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1"/>
  </p:notesMasterIdLst>
  <p:handoutMasterIdLst>
    <p:handoutMasterId r:id="rId72"/>
  </p:handoutMasterIdLst>
  <p:sldIdLst>
    <p:sldId id="299" r:id="rId2"/>
    <p:sldId id="505" r:id="rId3"/>
    <p:sldId id="594" r:id="rId4"/>
    <p:sldId id="595" r:id="rId5"/>
    <p:sldId id="606" r:id="rId6"/>
    <p:sldId id="608" r:id="rId7"/>
    <p:sldId id="607" r:id="rId8"/>
    <p:sldId id="609" r:id="rId9"/>
    <p:sldId id="610" r:id="rId10"/>
    <p:sldId id="611" r:id="rId11"/>
    <p:sldId id="612" r:id="rId12"/>
    <p:sldId id="613" r:id="rId13"/>
    <p:sldId id="674" r:id="rId14"/>
    <p:sldId id="658" r:id="rId15"/>
    <p:sldId id="659" r:id="rId16"/>
    <p:sldId id="660" r:id="rId17"/>
    <p:sldId id="661" r:id="rId18"/>
    <p:sldId id="662" r:id="rId19"/>
    <p:sldId id="679" r:id="rId20"/>
    <p:sldId id="680" r:id="rId21"/>
    <p:sldId id="681" r:id="rId22"/>
    <p:sldId id="682" r:id="rId23"/>
    <p:sldId id="683" r:id="rId24"/>
    <p:sldId id="684" r:id="rId25"/>
    <p:sldId id="685" r:id="rId26"/>
    <p:sldId id="686" r:id="rId27"/>
    <p:sldId id="663" r:id="rId28"/>
    <p:sldId id="664" r:id="rId29"/>
    <p:sldId id="665" r:id="rId30"/>
    <p:sldId id="666" r:id="rId31"/>
    <p:sldId id="667" r:id="rId32"/>
    <p:sldId id="668" r:id="rId33"/>
    <p:sldId id="600" r:id="rId34"/>
    <p:sldId id="626" r:id="rId35"/>
    <p:sldId id="627" r:id="rId36"/>
    <p:sldId id="628" r:id="rId37"/>
    <p:sldId id="634" r:id="rId38"/>
    <p:sldId id="635" r:id="rId39"/>
    <p:sldId id="636" r:id="rId40"/>
    <p:sldId id="629" r:id="rId41"/>
    <p:sldId id="649" r:id="rId42"/>
    <p:sldId id="650" r:id="rId43"/>
    <p:sldId id="678" r:id="rId44"/>
    <p:sldId id="652" r:id="rId45"/>
    <p:sldId id="676" r:id="rId46"/>
    <p:sldId id="653" r:id="rId47"/>
    <p:sldId id="654" r:id="rId48"/>
    <p:sldId id="655" r:id="rId49"/>
    <p:sldId id="656" r:id="rId50"/>
    <p:sldId id="657" r:id="rId51"/>
    <p:sldId id="677" r:id="rId52"/>
    <p:sldId id="602" r:id="rId53"/>
    <p:sldId id="673" r:id="rId54"/>
    <p:sldId id="630" r:id="rId55"/>
    <p:sldId id="603" r:id="rId56"/>
    <p:sldId id="640" r:id="rId57"/>
    <p:sldId id="622" r:id="rId58"/>
    <p:sldId id="641" r:id="rId59"/>
    <p:sldId id="671" r:id="rId60"/>
    <p:sldId id="631" r:id="rId61"/>
    <p:sldId id="605" r:id="rId62"/>
    <p:sldId id="644" r:id="rId63"/>
    <p:sldId id="648" r:id="rId64"/>
    <p:sldId id="604" r:id="rId65"/>
    <p:sldId id="632" r:id="rId66"/>
    <p:sldId id="645" r:id="rId67"/>
    <p:sldId id="646" r:id="rId68"/>
    <p:sldId id="647" r:id="rId69"/>
    <p:sldId id="557" r:id="rId70"/>
  </p:sldIdLst>
  <p:sldSz cx="9144000" cy="6858000" type="screen4x3"/>
  <p:notesSz cx="69977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032" userDrawn="1">
          <p15:clr>
            <a:srgbClr val="A4A3A4"/>
          </p15:clr>
        </p15:guide>
        <p15:guide id="3" pos="5274">
          <p15:clr>
            <a:srgbClr val="A4A3A4"/>
          </p15:clr>
        </p15:guide>
      </p15:sldGuideLst>
    </p:ext>
    <p:ext uri="{2D200454-40CA-4A62-9FC3-DE9A4176ACB9}">
      <p15:notesGuideLst xmlns:p15="http://schemas.microsoft.com/office/powerpoint/2012/main">
        <p15:guide id="1" orient="horz" pos="2924">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81" autoAdjust="0"/>
    <p:restoredTop sz="86475" autoAdjust="0"/>
  </p:normalViewPr>
  <p:slideViewPr>
    <p:cSldViewPr snapToGrid="0">
      <p:cViewPr varScale="1">
        <p:scale>
          <a:sx n="61" d="100"/>
          <a:sy n="61" d="100"/>
        </p:scale>
        <p:origin x="1348" y="52"/>
      </p:cViewPr>
      <p:guideLst>
        <p:guide orient="horz" pos="2160"/>
        <p:guide pos="7032"/>
        <p:guide pos="5274"/>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79" d="100"/>
          <a:sy n="79" d="100"/>
        </p:scale>
        <p:origin x="-2322" y="-78"/>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520554-7B94-4134-BC04-8A4BE0A39979}" type="doc">
      <dgm:prSet loTypeId="urn:microsoft.com/office/officeart/2005/8/layout/hierarchy5" loCatId="hierarchy" qsTypeId="urn:microsoft.com/office/officeart/2005/8/quickstyle/simple2" qsCatId="simple" csTypeId="urn:microsoft.com/office/officeart/2005/8/colors/accent0_1" csCatId="mainScheme" phldr="1"/>
      <dgm:spPr/>
      <dgm:t>
        <a:bodyPr/>
        <a:lstStyle/>
        <a:p>
          <a:endParaRPr lang="en-US"/>
        </a:p>
      </dgm:t>
    </dgm:pt>
    <dgm:pt modelId="{AED81A39-7BAC-45B7-95F2-AA6602654CDA}">
      <dgm:prSet custT="1"/>
      <dgm:spPr>
        <a:solidFill>
          <a:schemeClr val="accent6">
            <a:lumMod val="20000"/>
            <a:lumOff val="80000"/>
          </a:schemeClr>
        </a:solidFill>
        <a:ln>
          <a:solidFill>
            <a:schemeClr val="accent6">
              <a:lumMod val="75000"/>
            </a:schemeClr>
          </a:solidFill>
        </a:ln>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          </a:t>
          </a:r>
        </a:p>
        <a:p>
          <a:pPr marL="0" marR="0" indent="0" algn="ctr" defTabSz="800100" eaLnBrk="1" fontAlgn="auto" latinLnBrk="0" hangingPunct="1">
            <a:lnSpc>
              <a:spcPct val="90000"/>
            </a:lnSpc>
            <a:spcBef>
              <a:spcPct val="0"/>
            </a:spcBef>
            <a:spcAft>
              <a:spcPct val="35000"/>
            </a:spcAft>
            <a:buClrTx/>
            <a:buSzTx/>
            <a:buFontTx/>
            <a:buNone/>
            <a:tabLst/>
            <a:defRPr/>
          </a:pPr>
          <a:r>
            <a:rPr lang="en-US" sz="1800" b="1" dirty="0" smtClean="0"/>
            <a:t>Dissolved Gas and Geochemical Characterization Fluids </a:t>
          </a:r>
          <a:r>
            <a:rPr lang="en-US" sz="2000" b="1" i="1" dirty="0" err="1" smtClean="0">
              <a:solidFill>
                <a:srgbClr val="C00000"/>
              </a:solidFill>
              <a:effectLst>
                <a:outerShdw blurRad="38100" dist="38100" dir="2700000" algn="tl">
                  <a:srgbClr val="000000">
                    <a:alpha val="43137"/>
                  </a:srgbClr>
                </a:outerShdw>
              </a:effectLst>
            </a:rPr>
            <a:t>Darrah</a:t>
          </a:r>
          <a:r>
            <a:rPr lang="en-US" sz="2000" b="1" i="1" dirty="0" smtClean="0">
              <a:solidFill>
                <a:srgbClr val="C00000"/>
              </a:solidFill>
              <a:effectLst>
                <a:outerShdw blurRad="38100" dist="38100" dir="2700000" algn="tl">
                  <a:srgbClr val="000000">
                    <a:alpha val="43137"/>
                  </a:srgbClr>
                </a:outerShdw>
              </a:effectLst>
            </a:rPr>
            <a:t> &amp; Cole (OSU)</a:t>
          </a:r>
          <a:endParaRPr lang="en-US" sz="2000" dirty="0" smtClean="0"/>
        </a:p>
        <a:p>
          <a:pPr defTabSz="800100">
            <a:lnSpc>
              <a:spcPct val="90000"/>
            </a:lnSpc>
            <a:spcBef>
              <a:spcPct val="0"/>
            </a:spcBef>
            <a:spcAft>
              <a:spcPct val="35000"/>
            </a:spcAft>
          </a:pPr>
          <a:endParaRPr lang="en-US" sz="1800" dirty="0" smtClean="0"/>
        </a:p>
      </dgm:t>
    </dgm:pt>
    <dgm:pt modelId="{60A6E85E-B987-41ED-9713-890650583A3A}" type="parTrans" cxnId="{D424D47C-BD44-4AF4-A1FD-5A2989F5BCF1}">
      <dgm:prSet/>
      <dgm:spPr/>
      <dgm:t>
        <a:bodyPr/>
        <a:lstStyle/>
        <a:p>
          <a:endParaRPr lang="en-US"/>
        </a:p>
      </dgm:t>
    </dgm:pt>
    <dgm:pt modelId="{89B0ED7A-B914-4C71-8880-67E35213372F}" type="sibTrans" cxnId="{D424D47C-BD44-4AF4-A1FD-5A2989F5BCF1}">
      <dgm:prSet/>
      <dgm:spPr/>
      <dgm:t>
        <a:bodyPr/>
        <a:lstStyle/>
        <a:p>
          <a:endParaRPr lang="en-US"/>
        </a:p>
      </dgm:t>
    </dgm:pt>
    <dgm:pt modelId="{A3F538E5-25A3-4557-9BD2-292C70CA1E52}">
      <dgm:prSet custT="1"/>
      <dgm:spPr>
        <a:solidFill>
          <a:schemeClr val="accent6">
            <a:lumMod val="20000"/>
            <a:lumOff val="80000"/>
          </a:schemeClr>
        </a:solidFill>
        <a:ln>
          <a:solidFill>
            <a:schemeClr val="accent6">
              <a:lumMod val="75000"/>
            </a:schemeClr>
          </a:solidFill>
        </a:ln>
      </dgm:spPr>
      <dgm:t>
        <a:bodyPr/>
        <a:lstStyle/>
        <a:p>
          <a:r>
            <a:rPr lang="en-US" sz="1800" b="1" dirty="0" smtClean="0">
              <a:solidFill>
                <a:schemeClr val="tx1"/>
              </a:solidFill>
            </a:rPr>
            <a:t>Microbial Characterization of </a:t>
          </a:r>
          <a:r>
            <a:rPr lang="en-US" sz="1800" b="1" dirty="0" smtClean="0"/>
            <a:t>Fluids </a:t>
          </a:r>
        </a:p>
        <a:p>
          <a:r>
            <a:rPr lang="en-US" sz="2000" b="1" i="1" dirty="0" smtClean="0">
              <a:solidFill>
                <a:srgbClr val="C00000"/>
              </a:solidFill>
              <a:effectLst>
                <a:outerShdw blurRad="38100" dist="38100" dir="2700000" algn="tl">
                  <a:srgbClr val="000000">
                    <a:alpha val="43137"/>
                  </a:srgbClr>
                </a:outerShdw>
              </a:effectLst>
            </a:rPr>
            <a:t>Mouser , </a:t>
          </a:r>
          <a:r>
            <a:rPr lang="en-US" sz="2000" b="1" i="1" dirty="0" err="1" smtClean="0">
              <a:solidFill>
                <a:srgbClr val="C00000"/>
              </a:solidFill>
              <a:effectLst>
                <a:outerShdw blurRad="38100" dist="38100" dir="2700000" algn="tl">
                  <a:srgbClr val="000000">
                    <a:alpha val="43137"/>
                  </a:srgbClr>
                </a:outerShdw>
              </a:effectLst>
            </a:rPr>
            <a:t>Wrighton</a:t>
          </a:r>
          <a:r>
            <a:rPr lang="en-US" sz="2000" b="1" i="1" dirty="0" smtClean="0">
              <a:solidFill>
                <a:srgbClr val="C00000"/>
              </a:solidFill>
              <a:effectLst>
                <a:outerShdw blurRad="38100" dist="38100" dir="2700000" algn="tl">
                  <a:srgbClr val="000000">
                    <a:alpha val="43137"/>
                  </a:srgbClr>
                </a:outerShdw>
              </a:effectLst>
            </a:rPr>
            <a:t>, Wilkins (OSU)</a:t>
          </a:r>
          <a:endParaRPr lang="en-US" sz="2000" dirty="0" smtClean="0"/>
        </a:p>
      </dgm:t>
    </dgm:pt>
    <dgm:pt modelId="{81DE620D-81D6-483C-AB7D-4B2A11EAC6C2}" type="parTrans" cxnId="{807A4990-CAFC-4708-B1A1-6B5E883A5450}">
      <dgm:prSet/>
      <dgm:spPr/>
      <dgm:t>
        <a:bodyPr/>
        <a:lstStyle/>
        <a:p>
          <a:endParaRPr lang="en-US"/>
        </a:p>
      </dgm:t>
    </dgm:pt>
    <dgm:pt modelId="{98778B1A-7FFB-4CCD-BE20-F551F1655731}" type="sibTrans" cxnId="{807A4990-CAFC-4708-B1A1-6B5E883A5450}">
      <dgm:prSet/>
      <dgm:spPr/>
      <dgm:t>
        <a:bodyPr/>
        <a:lstStyle/>
        <a:p>
          <a:endParaRPr lang="en-US"/>
        </a:p>
      </dgm:t>
    </dgm:pt>
    <dgm:pt modelId="{2103F63D-7DAF-4515-B3A9-DF0A912BBC28}">
      <dgm:prSet phldrT="[Text]" custT="1"/>
      <dgm:spPr>
        <a:solidFill>
          <a:schemeClr val="accent6">
            <a:lumMod val="20000"/>
            <a:lumOff val="80000"/>
          </a:schemeClr>
        </a:solidFill>
        <a:ln>
          <a:solidFill>
            <a:schemeClr val="accent6">
              <a:lumMod val="75000"/>
            </a:schemeClr>
          </a:solidFill>
        </a:ln>
      </dgm:spPr>
      <dgm:t>
        <a:bodyPr/>
        <a:lstStyle/>
        <a:p>
          <a:endParaRPr lang="en-US" sz="1800" b="1" dirty="0" smtClean="0">
            <a:solidFill>
              <a:schemeClr val="accent6"/>
            </a:solidFill>
          </a:endParaRPr>
        </a:p>
        <a:p>
          <a:r>
            <a:rPr lang="en-US" sz="1800" b="1" dirty="0" smtClean="0">
              <a:solidFill>
                <a:schemeClr val="tx1"/>
              </a:solidFill>
            </a:rPr>
            <a:t>O,H,C,S isotopic Characterization of Fluids </a:t>
          </a:r>
        </a:p>
        <a:p>
          <a:r>
            <a:rPr lang="en-US" sz="2000" b="1" i="1" dirty="0" smtClean="0">
              <a:solidFill>
                <a:srgbClr val="C00000"/>
              </a:solidFill>
              <a:effectLst>
                <a:outerShdw blurRad="38100" dist="38100" dir="2700000" algn="tl">
                  <a:srgbClr val="000000">
                    <a:alpha val="43137"/>
                  </a:srgbClr>
                </a:outerShdw>
              </a:effectLst>
            </a:rPr>
            <a:t>Sharma (WVU)  </a:t>
          </a:r>
          <a:endParaRPr lang="en-US" sz="2000" b="1" dirty="0" smtClean="0">
            <a:solidFill>
              <a:schemeClr val="accent6"/>
            </a:solidFill>
          </a:endParaRPr>
        </a:p>
        <a:p>
          <a:endParaRPr lang="en-US" sz="1800" b="1" dirty="0">
            <a:solidFill>
              <a:schemeClr val="accent6"/>
            </a:solidFill>
          </a:endParaRPr>
        </a:p>
      </dgm:t>
    </dgm:pt>
    <dgm:pt modelId="{12AC335A-FE41-44EC-911F-2B870469B9C1}" type="sibTrans" cxnId="{04F0C718-8B0D-4E3B-8BA3-045791249BE6}">
      <dgm:prSet/>
      <dgm:spPr/>
      <dgm:t>
        <a:bodyPr/>
        <a:lstStyle/>
        <a:p>
          <a:endParaRPr lang="en-US"/>
        </a:p>
      </dgm:t>
    </dgm:pt>
    <dgm:pt modelId="{2D48548B-8204-4948-B75E-703E681DA44E}" type="parTrans" cxnId="{04F0C718-8B0D-4E3B-8BA3-045791249BE6}">
      <dgm:prSet/>
      <dgm:spPr/>
      <dgm:t>
        <a:bodyPr/>
        <a:lstStyle/>
        <a:p>
          <a:endParaRPr lang="en-US"/>
        </a:p>
      </dgm:t>
    </dgm:pt>
    <dgm:pt modelId="{F3653457-F2C3-4EF4-BD2A-A5ECBCFAE107}">
      <dgm:prSet phldrT="[Text]"/>
      <dgm:spPr/>
      <dgm:t>
        <a:bodyPr/>
        <a:lstStyle/>
        <a:p>
          <a:r>
            <a:rPr lang="en-US" sz="1800" b="1" dirty="0" smtClean="0">
              <a:solidFill>
                <a:schemeClr val="tx1"/>
              </a:solidFill>
            </a:rPr>
            <a:t>SUB-TASKS</a:t>
          </a:r>
          <a:endParaRPr lang="en-US" sz="1800" dirty="0">
            <a:solidFill>
              <a:schemeClr val="tx1"/>
            </a:solidFill>
          </a:endParaRPr>
        </a:p>
      </dgm:t>
    </dgm:pt>
    <dgm:pt modelId="{DFABD16E-F81B-4850-A681-8B598DE3A160}" type="sibTrans" cxnId="{B0F0680C-D577-49DB-B4A9-EB4A4812128B}">
      <dgm:prSet/>
      <dgm:spPr/>
      <dgm:t>
        <a:bodyPr/>
        <a:lstStyle/>
        <a:p>
          <a:endParaRPr lang="en-US"/>
        </a:p>
      </dgm:t>
    </dgm:pt>
    <dgm:pt modelId="{A746C645-C1CA-47DF-8772-48C7240D4B27}" type="parTrans" cxnId="{B0F0680C-D577-49DB-B4A9-EB4A4812128B}">
      <dgm:prSet/>
      <dgm:spPr/>
      <dgm:t>
        <a:bodyPr/>
        <a:lstStyle/>
        <a:p>
          <a:endParaRPr lang="en-US"/>
        </a:p>
      </dgm:t>
    </dgm:pt>
    <dgm:pt modelId="{D7B59714-EE8C-4027-9A58-FCE488BA1B29}">
      <dgm:prSet custT="1"/>
      <dgm:spPr>
        <a:solidFill>
          <a:schemeClr val="accent6">
            <a:lumMod val="20000"/>
            <a:lumOff val="80000"/>
          </a:schemeClr>
        </a:solidFill>
        <a:ln>
          <a:solidFill>
            <a:schemeClr val="accent6">
              <a:lumMod val="75000"/>
            </a:schemeClr>
          </a:solidFill>
        </a:ln>
      </dgm:spPr>
      <dgm:t>
        <a:bodyPr/>
        <a:lstStyle/>
        <a:p>
          <a:pPr marL="0" marR="0" indent="0" algn="ctr" defTabSz="914400" eaLnBrk="1" fontAlgn="auto" latinLnBrk="0" hangingPunct="1">
            <a:lnSpc>
              <a:spcPct val="100000"/>
            </a:lnSpc>
            <a:spcBef>
              <a:spcPts val="0"/>
            </a:spcBef>
            <a:spcAft>
              <a:spcPts val="840"/>
            </a:spcAft>
            <a:buClrTx/>
            <a:buSzTx/>
            <a:buFontTx/>
            <a:buNone/>
            <a:tabLst/>
            <a:defRPr/>
          </a:pPr>
          <a:r>
            <a:rPr lang="en-US" sz="1800" b="1" dirty="0" err="1" smtClean="0">
              <a:solidFill>
                <a:schemeClr val="tx1"/>
              </a:solidFill>
            </a:rPr>
            <a:t>Sr</a:t>
          </a:r>
          <a:r>
            <a:rPr lang="en-US" sz="1800" b="1" dirty="0" smtClean="0">
              <a:solidFill>
                <a:schemeClr val="tx1"/>
              </a:solidFill>
            </a:rPr>
            <a:t> &amp; Li  isotope Characterization of Fluids</a:t>
          </a:r>
        </a:p>
        <a:p>
          <a:pPr marL="0" marR="0" indent="0" algn="ctr" defTabSz="914400" eaLnBrk="1" fontAlgn="auto" latinLnBrk="0" hangingPunct="1">
            <a:lnSpc>
              <a:spcPct val="100000"/>
            </a:lnSpc>
            <a:spcBef>
              <a:spcPts val="0"/>
            </a:spcBef>
            <a:spcAft>
              <a:spcPts val="840"/>
            </a:spcAft>
            <a:buClrTx/>
            <a:buSzTx/>
            <a:buFontTx/>
            <a:buNone/>
            <a:tabLst/>
            <a:defRPr/>
          </a:pPr>
          <a:r>
            <a:rPr lang="en-US" sz="2000" b="1" i="1" dirty="0" err="1" smtClean="0">
              <a:solidFill>
                <a:srgbClr val="C00000"/>
              </a:solidFill>
              <a:effectLst>
                <a:outerShdw blurRad="38100" dist="38100" dir="2700000" algn="tl">
                  <a:srgbClr val="000000">
                    <a:alpha val="43137"/>
                  </a:srgbClr>
                </a:outerShdw>
              </a:effectLst>
            </a:rPr>
            <a:t>Hakala</a:t>
          </a:r>
          <a:r>
            <a:rPr lang="en-US" sz="2000" b="1" i="1" dirty="0" smtClean="0">
              <a:solidFill>
                <a:srgbClr val="C00000"/>
              </a:solidFill>
              <a:effectLst>
                <a:outerShdw blurRad="38100" dist="38100" dir="2700000" algn="tl">
                  <a:srgbClr val="000000">
                    <a:alpha val="43137"/>
                  </a:srgbClr>
                </a:outerShdw>
              </a:effectLst>
            </a:rPr>
            <a:t> &amp; </a:t>
          </a:r>
          <a:r>
            <a:rPr lang="en-US" sz="2000" b="1" i="1" dirty="0" err="1" smtClean="0">
              <a:solidFill>
                <a:srgbClr val="C00000"/>
              </a:solidFill>
              <a:effectLst>
                <a:outerShdw blurRad="38100" dist="38100" dir="2700000" algn="tl">
                  <a:srgbClr val="000000">
                    <a:alpha val="43137"/>
                  </a:srgbClr>
                </a:outerShdw>
              </a:effectLst>
            </a:rPr>
            <a:t>Lopano</a:t>
          </a:r>
          <a:r>
            <a:rPr lang="en-US" sz="2000" b="1" i="1" dirty="0" smtClean="0">
              <a:solidFill>
                <a:srgbClr val="C00000"/>
              </a:solidFill>
              <a:effectLst>
                <a:outerShdw blurRad="38100" dist="38100" dir="2700000" algn="tl">
                  <a:srgbClr val="000000">
                    <a:alpha val="43137"/>
                  </a:srgbClr>
                </a:outerShdw>
              </a:effectLst>
            </a:rPr>
            <a:t>  (NETL)</a:t>
          </a:r>
          <a:endParaRPr lang="en-US" sz="2000" b="1" dirty="0" smtClean="0">
            <a:solidFill>
              <a:schemeClr val="tx1"/>
            </a:solidFill>
          </a:endParaRPr>
        </a:p>
      </dgm:t>
    </dgm:pt>
    <dgm:pt modelId="{E1948FBB-0BA1-4004-B7E1-3AE54A57552E}" type="parTrans" cxnId="{F7627428-C37C-462E-BBAD-DD266CA63663}">
      <dgm:prSet/>
      <dgm:spPr/>
      <dgm:t>
        <a:bodyPr/>
        <a:lstStyle/>
        <a:p>
          <a:endParaRPr lang="en-US"/>
        </a:p>
      </dgm:t>
    </dgm:pt>
    <dgm:pt modelId="{BFFB84A3-2223-48FA-ABBC-23FA6A854C9E}" type="sibTrans" cxnId="{F7627428-C37C-462E-BBAD-DD266CA63663}">
      <dgm:prSet/>
      <dgm:spPr/>
      <dgm:t>
        <a:bodyPr/>
        <a:lstStyle/>
        <a:p>
          <a:endParaRPr lang="en-US"/>
        </a:p>
      </dgm:t>
    </dgm:pt>
    <dgm:pt modelId="{237E2730-E7DC-4BAC-AC5E-87121BE6C36E}" type="pres">
      <dgm:prSet presAssocID="{81520554-7B94-4134-BC04-8A4BE0A39979}" presName="mainComposite" presStyleCnt="0">
        <dgm:presLayoutVars>
          <dgm:chPref val="1"/>
          <dgm:dir/>
          <dgm:animOne val="branch"/>
          <dgm:animLvl val="lvl"/>
          <dgm:resizeHandles val="exact"/>
        </dgm:presLayoutVars>
      </dgm:prSet>
      <dgm:spPr/>
      <dgm:t>
        <a:bodyPr/>
        <a:lstStyle/>
        <a:p>
          <a:endParaRPr lang="en-US"/>
        </a:p>
      </dgm:t>
    </dgm:pt>
    <dgm:pt modelId="{FAF50946-0E85-411D-A62D-2805A94085ED}" type="pres">
      <dgm:prSet presAssocID="{81520554-7B94-4134-BC04-8A4BE0A39979}" presName="hierFlow" presStyleCnt="0"/>
      <dgm:spPr/>
      <dgm:t>
        <a:bodyPr/>
        <a:lstStyle/>
        <a:p>
          <a:endParaRPr lang="en-US"/>
        </a:p>
      </dgm:t>
    </dgm:pt>
    <dgm:pt modelId="{E6BF9844-52C5-4748-A792-C90A0145FB96}" type="pres">
      <dgm:prSet presAssocID="{81520554-7B94-4134-BC04-8A4BE0A39979}" presName="hierChild1" presStyleCnt="0">
        <dgm:presLayoutVars>
          <dgm:chPref val="1"/>
          <dgm:animOne val="branch"/>
          <dgm:animLvl val="lvl"/>
        </dgm:presLayoutVars>
      </dgm:prSet>
      <dgm:spPr/>
      <dgm:t>
        <a:bodyPr/>
        <a:lstStyle/>
        <a:p>
          <a:endParaRPr lang="en-US"/>
        </a:p>
      </dgm:t>
    </dgm:pt>
    <dgm:pt modelId="{1AC15C12-FFA3-4969-A0A4-F361B4311778}" type="pres">
      <dgm:prSet presAssocID="{F3653457-F2C3-4EF4-BD2A-A5ECBCFAE107}" presName="Name17" presStyleCnt="0"/>
      <dgm:spPr/>
      <dgm:t>
        <a:bodyPr/>
        <a:lstStyle/>
        <a:p>
          <a:endParaRPr lang="en-US"/>
        </a:p>
      </dgm:t>
    </dgm:pt>
    <dgm:pt modelId="{53C9DE22-45CB-431A-8E48-74D26922979A}" type="pres">
      <dgm:prSet presAssocID="{F3653457-F2C3-4EF4-BD2A-A5ECBCFAE107}" presName="level1Shape" presStyleLbl="node0" presStyleIdx="0" presStyleCnt="1" custLinFactNeighborX="2716" custLinFactNeighborY="-78842">
        <dgm:presLayoutVars>
          <dgm:chPref val="3"/>
        </dgm:presLayoutVars>
      </dgm:prSet>
      <dgm:spPr/>
      <dgm:t>
        <a:bodyPr/>
        <a:lstStyle/>
        <a:p>
          <a:endParaRPr lang="en-US"/>
        </a:p>
      </dgm:t>
    </dgm:pt>
    <dgm:pt modelId="{F8B51218-8A37-4E0D-8AE2-238A1FAEA522}" type="pres">
      <dgm:prSet presAssocID="{F3653457-F2C3-4EF4-BD2A-A5ECBCFAE107}" presName="hierChild2" presStyleCnt="0"/>
      <dgm:spPr/>
      <dgm:t>
        <a:bodyPr/>
        <a:lstStyle/>
        <a:p>
          <a:endParaRPr lang="en-US"/>
        </a:p>
      </dgm:t>
    </dgm:pt>
    <dgm:pt modelId="{12D250F9-6768-4A9E-B394-B077090AABDF}" type="pres">
      <dgm:prSet presAssocID="{2D48548B-8204-4948-B75E-703E681DA44E}" presName="Name25" presStyleLbl="parChTrans1D2" presStyleIdx="0" presStyleCnt="4"/>
      <dgm:spPr/>
      <dgm:t>
        <a:bodyPr/>
        <a:lstStyle/>
        <a:p>
          <a:endParaRPr lang="en-US"/>
        </a:p>
      </dgm:t>
    </dgm:pt>
    <dgm:pt modelId="{342D429D-EEB1-4A2C-A6AC-2F66AB8DAE7E}" type="pres">
      <dgm:prSet presAssocID="{2D48548B-8204-4948-B75E-703E681DA44E}" presName="connTx" presStyleLbl="parChTrans1D2" presStyleIdx="0" presStyleCnt="4"/>
      <dgm:spPr/>
      <dgm:t>
        <a:bodyPr/>
        <a:lstStyle/>
        <a:p>
          <a:endParaRPr lang="en-US"/>
        </a:p>
      </dgm:t>
    </dgm:pt>
    <dgm:pt modelId="{2AB1BEF5-D62C-4307-9FFA-27B6DF5E2981}" type="pres">
      <dgm:prSet presAssocID="{2103F63D-7DAF-4515-B3A9-DF0A912BBC28}" presName="Name30" presStyleCnt="0"/>
      <dgm:spPr/>
      <dgm:t>
        <a:bodyPr/>
        <a:lstStyle/>
        <a:p>
          <a:endParaRPr lang="en-US"/>
        </a:p>
      </dgm:t>
    </dgm:pt>
    <dgm:pt modelId="{75849BC4-3950-43C2-902C-0B7AFBFA15CD}" type="pres">
      <dgm:prSet presAssocID="{2103F63D-7DAF-4515-B3A9-DF0A912BBC28}" presName="level2Shape" presStyleLbl="node2" presStyleIdx="0" presStyleCnt="4" custScaleX="398572" custScaleY="130740" custLinFactNeighborX="6125" custLinFactNeighborY="-87547"/>
      <dgm:spPr/>
      <dgm:t>
        <a:bodyPr/>
        <a:lstStyle/>
        <a:p>
          <a:endParaRPr lang="en-US"/>
        </a:p>
      </dgm:t>
    </dgm:pt>
    <dgm:pt modelId="{4E4DC835-A575-4C37-AA46-E1B845D53161}" type="pres">
      <dgm:prSet presAssocID="{2103F63D-7DAF-4515-B3A9-DF0A912BBC28}" presName="hierChild3" presStyleCnt="0"/>
      <dgm:spPr/>
      <dgm:t>
        <a:bodyPr/>
        <a:lstStyle/>
        <a:p>
          <a:endParaRPr lang="en-US"/>
        </a:p>
      </dgm:t>
    </dgm:pt>
    <dgm:pt modelId="{A6D4C86B-D8E6-4ACE-A408-A3FDF3A38B52}" type="pres">
      <dgm:prSet presAssocID="{E1948FBB-0BA1-4004-B7E1-3AE54A57552E}" presName="Name25" presStyleLbl="parChTrans1D2" presStyleIdx="1" presStyleCnt="4"/>
      <dgm:spPr/>
      <dgm:t>
        <a:bodyPr/>
        <a:lstStyle/>
        <a:p>
          <a:endParaRPr lang="en-US"/>
        </a:p>
      </dgm:t>
    </dgm:pt>
    <dgm:pt modelId="{CDB68404-526A-4C6F-AF11-CDB14082EE9D}" type="pres">
      <dgm:prSet presAssocID="{E1948FBB-0BA1-4004-B7E1-3AE54A57552E}" presName="connTx" presStyleLbl="parChTrans1D2" presStyleIdx="1" presStyleCnt="4"/>
      <dgm:spPr/>
      <dgm:t>
        <a:bodyPr/>
        <a:lstStyle/>
        <a:p>
          <a:endParaRPr lang="en-US"/>
        </a:p>
      </dgm:t>
    </dgm:pt>
    <dgm:pt modelId="{7573EB67-4269-49A8-A5B1-5D84B6273B25}" type="pres">
      <dgm:prSet presAssocID="{D7B59714-EE8C-4027-9A58-FCE488BA1B29}" presName="Name30" presStyleCnt="0"/>
      <dgm:spPr/>
    </dgm:pt>
    <dgm:pt modelId="{88BE3810-86F2-4AC7-AA05-54C392A6BD37}" type="pres">
      <dgm:prSet presAssocID="{D7B59714-EE8C-4027-9A58-FCE488BA1B29}" presName="level2Shape" presStyleLbl="node2" presStyleIdx="1" presStyleCnt="4" custScaleX="403703" custScaleY="127288" custLinFactNeighborX="2707" custLinFactNeighborY="-81894"/>
      <dgm:spPr/>
      <dgm:t>
        <a:bodyPr/>
        <a:lstStyle/>
        <a:p>
          <a:endParaRPr lang="en-US"/>
        </a:p>
      </dgm:t>
    </dgm:pt>
    <dgm:pt modelId="{BB8C2D39-C07F-49E3-A877-87FE02DB27D2}" type="pres">
      <dgm:prSet presAssocID="{D7B59714-EE8C-4027-9A58-FCE488BA1B29}" presName="hierChild3" presStyleCnt="0"/>
      <dgm:spPr/>
    </dgm:pt>
    <dgm:pt modelId="{53662D4C-239E-4C46-A6FB-5BD7446AF909}" type="pres">
      <dgm:prSet presAssocID="{60A6E85E-B987-41ED-9713-890650583A3A}" presName="Name25" presStyleLbl="parChTrans1D2" presStyleIdx="2" presStyleCnt="4"/>
      <dgm:spPr/>
      <dgm:t>
        <a:bodyPr/>
        <a:lstStyle/>
        <a:p>
          <a:endParaRPr lang="en-US"/>
        </a:p>
      </dgm:t>
    </dgm:pt>
    <dgm:pt modelId="{1A789CB4-ECE7-43DE-A6D3-F01558F77BF4}" type="pres">
      <dgm:prSet presAssocID="{60A6E85E-B987-41ED-9713-890650583A3A}" presName="connTx" presStyleLbl="parChTrans1D2" presStyleIdx="2" presStyleCnt="4"/>
      <dgm:spPr/>
      <dgm:t>
        <a:bodyPr/>
        <a:lstStyle/>
        <a:p>
          <a:endParaRPr lang="en-US"/>
        </a:p>
      </dgm:t>
    </dgm:pt>
    <dgm:pt modelId="{DB6E680F-4577-4EF7-9A7A-6A4C6A68D1B0}" type="pres">
      <dgm:prSet presAssocID="{AED81A39-7BAC-45B7-95F2-AA6602654CDA}" presName="Name30" presStyleCnt="0"/>
      <dgm:spPr/>
    </dgm:pt>
    <dgm:pt modelId="{72713A90-B037-4D07-95F0-A2298C2D1FB1}" type="pres">
      <dgm:prSet presAssocID="{AED81A39-7BAC-45B7-95F2-AA6602654CDA}" presName="level2Shape" presStyleLbl="node2" presStyleIdx="2" presStyleCnt="4" custScaleX="404872" custScaleY="135742" custLinFactNeighborX="3594" custLinFactNeighborY="72316"/>
      <dgm:spPr/>
      <dgm:t>
        <a:bodyPr/>
        <a:lstStyle/>
        <a:p>
          <a:endParaRPr lang="en-US"/>
        </a:p>
      </dgm:t>
    </dgm:pt>
    <dgm:pt modelId="{3F2DE809-0A39-451B-B7A7-ADE6DB140212}" type="pres">
      <dgm:prSet presAssocID="{AED81A39-7BAC-45B7-95F2-AA6602654CDA}" presName="hierChild3" presStyleCnt="0"/>
      <dgm:spPr/>
    </dgm:pt>
    <dgm:pt modelId="{CA1A75ED-81D2-4D28-B1BB-1BEE80A79E27}" type="pres">
      <dgm:prSet presAssocID="{81DE620D-81D6-483C-AB7D-4B2A11EAC6C2}" presName="Name25" presStyleLbl="parChTrans1D2" presStyleIdx="3" presStyleCnt="4"/>
      <dgm:spPr/>
      <dgm:t>
        <a:bodyPr/>
        <a:lstStyle/>
        <a:p>
          <a:endParaRPr lang="en-US"/>
        </a:p>
      </dgm:t>
    </dgm:pt>
    <dgm:pt modelId="{617D9494-FC94-43CE-8BF6-F4D12F90362B}" type="pres">
      <dgm:prSet presAssocID="{81DE620D-81D6-483C-AB7D-4B2A11EAC6C2}" presName="connTx" presStyleLbl="parChTrans1D2" presStyleIdx="3" presStyleCnt="4"/>
      <dgm:spPr/>
      <dgm:t>
        <a:bodyPr/>
        <a:lstStyle/>
        <a:p>
          <a:endParaRPr lang="en-US"/>
        </a:p>
      </dgm:t>
    </dgm:pt>
    <dgm:pt modelId="{94D45702-FFE3-42D3-ABB2-BA252740D151}" type="pres">
      <dgm:prSet presAssocID="{A3F538E5-25A3-4557-9BD2-292C70CA1E52}" presName="Name30" presStyleCnt="0"/>
      <dgm:spPr/>
    </dgm:pt>
    <dgm:pt modelId="{121113FD-0299-4B5E-9A4C-A4E3478BADC8}" type="pres">
      <dgm:prSet presAssocID="{A3F538E5-25A3-4557-9BD2-292C70CA1E52}" presName="level2Shape" presStyleLbl="node2" presStyleIdx="3" presStyleCnt="4" custScaleX="404522" custScaleY="123342" custLinFactY="-100000" custLinFactNeighborX="8509" custLinFactNeighborY="-127091"/>
      <dgm:spPr/>
      <dgm:t>
        <a:bodyPr/>
        <a:lstStyle/>
        <a:p>
          <a:endParaRPr lang="en-US"/>
        </a:p>
      </dgm:t>
    </dgm:pt>
    <dgm:pt modelId="{00ECB359-9184-492B-BCEE-B63504BCFFF4}" type="pres">
      <dgm:prSet presAssocID="{A3F538E5-25A3-4557-9BD2-292C70CA1E52}" presName="hierChild3" presStyleCnt="0"/>
      <dgm:spPr/>
    </dgm:pt>
    <dgm:pt modelId="{117070F8-28CC-4232-9E9E-0E8503A8A7F7}" type="pres">
      <dgm:prSet presAssocID="{81520554-7B94-4134-BC04-8A4BE0A39979}" presName="bgShapesFlow" presStyleCnt="0"/>
      <dgm:spPr/>
      <dgm:t>
        <a:bodyPr/>
        <a:lstStyle/>
        <a:p>
          <a:endParaRPr lang="en-US"/>
        </a:p>
      </dgm:t>
    </dgm:pt>
  </dgm:ptLst>
  <dgm:cxnLst>
    <dgm:cxn modelId="{EDEA59BD-0384-495B-ABC7-80D9C719F59D}" type="presOf" srcId="{E1948FBB-0BA1-4004-B7E1-3AE54A57552E}" destId="{A6D4C86B-D8E6-4ACE-A408-A3FDF3A38B52}" srcOrd="0" destOrd="0" presId="urn:microsoft.com/office/officeart/2005/8/layout/hierarchy5"/>
    <dgm:cxn modelId="{B0F0680C-D577-49DB-B4A9-EB4A4812128B}" srcId="{81520554-7B94-4134-BC04-8A4BE0A39979}" destId="{F3653457-F2C3-4EF4-BD2A-A5ECBCFAE107}" srcOrd="0" destOrd="0" parTransId="{A746C645-C1CA-47DF-8772-48C7240D4B27}" sibTransId="{DFABD16E-F81B-4850-A681-8B598DE3A160}"/>
    <dgm:cxn modelId="{0DC7E2E5-67F1-4E38-B8C3-3A53796F60F7}" type="presOf" srcId="{F3653457-F2C3-4EF4-BD2A-A5ECBCFAE107}" destId="{53C9DE22-45CB-431A-8E48-74D26922979A}" srcOrd="0" destOrd="0" presId="urn:microsoft.com/office/officeart/2005/8/layout/hierarchy5"/>
    <dgm:cxn modelId="{E51F9D31-1116-4902-9E71-1F13EE0A2100}" type="presOf" srcId="{60A6E85E-B987-41ED-9713-890650583A3A}" destId="{53662D4C-239E-4C46-A6FB-5BD7446AF909}" srcOrd="0" destOrd="0" presId="urn:microsoft.com/office/officeart/2005/8/layout/hierarchy5"/>
    <dgm:cxn modelId="{29AF61BA-9E84-4A4E-BF46-3E1F22D77D11}" type="presOf" srcId="{A3F538E5-25A3-4557-9BD2-292C70CA1E52}" destId="{121113FD-0299-4B5E-9A4C-A4E3478BADC8}" srcOrd="0" destOrd="0" presId="urn:microsoft.com/office/officeart/2005/8/layout/hierarchy5"/>
    <dgm:cxn modelId="{04F0C718-8B0D-4E3B-8BA3-045791249BE6}" srcId="{F3653457-F2C3-4EF4-BD2A-A5ECBCFAE107}" destId="{2103F63D-7DAF-4515-B3A9-DF0A912BBC28}" srcOrd="0" destOrd="0" parTransId="{2D48548B-8204-4948-B75E-703E681DA44E}" sibTransId="{12AC335A-FE41-44EC-911F-2B870469B9C1}"/>
    <dgm:cxn modelId="{C0710E14-CD96-45CE-B2D5-2E9C113566F8}" type="presOf" srcId="{E1948FBB-0BA1-4004-B7E1-3AE54A57552E}" destId="{CDB68404-526A-4C6F-AF11-CDB14082EE9D}" srcOrd="1" destOrd="0" presId="urn:microsoft.com/office/officeart/2005/8/layout/hierarchy5"/>
    <dgm:cxn modelId="{CA8FCD9B-CF74-4E0E-9FC2-6128FE8ECBC7}" type="presOf" srcId="{2D48548B-8204-4948-B75E-703E681DA44E}" destId="{12D250F9-6768-4A9E-B394-B077090AABDF}" srcOrd="0" destOrd="0" presId="urn:microsoft.com/office/officeart/2005/8/layout/hierarchy5"/>
    <dgm:cxn modelId="{3B2E83D1-E49E-49EB-8221-6C247AADF5FE}" type="presOf" srcId="{AED81A39-7BAC-45B7-95F2-AA6602654CDA}" destId="{72713A90-B037-4D07-95F0-A2298C2D1FB1}" srcOrd="0" destOrd="0" presId="urn:microsoft.com/office/officeart/2005/8/layout/hierarchy5"/>
    <dgm:cxn modelId="{754394FD-A6FD-420F-A344-634BD9A959D0}" type="presOf" srcId="{60A6E85E-B987-41ED-9713-890650583A3A}" destId="{1A789CB4-ECE7-43DE-A6D3-F01558F77BF4}" srcOrd="1" destOrd="0" presId="urn:microsoft.com/office/officeart/2005/8/layout/hierarchy5"/>
    <dgm:cxn modelId="{8706903E-0905-4797-B153-03D79529BF63}" type="presOf" srcId="{D7B59714-EE8C-4027-9A58-FCE488BA1B29}" destId="{88BE3810-86F2-4AC7-AA05-54C392A6BD37}" srcOrd="0" destOrd="0" presId="urn:microsoft.com/office/officeart/2005/8/layout/hierarchy5"/>
    <dgm:cxn modelId="{C5484542-1238-4B7C-B09D-8A7A9912CD00}" type="presOf" srcId="{81DE620D-81D6-483C-AB7D-4B2A11EAC6C2}" destId="{617D9494-FC94-43CE-8BF6-F4D12F90362B}" srcOrd="1" destOrd="0" presId="urn:microsoft.com/office/officeart/2005/8/layout/hierarchy5"/>
    <dgm:cxn modelId="{7C96E2E5-06CE-4AB6-84E0-32D4679758DE}" type="presOf" srcId="{2103F63D-7DAF-4515-B3A9-DF0A912BBC28}" destId="{75849BC4-3950-43C2-902C-0B7AFBFA15CD}" srcOrd="0" destOrd="0" presId="urn:microsoft.com/office/officeart/2005/8/layout/hierarchy5"/>
    <dgm:cxn modelId="{F7627428-C37C-462E-BBAD-DD266CA63663}" srcId="{F3653457-F2C3-4EF4-BD2A-A5ECBCFAE107}" destId="{D7B59714-EE8C-4027-9A58-FCE488BA1B29}" srcOrd="1" destOrd="0" parTransId="{E1948FBB-0BA1-4004-B7E1-3AE54A57552E}" sibTransId="{BFFB84A3-2223-48FA-ABBC-23FA6A854C9E}"/>
    <dgm:cxn modelId="{5F3B1A43-E6C5-4386-9622-AEEC72FFA14E}" type="presOf" srcId="{81DE620D-81D6-483C-AB7D-4B2A11EAC6C2}" destId="{CA1A75ED-81D2-4D28-B1BB-1BEE80A79E27}" srcOrd="0" destOrd="0" presId="urn:microsoft.com/office/officeart/2005/8/layout/hierarchy5"/>
    <dgm:cxn modelId="{D424D47C-BD44-4AF4-A1FD-5A2989F5BCF1}" srcId="{F3653457-F2C3-4EF4-BD2A-A5ECBCFAE107}" destId="{AED81A39-7BAC-45B7-95F2-AA6602654CDA}" srcOrd="2" destOrd="0" parTransId="{60A6E85E-B987-41ED-9713-890650583A3A}" sibTransId="{89B0ED7A-B914-4C71-8880-67E35213372F}"/>
    <dgm:cxn modelId="{3EC7E8AA-CD63-4CD8-8C75-306BE0708EF2}" type="presOf" srcId="{2D48548B-8204-4948-B75E-703E681DA44E}" destId="{342D429D-EEB1-4A2C-A6AC-2F66AB8DAE7E}" srcOrd="1" destOrd="0" presId="urn:microsoft.com/office/officeart/2005/8/layout/hierarchy5"/>
    <dgm:cxn modelId="{5DC486FC-3DD5-43EE-A2AB-62AE278D636D}" type="presOf" srcId="{81520554-7B94-4134-BC04-8A4BE0A39979}" destId="{237E2730-E7DC-4BAC-AC5E-87121BE6C36E}" srcOrd="0" destOrd="0" presId="urn:microsoft.com/office/officeart/2005/8/layout/hierarchy5"/>
    <dgm:cxn modelId="{807A4990-CAFC-4708-B1A1-6B5E883A5450}" srcId="{F3653457-F2C3-4EF4-BD2A-A5ECBCFAE107}" destId="{A3F538E5-25A3-4557-9BD2-292C70CA1E52}" srcOrd="3" destOrd="0" parTransId="{81DE620D-81D6-483C-AB7D-4B2A11EAC6C2}" sibTransId="{98778B1A-7FFB-4CCD-BE20-F551F1655731}"/>
    <dgm:cxn modelId="{3CA27E94-6B22-4C7E-962D-62A587BB7F24}" type="presParOf" srcId="{237E2730-E7DC-4BAC-AC5E-87121BE6C36E}" destId="{FAF50946-0E85-411D-A62D-2805A94085ED}" srcOrd="0" destOrd="0" presId="urn:microsoft.com/office/officeart/2005/8/layout/hierarchy5"/>
    <dgm:cxn modelId="{70D414CD-042E-4879-88F3-4859DDA6EC8C}" type="presParOf" srcId="{FAF50946-0E85-411D-A62D-2805A94085ED}" destId="{E6BF9844-52C5-4748-A792-C90A0145FB96}" srcOrd="0" destOrd="0" presId="urn:microsoft.com/office/officeart/2005/8/layout/hierarchy5"/>
    <dgm:cxn modelId="{7CC81775-2319-4F60-B5CC-D54F7318C091}" type="presParOf" srcId="{E6BF9844-52C5-4748-A792-C90A0145FB96}" destId="{1AC15C12-FFA3-4969-A0A4-F361B4311778}" srcOrd="0" destOrd="0" presId="urn:microsoft.com/office/officeart/2005/8/layout/hierarchy5"/>
    <dgm:cxn modelId="{1C5445A1-A412-41E6-B672-765AA5DE32CB}" type="presParOf" srcId="{1AC15C12-FFA3-4969-A0A4-F361B4311778}" destId="{53C9DE22-45CB-431A-8E48-74D26922979A}" srcOrd="0" destOrd="0" presId="urn:microsoft.com/office/officeart/2005/8/layout/hierarchy5"/>
    <dgm:cxn modelId="{8A65AD1C-7A71-417F-B716-9FEF45050135}" type="presParOf" srcId="{1AC15C12-FFA3-4969-A0A4-F361B4311778}" destId="{F8B51218-8A37-4E0D-8AE2-238A1FAEA522}" srcOrd="1" destOrd="0" presId="urn:microsoft.com/office/officeart/2005/8/layout/hierarchy5"/>
    <dgm:cxn modelId="{CFEBD7E4-AF6C-448E-8906-1FBF8AAB6A8D}" type="presParOf" srcId="{F8B51218-8A37-4E0D-8AE2-238A1FAEA522}" destId="{12D250F9-6768-4A9E-B394-B077090AABDF}" srcOrd="0" destOrd="0" presId="urn:microsoft.com/office/officeart/2005/8/layout/hierarchy5"/>
    <dgm:cxn modelId="{520DC28E-A2A3-482F-AC5B-FD63372355F8}" type="presParOf" srcId="{12D250F9-6768-4A9E-B394-B077090AABDF}" destId="{342D429D-EEB1-4A2C-A6AC-2F66AB8DAE7E}" srcOrd="0" destOrd="0" presId="urn:microsoft.com/office/officeart/2005/8/layout/hierarchy5"/>
    <dgm:cxn modelId="{385FA83E-8FB3-4DC0-917C-63BB61FCE44D}" type="presParOf" srcId="{F8B51218-8A37-4E0D-8AE2-238A1FAEA522}" destId="{2AB1BEF5-D62C-4307-9FFA-27B6DF5E2981}" srcOrd="1" destOrd="0" presId="urn:microsoft.com/office/officeart/2005/8/layout/hierarchy5"/>
    <dgm:cxn modelId="{7B1EB690-0BF5-4A2D-A55E-DA2AC3DB09FB}" type="presParOf" srcId="{2AB1BEF5-D62C-4307-9FFA-27B6DF5E2981}" destId="{75849BC4-3950-43C2-902C-0B7AFBFA15CD}" srcOrd="0" destOrd="0" presId="urn:microsoft.com/office/officeart/2005/8/layout/hierarchy5"/>
    <dgm:cxn modelId="{9C59DB37-E6A1-4C5A-9548-8D62152E3D24}" type="presParOf" srcId="{2AB1BEF5-D62C-4307-9FFA-27B6DF5E2981}" destId="{4E4DC835-A575-4C37-AA46-E1B845D53161}" srcOrd="1" destOrd="0" presId="urn:microsoft.com/office/officeart/2005/8/layout/hierarchy5"/>
    <dgm:cxn modelId="{7937A133-A9A5-44A7-924C-F5CECCAB634A}" type="presParOf" srcId="{F8B51218-8A37-4E0D-8AE2-238A1FAEA522}" destId="{A6D4C86B-D8E6-4ACE-A408-A3FDF3A38B52}" srcOrd="2" destOrd="0" presId="urn:microsoft.com/office/officeart/2005/8/layout/hierarchy5"/>
    <dgm:cxn modelId="{FE479007-1CCB-4C8C-A490-CAB7CF7D3BC6}" type="presParOf" srcId="{A6D4C86B-D8E6-4ACE-A408-A3FDF3A38B52}" destId="{CDB68404-526A-4C6F-AF11-CDB14082EE9D}" srcOrd="0" destOrd="0" presId="urn:microsoft.com/office/officeart/2005/8/layout/hierarchy5"/>
    <dgm:cxn modelId="{D7EFD279-215C-4147-AD89-7459D830E00E}" type="presParOf" srcId="{F8B51218-8A37-4E0D-8AE2-238A1FAEA522}" destId="{7573EB67-4269-49A8-A5B1-5D84B6273B25}" srcOrd="3" destOrd="0" presId="urn:microsoft.com/office/officeart/2005/8/layout/hierarchy5"/>
    <dgm:cxn modelId="{557773D0-C81D-4B77-80CA-6D0844C6C2AA}" type="presParOf" srcId="{7573EB67-4269-49A8-A5B1-5D84B6273B25}" destId="{88BE3810-86F2-4AC7-AA05-54C392A6BD37}" srcOrd="0" destOrd="0" presId="urn:microsoft.com/office/officeart/2005/8/layout/hierarchy5"/>
    <dgm:cxn modelId="{02A94E8C-BEF5-4DC7-8A34-1FE9DB3F544A}" type="presParOf" srcId="{7573EB67-4269-49A8-A5B1-5D84B6273B25}" destId="{BB8C2D39-C07F-49E3-A877-87FE02DB27D2}" srcOrd="1" destOrd="0" presId="urn:microsoft.com/office/officeart/2005/8/layout/hierarchy5"/>
    <dgm:cxn modelId="{E46B53BF-D75D-4658-8C68-422E66304D46}" type="presParOf" srcId="{F8B51218-8A37-4E0D-8AE2-238A1FAEA522}" destId="{53662D4C-239E-4C46-A6FB-5BD7446AF909}" srcOrd="4" destOrd="0" presId="urn:microsoft.com/office/officeart/2005/8/layout/hierarchy5"/>
    <dgm:cxn modelId="{25B0B60B-D4AD-412E-BE28-9612D04276E1}" type="presParOf" srcId="{53662D4C-239E-4C46-A6FB-5BD7446AF909}" destId="{1A789CB4-ECE7-43DE-A6D3-F01558F77BF4}" srcOrd="0" destOrd="0" presId="urn:microsoft.com/office/officeart/2005/8/layout/hierarchy5"/>
    <dgm:cxn modelId="{43077657-F091-4F0E-9798-71B415EE8B79}" type="presParOf" srcId="{F8B51218-8A37-4E0D-8AE2-238A1FAEA522}" destId="{DB6E680F-4577-4EF7-9A7A-6A4C6A68D1B0}" srcOrd="5" destOrd="0" presId="urn:microsoft.com/office/officeart/2005/8/layout/hierarchy5"/>
    <dgm:cxn modelId="{9E054A5C-A07B-4125-86F2-C26C7A1D8829}" type="presParOf" srcId="{DB6E680F-4577-4EF7-9A7A-6A4C6A68D1B0}" destId="{72713A90-B037-4D07-95F0-A2298C2D1FB1}" srcOrd="0" destOrd="0" presId="urn:microsoft.com/office/officeart/2005/8/layout/hierarchy5"/>
    <dgm:cxn modelId="{D4831A17-8F00-4C7B-8753-26589EFA90BF}" type="presParOf" srcId="{DB6E680F-4577-4EF7-9A7A-6A4C6A68D1B0}" destId="{3F2DE809-0A39-451B-B7A7-ADE6DB140212}" srcOrd="1" destOrd="0" presId="urn:microsoft.com/office/officeart/2005/8/layout/hierarchy5"/>
    <dgm:cxn modelId="{55399060-CFAD-4701-B297-0228E3997883}" type="presParOf" srcId="{F8B51218-8A37-4E0D-8AE2-238A1FAEA522}" destId="{CA1A75ED-81D2-4D28-B1BB-1BEE80A79E27}" srcOrd="6" destOrd="0" presId="urn:microsoft.com/office/officeart/2005/8/layout/hierarchy5"/>
    <dgm:cxn modelId="{DFE5A18F-04DF-422D-969E-40B39901B4AB}" type="presParOf" srcId="{CA1A75ED-81D2-4D28-B1BB-1BEE80A79E27}" destId="{617D9494-FC94-43CE-8BF6-F4D12F90362B}" srcOrd="0" destOrd="0" presId="urn:microsoft.com/office/officeart/2005/8/layout/hierarchy5"/>
    <dgm:cxn modelId="{EC354A6E-ABE2-4AD0-A644-7AA0FA69DF1F}" type="presParOf" srcId="{F8B51218-8A37-4E0D-8AE2-238A1FAEA522}" destId="{94D45702-FFE3-42D3-ABB2-BA252740D151}" srcOrd="7" destOrd="0" presId="urn:microsoft.com/office/officeart/2005/8/layout/hierarchy5"/>
    <dgm:cxn modelId="{DDB209E2-0FDD-478C-9B8C-A0ECB1D39D08}" type="presParOf" srcId="{94D45702-FFE3-42D3-ABB2-BA252740D151}" destId="{121113FD-0299-4B5E-9A4C-A4E3478BADC8}" srcOrd="0" destOrd="0" presId="urn:microsoft.com/office/officeart/2005/8/layout/hierarchy5"/>
    <dgm:cxn modelId="{E4664313-C0F7-44B5-B9D9-4D7A5E4A3179}" type="presParOf" srcId="{94D45702-FFE3-42D3-ABB2-BA252740D151}" destId="{00ECB359-9184-492B-BCEE-B63504BCFFF4}" srcOrd="1" destOrd="0" presId="urn:microsoft.com/office/officeart/2005/8/layout/hierarchy5"/>
    <dgm:cxn modelId="{EAADC317-6412-497F-8F8D-FDF8FE92E85D}" type="presParOf" srcId="{237E2730-E7DC-4BAC-AC5E-87121BE6C36E}" destId="{117070F8-28CC-4232-9E9E-0E8503A8A7F7}"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971" cy="464503"/>
          </a:xfrm>
          <a:prstGeom prst="rect">
            <a:avLst/>
          </a:prstGeom>
        </p:spPr>
        <p:txBody>
          <a:bodyPr vert="horz" lIns="91294" tIns="45647" rIns="91294" bIns="45647" rtlCol="0"/>
          <a:lstStyle>
            <a:lvl1pPr algn="l">
              <a:defRPr sz="1200"/>
            </a:lvl1pPr>
          </a:lstStyle>
          <a:p>
            <a:r>
              <a:rPr lang="en-US" dirty="0" smtClean="0"/>
              <a:t>MSEEL Advisory Meeting</a:t>
            </a:r>
            <a:endParaRPr lang="en-US" dirty="0"/>
          </a:p>
        </p:txBody>
      </p:sp>
      <p:sp>
        <p:nvSpPr>
          <p:cNvPr id="3" name="Date Placeholder 2"/>
          <p:cNvSpPr>
            <a:spLocks noGrp="1"/>
          </p:cNvSpPr>
          <p:nvPr>
            <p:ph type="dt" sz="quarter" idx="1"/>
          </p:nvPr>
        </p:nvSpPr>
        <p:spPr>
          <a:xfrm>
            <a:off x="3963146" y="0"/>
            <a:ext cx="3032971" cy="464503"/>
          </a:xfrm>
          <a:prstGeom prst="rect">
            <a:avLst/>
          </a:prstGeom>
        </p:spPr>
        <p:txBody>
          <a:bodyPr vert="horz" lIns="91294" tIns="45647" rIns="91294" bIns="45647" rtlCol="0"/>
          <a:lstStyle>
            <a:lvl1pPr algn="r">
              <a:defRPr sz="1200"/>
            </a:lvl1pPr>
          </a:lstStyle>
          <a:p>
            <a:fld id="{0021FEB7-F21C-4CCF-A640-6DE772428C9D}" type="datetimeFigureOut">
              <a:rPr lang="en-US" smtClean="0"/>
              <a:t>5/25/2015</a:t>
            </a:fld>
            <a:endParaRPr lang="en-US"/>
          </a:p>
        </p:txBody>
      </p:sp>
      <p:sp>
        <p:nvSpPr>
          <p:cNvPr id="4" name="Footer Placeholder 3"/>
          <p:cNvSpPr>
            <a:spLocks noGrp="1"/>
          </p:cNvSpPr>
          <p:nvPr>
            <p:ph type="ftr" sz="quarter" idx="2"/>
          </p:nvPr>
        </p:nvSpPr>
        <p:spPr>
          <a:xfrm>
            <a:off x="0" y="8817612"/>
            <a:ext cx="3032971" cy="464503"/>
          </a:xfrm>
          <a:prstGeom prst="rect">
            <a:avLst/>
          </a:prstGeom>
        </p:spPr>
        <p:txBody>
          <a:bodyPr vert="horz" lIns="91294" tIns="45647" rIns="91294" bIns="4564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63146" y="8817612"/>
            <a:ext cx="3032971" cy="464503"/>
          </a:xfrm>
          <a:prstGeom prst="rect">
            <a:avLst/>
          </a:prstGeom>
        </p:spPr>
        <p:txBody>
          <a:bodyPr vert="horz" lIns="91294" tIns="45647" rIns="91294" bIns="45647" rtlCol="0" anchor="b"/>
          <a:lstStyle>
            <a:lvl1pPr algn="r">
              <a:defRPr sz="1200"/>
            </a:lvl1pPr>
          </a:lstStyle>
          <a:p>
            <a:fld id="{87B940F6-CCAF-4984-A2BC-FA063651AB56}" type="slidenum">
              <a:rPr lang="en-US" smtClean="0"/>
              <a:t>‹#›</a:t>
            </a:fld>
            <a:endParaRPr lang="en-US"/>
          </a:p>
        </p:txBody>
      </p:sp>
    </p:spTree>
    <p:extLst>
      <p:ext uri="{BB962C8B-B14F-4D97-AF65-F5344CB8AC3E}">
        <p14:creationId xmlns:p14="http://schemas.microsoft.com/office/powerpoint/2010/main" val="2071294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2971" cy="466087"/>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idx="1"/>
          </p:nvPr>
        </p:nvSpPr>
        <p:spPr>
          <a:xfrm>
            <a:off x="3963146" y="1"/>
            <a:ext cx="3032971" cy="466087"/>
          </a:xfrm>
          <a:prstGeom prst="rect">
            <a:avLst/>
          </a:prstGeom>
        </p:spPr>
        <p:txBody>
          <a:bodyPr vert="horz" lIns="91294" tIns="45647" rIns="91294" bIns="45647" rtlCol="0"/>
          <a:lstStyle>
            <a:lvl1pPr algn="r">
              <a:defRPr sz="1200"/>
            </a:lvl1pPr>
          </a:lstStyle>
          <a:p>
            <a:fld id="{336BBA1F-D1B9-437B-BE7D-824F4FC1CAF4}" type="datetimeFigureOut">
              <a:rPr lang="en-US" smtClean="0"/>
              <a:pPr/>
              <a:t>5/25/2015</a:t>
            </a:fld>
            <a:endParaRPr lang="en-US"/>
          </a:p>
        </p:txBody>
      </p:sp>
      <p:sp>
        <p:nvSpPr>
          <p:cNvPr id="4" name="Slide Image Placeholder 3"/>
          <p:cNvSpPr>
            <a:spLocks noGrp="1" noRot="1" noChangeAspect="1"/>
          </p:cNvSpPr>
          <p:nvPr>
            <p:ph type="sldImg" idx="2"/>
          </p:nvPr>
        </p:nvSpPr>
        <p:spPr>
          <a:xfrm>
            <a:off x="1411288" y="1160463"/>
            <a:ext cx="4175125" cy="3132137"/>
          </a:xfrm>
          <a:prstGeom prst="rect">
            <a:avLst/>
          </a:prstGeom>
          <a:noFill/>
          <a:ln w="12700">
            <a:solidFill>
              <a:prstClr val="black"/>
            </a:solidFill>
          </a:ln>
        </p:spPr>
        <p:txBody>
          <a:bodyPr vert="horz" lIns="91294" tIns="45647" rIns="91294" bIns="45647" rtlCol="0" anchor="ctr"/>
          <a:lstStyle/>
          <a:p>
            <a:endParaRPr lang="en-US"/>
          </a:p>
        </p:txBody>
      </p:sp>
      <p:sp>
        <p:nvSpPr>
          <p:cNvPr id="5" name="Notes Placeholder 4"/>
          <p:cNvSpPr>
            <a:spLocks noGrp="1"/>
          </p:cNvSpPr>
          <p:nvPr>
            <p:ph type="body" sz="quarter" idx="3"/>
          </p:nvPr>
        </p:nvSpPr>
        <p:spPr>
          <a:xfrm>
            <a:off x="700404" y="4467464"/>
            <a:ext cx="5596892" cy="3655774"/>
          </a:xfrm>
          <a:prstGeom prst="rect">
            <a:avLst/>
          </a:prstGeom>
        </p:spPr>
        <p:txBody>
          <a:bodyPr vert="horz" lIns="91294" tIns="45647" rIns="91294" bIns="4564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613"/>
            <a:ext cx="3032971" cy="466087"/>
          </a:xfrm>
          <a:prstGeom prst="rect">
            <a:avLst/>
          </a:prstGeom>
        </p:spPr>
        <p:txBody>
          <a:bodyPr vert="horz" lIns="91294" tIns="45647" rIns="91294" bIns="45647" rtlCol="0" anchor="b"/>
          <a:lstStyle>
            <a:lvl1pPr algn="l">
              <a:defRPr sz="1200"/>
            </a:lvl1pPr>
          </a:lstStyle>
          <a:p>
            <a:endParaRPr lang="en-US"/>
          </a:p>
        </p:txBody>
      </p:sp>
      <p:sp>
        <p:nvSpPr>
          <p:cNvPr id="7" name="Slide Number Placeholder 6"/>
          <p:cNvSpPr>
            <a:spLocks noGrp="1"/>
          </p:cNvSpPr>
          <p:nvPr>
            <p:ph type="sldNum" sz="quarter" idx="5"/>
          </p:nvPr>
        </p:nvSpPr>
        <p:spPr>
          <a:xfrm>
            <a:off x="3963146" y="8817613"/>
            <a:ext cx="3032971" cy="466087"/>
          </a:xfrm>
          <a:prstGeom prst="rect">
            <a:avLst/>
          </a:prstGeom>
        </p:spPr>
        <p:txBody>
          <a:bodyPr vert="horz" lIns="91294" tIns="45647" rIns="91294" bIns="45647" rtlCol="0" anchor="b"/>
          <a:lstStyle>
            <a:lvl1pPr algn="r">
              <a:defRPr sz="1200"/>
            </a:lvl1pPr>
          </a:lstStyle>
          <a:p>
            <a:fld id="{D3D8D9E9-A645-4DE0-897F-FB03FA35DCAA}" type="slidenum">
              <a:rPr lang="en-US" smtClean="0"/>
              <a:pPr/>
              <a:t>‹#›</a:t>
            </a:fld>
            <a:endParaRPr lang="en-US"/>
          </a:p>
        </p:txBody>
      </p:sp>
    </p:spTree>
    <p:extLst>
      <p:ext uri="{BB962C8B-B14F-4D97-AF65-F5344CB8AC3E}">
        <p14:creationId xmlns:p14="http://schemas.microsoft.com/office/powerpoint/2010/main" val="356495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1</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19</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27</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F0D12-9CA1-417D-9232-0A44F87F6C19}" type="slidenum">
              <a:rPr lang="en-US" smtClean="0"/>
              <a:t>30</a:t>
            </a:fld>
            <a:endParaRPr lang="en-US"/>
          </a:p>
        </p:txBody>
      </p:sp>
    </p:spTree>
    <p:extLst>
      <p:ext uri="{BB962C8B-B14F-4D97-AF65-F5344CB8AC3E}">
        <p14:creationId xmlns:p14="http://schemas.microsoft.com/office/powerpoint/2010/main" val="2450842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33</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41</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F0D12-9CA1-417D-9232-0A44F87F6C19}" type="slidenum">
              <a:rPr lang="en-US" smtClean="0"/>
              <a:t>42</a:t>
            </a:fld>
            <a:endParaRPr lang="en-US"/>
          </a:p>
        </p:txBody>
      </p:sp>
    </p:spTree>
    <p:extLst>
      <p:ext uri="{BB962C8B-B14F-4D97-AF65-F5344CB8AC3E}">
        <p14:creationId xmlns:p14="http://schemas.microsoft.com/office/powerpoint/2010/main" val="2516400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50 - 2.5” X 1.5” cores</a:t>
            </a:r>
          </a:p>
          <a:p>
            <a:r>
              <a:rPr lang="en-US" sz="1200" dirty="0" smtClean="0"/>
              <a:t>50 - 2” X 1” cores</a:t>
            </a:r>
          </a:p>
        </p:txBody>
      </p:sp>
      <p:sp>
        <p:nvSpPr>
          <p:cNvPr id="4" name="Slide Number Placeholder 3"/>
          <p:cNvSpPr>
            <a:spLocks noGrp="1"/>
          </p:cNvSpPr>
          <p:nvPr>
            <p:ph type="sldNum" sz="quarter" idx="10"/>
          </p:nvPr>
        </p:nvSpPr>
        <p:spPr/>
        <p:txBody>
          <a:bodyPr/>
          <a:lstStyle/>
          <a:p>
            <a:fld id="{D3D8D9E9-A645-4DE0-897F-FB03FA35DCAA}" type="slidenum">
              <a:rPr lang="en-US" smtClean="0"/>
              <a:pPr/>
              <a:t>45</a:t>
            </a:fld>
            <a:endParaRPr lang="en-US"/>
          </a:p>
        </p:txBody>
      </p:sp>
    </p:spTree>
    <p:extLst>
      <p:ext uri="{BB962C8B-B14F-4D97-AF65-F5344CB8AC3E}">
        <p14:creationId xmlns:p14="http://schemas.microsoft.com/office/powerpoint/2010/main" val="4124872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41D2573-09DC-440E-B1C6-4B43484546F3}" type="slidenum">
              <a:rPr lang="en-US" altLang="en-US" smtClean="0"/>
              <a:pPr>
                <a:defRPr/>
              </a:pPr>
              <a:t>50</a:t>
            </a:fld>
            <a:endParaRPr lang="en-US" altLang="en-US"/>
          </a:p>
        </p:txBody>
      </p:sp>
    </p:spTree>
    <p:extLst>
      <p:ext uri="{BB962C8B-B14F-4D97-AF65-F5344CB8AC3E}">
        <p14:creationId xmlns:p14="http://schemas.microsoft.com/office/powerpoint/2010/main" val="2695731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en-US" sz="1600" dirty="0" smtClean="0">
                <a:cs typeface="Times New Roman" pitchFamily="18" charset="0"/>
              </a:rPr>
              <a:t>Microseismic/Fiber Optics – Tim Carr substitute for Tom Wilson</a:t>
            </a:r>
          </a:p>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52</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r>
              <a:rPr lang="en-US" dirty="0" smtClean="0"/>
              <a:t>Drilling-induced fractures are clearly visible as linear or curvilinear </a:t>
            </a:r>
            <a:r>
              <a:rPr lang="en-US" dirty="0" err="1" smtClean="0"/>
              <a:t>subvertical</a:t>
            </a:r>
            <a:r>
              <a:rPr lang="en-US" dirty="0" smtClean="0"/>
              <a:t> features at approximately N45E and S45W in the expanded-scale dynamic image from Quanta Geo photorealistic reservoir geology service in Track 5. The well’s intersection of this channel sand close to its axis makes many of the scour features appear flattened, which would render them unrecognizable on a conventional OBM-adapted image. The dipping portion of a basal scour interpreted at 31.3 </a:t>
            </a:r>
            <a:r>
              <a:rPr lang="en-US" dirty="0" err="1" smtClean="0"/>
              <a:t>ft</a:t>
            </a:r>
            <a:r>
              <a:rPr lang="en-US" dirty="0" smtClean="0"/>
              <a:t> suggests that the axis of deposition is N20E–S20W. The scour is filled by a 1-ft-thick lower-energy deposit. Scour features identified higher in the section indicate that </a:t>
            </a:r>
            <a:r>
              <a:rPr lang="en-US" dirty="0" err="1" smtClean="0"/>
              <a:t>paleotransport</a:t>
            </a:r>
            <a:r>
              <a:rPr lang="en-US" dirty="0" smtClean="0"/>
              <a:t> shifted to a NW–SE axis.</a:t>
            </a:r>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54</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29866-A98C-43D9-BD98-0CF4D4E483FD}" type="slidenum">
              <a:rPr lang="en-US" smtClean="0"/>
              <a:pPr/>
              <a:t>2</a:t>
            </a:fld>
            <a:endParaRPr lang="en-US"/>
          </a:p>
        </p:txBody>
      </p:sp>
    </p:spTree>
    <p:extLst>
      <p:ext uri="{BB962C8B-B14F-4D97-AF65-F5344CB8AC3E}">
        <p14:creationId xmlns:p14="http://schemas.microsoft.com/office/powerpoint/2010/main" val="4284644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en-US" sz="1600" smtClean="0">
                <a:cs typeface="Times New Roman" pitchFamily="18" charset="0"/>
              </a:rPr>
              <a:t>Microseismic/Fiber Optics – Tim Carr substitute for Tom Wilson</a:t>
            </a:r>
          </a:p>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55</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B870D-7F9C-4DA0-BAC9-A6493C94953B}" type="slidenum">
              <a:rPr lang="en-US" smtClean="0"/>
              <a:t>56</a:t>
            </a:fld>
            <a:endParaRPr lang="en-US" dirty="0"/>
          </a:p>
        </p:txBody>
      </p:sp>
    </p:spTree>
    <p:extLst>
      <p:ext uri="{BB962C8B-B14F-4D97-AF65-F5344CB8AC3E}">
        <p14:creationId xmlns:p14="http://schemas.microsoft.com/office/powerpoint/2010/main" val="2337014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60</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61</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63</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pPr marL="1139825" lvl="1" indent="-285750" eaLnBrk="0" hangingPunct="0">
              <a:spcBef>
                <a:spcPts val="0"/>
              </a:spcBef>
              <a:buClr>
                <a:srgbClr val="FF3300"/>
              </a:buClr>
              <a:buSzPct val="120000"/>
              <a:buFont typeface="Wingdings 2" pitchFamily="18" charset="2"/>
              <a:buChar char="ð"/>
              <a:defRPr/>
            </a:pPr>
            <a:r>
              <a:rPr kumimoji="1" lang="en-US" sz="1600" dirty="0" smtClean="0">
                <a:cs typeface="Times New Roman" pitchFamily="18" charset="0"/>
              </a:rPr>
              <a:t>Drilling and Completion – NNE </a:t>
            </a:r>
          </a:p>
          <a:p>
            <a:pPr marL="1139825" lvl="1" indent="-285750" eaLnBrk="0" hangingPunct="0">
              <a:spcBef>
                <a:spcPts val="0"/>
              </a:spcBef>
              <a:buClr>
                <a:srgbClr val="FF3300"/>
              </a:buClr>
              <a:buSzPct val="120000"/>
              <a:buFont typeface="Wingdings 2" pitchFamily="18" charset="2"/>
              <a:buChar char="ð"/>
              <a:defRPr/>
            </a:pPr>
            <a:r>
              <a:rPr kumimoji="1" lang="en-US" sz="1600" dirty="0" smtClean="0">
                <a:cs typeface="Times New Roman" pitchFamily="18" charset="0"/>
              </a:rPr>
              <a:t>Social / Economic – Tim Carr substitute for Randall Jackson</a:t>
            </a:r>
          </a:p>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64</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r>
              <a:rPr lang="en-US" dirty="0" smtClean="0"/>
              <a:t>David Knapp, district manager for FTSI in Williamsport, Pa., inspects one of the company’s dual-fuel pressure-pumping units in the Marcellus Shale in northeastern Pennsylvania. FTSI partnered with Cabot Oil &amp; Gas this year to test dual-fuel technology on its pressure-pumping equipment.</a:t>
            </a:r>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65</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B870D-7F9C-4DA0-BAC9-A6493C94953B}" type="slidenum">
              <a:rPr lang="en-US" smtClean="0"/>
              <a:t>66</a:t>
            </a:fld>
            <a:endParaRPr lang="en-US" dirty="0"/>
          </a:p>
        </p:txBody>
      </p:sp>
    </p:spTree>
    <p:extLst>
      <p:ext uri="{BB962C8B-B14F-4D97-AF65-F5344CB8AC3E}">
        <p14:creationId xmlns:p14="http://schemas.microsoft.com/office/powerpoint/2010/main" val="2089481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B870D-7F9C-4DA0-BAC9-A6493C94953B}" type="slidenum">
              <a:rPr lang="en-US" smtClean="0"/>
              <a:t>67</a:t>
            </a:fld>
            <a:endParaRPr lang="en-US" dirty="0"/>
          </a:p>
        </p:txBody>
      </p:sp>
    </p:spTree>
    <p:extLst>
      <p:ext uri="{BB962C8B-B14F-4D97-AF65-F5344CB8AC3E}">
        <p14:creationId xmlns:p14="http://schemas.microsoft.com/office/powerpoint/2010/main" val="233701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4</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itchFamily="18" charset="0"/>
            </a:endParaRPr>
          </a:p>
        </p:txBody>
      </p:sp>
      <p:sp>
        <p:nvSpPr>
          <p:cNvPr id="4" name="Slide Number Placeholder 3"/>
          <p:cNvSpPr>
            <a:spLocks noGrp="1"/>
          </p:cNvSpPr>
          <p:nvPr>
            <p:ph type="sldNum" sz="quarter" idx="10"/>
          </p:nvPr>
        </p:nvSpPr>
        <p:spPr/>
        <p:txBody>
          <a:bodyPr/>
          <a:lstStyle/>
          <a:p>
            <a:pPr>
              <a:defRPr/>
            </a:pPr>
            <a:fld id="{820C5941-F8E3-4783-8D92-FAC42430DFB8}" type="slidenum">
              <a:rPr lang="en-US" smtClean="0"/>
              <a:pPr>
                <a:defRPr/>
              </a:pPr>
              <a:t>5</a:t>
            </a:fld>
            <a:endParaRPr lang="en-US"/>
          </a:p>
        </p:txBody>
      </p:sp>
    </p:spTree>
    <p:extLst>
      <p:ext uri="{BB962C8B-B14F-4D97-AF65-F5344CB8AC3E}">
        <p14:creationId xmlns:p14="http://schemas.microsoft.com/office/powerpoint/2010/main" val="2786424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6</a:t>
            </a:fld>
            <a:endParaRPr lang="en-US"/>
          </a:p>
        </p:txBody>
      </p:sp>
    </p:spTree>
    <p:extLst>
      <p:ext uri="{BB962C8B-B14F-4D97-AF65-F5344CB8AC3E}">
        <p14:creationId xmlns:p14="http://schemas.microsoft.com/office/powerpoint/2010/main" val="3452900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rPr>
              <a:t>In the summer months (no heating load) ranges from 2000 </a:t>
            </a:r>
            <a:r>
              <a:rPr lang="en-US" dirty="0" err="1">
                <a:latin typeface="Times New Roman" pitchFamily="18" charset="0"/>
              </a:rPr>
              <a:t>mcf</a:t>
            </a:r>
            <a:r>
              <a:rPr lang="en-US" dirty="0">
                <a:latin typeface="Times New Roman" pitchFamily="18" charset="0"/>
              </a:rPr>
              <a:t> to 6000 </a:t>
            </a:r>
            <a:r>
              <a:rPr lang="en-US" dirty="0" err="1">
                <a:latin typeface="Times New Roman" pitchFamily="18" charset="0"/>
              </a:rPr>
              <a:t>mcf</a:t>
            </a:r>
            <a:r>
              <a:rPr lang="en-US" dirty="0">
                <a:latin typeface="Times New Roman" pitchFamily="18" charset="0"/>
              </a:rPr>
              <a:t> per day. On a peak winter day the usage is between 35,000 </a:t>
            </a:r>
            <a:r>
              <a:rPr lang="en-US" dirty="0" err="1">
                <a:latin typeface="Times New Roman" pitchFamily="18" charset="0"/>
              </a:rPr>
              <a:t>mcf</a:t>
            </a:r>
            <a:r>
              <a:rPr lang="en-US" dirty="0">
                <a:latin typeface="Times New Roman" pitchFamily="18" charset="0"/>
              </a:rPr>
              <a:t> and 45,000 </a:t>
            </a:r>
            <a:r>
              <a:rPr lang="en-US" dirty="0" err="1">
                <a:latin typeface="Times New Roman" pitchFamily="18" charset="0"/>
              </a:rPr>
              <a:t>mcf</a:t>
            </a:r>
            <a:r>
              <a:rPr lang="en-US" dirty="0">
                <a:latin typeface="Times New Roman" pitchFamily="18" charset="0"/>
              </a:rPr>
              <a:t> per day. </a:t>
            </a:r>
          </a:p>
          <a:p>
            <a:endParaRPr lang="en-US" dirty="0">
              <a:latin typeface="Times New Roman" pitchFamily="18" charset="0"/>
            </a:endParaRPr>
          </a:p>
          <a:p>
            <a:r>
              <a:rPr lang="en-US" dirty="0">
                <a:latin typeface="Times New Roman" pitchFamily="18" charset="0"/>
              </a:rPr>
              <a:t>If you need more precise numbers ‑ let me know. </a:t>
            </a:r>
          </a:p>
          <a:p>
            <a:r>
              <a:rPr lang="en-US" dirty="0">
                <a:latin typeface="Times New Roman" pitchFamily="18" charset="0"/>
              </a:rPr>
              <a:t>Hope you are doing well and glad to see Northeast drilling in Morgantown.  Not making out so well in Charleston with your legislator from Morgantown</a:t>
            </a:r>
          </a:p>
          <a:p>
            <a:r>
              <a:rPr lang="en-US" dirty="0">
                <a:latin typeface="Times New Roman" pitchFamily="18" charset="0"/>
              </a:rPr>
              <a:t>Bob</a:t>
            </a:r>
          </a:p>
        </p:txBody>
      </p:sp>
      <p:sp>
        <p:nvSpPr>
          <p:cNvPr id="4" name="Slide Number Placeholder 3"/>
          <p:cNvSpPr>
            <a:spLocks noGrp="1"/>
          </p:cNvSpPr>
          <p:nvPr>
            <p:ph type="sldNum" sz="quarter" idx="10"/>
          </p:nvPr>
        </p:nvSpPr>
        <p:spPr/>
        <p:txBody>
          <a:bodyPr/>
          <a:lstStyle/>
          <a:p>
            <a:pPr>
              <a:defRPr/>
            </a:pPr>
            <a:fld id="{820C5941-F8E3-4783-8D92-FAC42430DFB8}" type="slidenum">
              <a:rPr lang="en-US" smtClean="0"/>
              <a:pPr>
                <a:defRPr/>
              </a:pPr>
              <a:t>10</a:t>
            </a:fld>
            <a:endParaRPr lang="en-US"/>
          </a:p>
        </p:txBody>
      </p:sp>
    </p:spTree>
    <p:extLst>
      <p:ext uri="{BB962C8B-B14F-4D97-AF65-F5344CB8AC3E}">
        <p14:creationId xmlns:p14="http://schemas.microsoft.com/office/powerpoint/2010/main" val="2786424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13</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14</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29866-A98C-43D9-BD98-0CF4D4E483FD}" type="slidenum">
              <a:rPr lang="en-US" smtClean="0"/>
              <a:pPr/>
              <a:t>16</a:t>
            </a:fld>
            <a:endParaRPr lang="en-US"/>
          </a:p>
        </p:txBody>
      </p:sp>
    </p:spTree>
    <p:extLst>
      <p:ext uri="{BB962C8B-B14F-4D97-AF65-F5344CB8AC3E}">
        <p14:creationId xmlns:p14="http://schemas.microsoft.com/office/powerpoint/2010/main" val="4284644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416177"/>
            <a:ext cx="8610600" cy="1470025"/>
          </a:xfrm>
        </p:spPr>
        <p:txBody>
          <a:body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81000" y="3886200"/>
            <a:ext cx="6172200" cy="1752600"/>
          </a:xfrm>
        </p:spPr>
        <p:txBody>
          <a:bodyPr/>
          <a:lstStyle>
            <a:lvl1pPr marL="0" indent="0" algn="l">
              <a:buNone/>
              <a:defRPr>
                <a:solidFill>
                  <a:schemeClr val="tx1">
                    <a:lumMod val="65000"/>
                    <a:lumOff val="3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6105462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5815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3990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5BBC8B-73FC-4C8A-9734-EC8C2E98F9BA}" type="slidenum">
              <a:rPr lang="en-US"/>
              <a:pPr>
                <a:defRPr/>
              </a:pPr>
              <a:t>‹#›</a:t>
            </a:fld>
            <a:endParaRPr lang="en-US"/>
          </a:p>
        </p:txBody>
      </p:sp>
    </p:spTree>
    <p:extLst>
      <p:ext uri="{BB962C8B-B14F-4D97-AF65-F5344CB8AC3E}">
        <p14:creationId xmlns:p14="http://schemas.microsoft.com/office/powerpoint/2010/main" val="683784020"/>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67"/>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2903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014788"/>
            <a:ext cx="7772400" cy="1362075"/>
          </a:xfrm>
        </p:spPr>
        <p:txBody>
          <a:bodyPr anchor="t"/>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514601"/>
            <a:ext cx="7772400" cy="1500187"/>
          </a:xfrm>
        </p:spPr>
        <p:txBody>
          <a:bodyPr anchor="b"/>
          <a:lstStyle>
            <a:lvl1pPr marL="0" indent="0">
              <a:buNone/>
              <a:defRPr sz="2667">
                <a:solidFill>
                  <a:srgbClr val="595959"/>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88859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16559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3"/>
            <a:ext cx="4038600" cy="416559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2989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5909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4645027" y="2174876"/>
            <a:ext cx="4041775" cy="35909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4940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01073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586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492749"/>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33070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Tree>
    <p:extLst>
      <p:ext uri="{BB962C8B-B14F-4D97-AF65-F5344CB8AC3E}">
        <p14:creationId xmlns:p14="http://schemas.microsoft.com/office/powerpoint/2010/main" val="2245572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Tree>
    <p:extLst>
      <p:ext uri="{BB962C8B-B14F-4D97-AF65-F5344CB8AC3E}">
        <p14:creationId xmlns:p14="http://schemas.microsoft.com/office/powerpoint/2010/main" val="3565830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137020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iming>
    <p:tnLst>
      <p:par>
        <p:cTn id="1" dur="indefinite" restart="never" nodeType="tmRoot"/>
      </p:par>
    </p:tnLst>
  </p:timing>
  <p:txStyles>
    <p:titleStyle>
      <a:lvl1pPr algn="l" defTabSz="609585" rtl="0" eaLnBrk="1" latinLnBrk="0" hangingPunct="1">
        <a:spcBef>
          <a:spcPct val="0"/>
        </a:spcBef>
        <a:buNone/>
        <a:defRPr sz="4533" b="0" u="none" kern="1200" cap="all">
          <a:solidFill>
            <a:schemeClr val="tx2"/>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b="0" i="0" kern="1200">
          <a:solidFill>
            <a:schemeClr val="tx2"/>
          </a:solidFill>
          <a:latin typeface="Arial"/>
          <a:ea typeface="+mn-ea"/>
          <a:cs typeface="Arial"/>
        </a:defRPr>
      </a:lvl1pPr>
      <a:lvl2pPr marL="990575" indent="-380990" algn="l" defTabSz="609585" rtl="0" eaLnBrk="1" latinLnBrk="0" hangingPunct="1">
        <a:spcBef>
          <a:spcPct val="20000"/>
        </a:spcBef>
        <a:buFont typeface="Arial"/>
        <a:buChar char="–"/>
        <a:defRPr sz="3733" b="0" i="0" kern="1200">
          <a:solidFill>
            <a:schemeClr val="tx2"/>
          </a:solidFill>
          <a:latin typeface="Arial"/>
          <a:ea typeface="+mn-ea"/>
          <a:cs typeface="Arial"/>
        </a:defRPr>
      </a:lvl2pPr>
      <a:lvl3pPr marL="1523962" indent="-304792" algn="l" defTabSz="609585" rtl="0" eaLnBrk="1" latinLnBrk="0" hangingPunct="1">
        <a:spcBef>
          <a:spcPct val="20000"/>
        </a:spcBef>
        <a:buFont typeface="Arial"/>
        <a:buChar char="•"/>
        <a:defRPr sz="3200" b="0" i="0" kern="1200">
          <a:solidFill>
            <a:schemeClr val="tx2"/>
          </a:solidFill>
          <a:latin typeface="Arial"/>
          <a:ea typeface="+mn-ea"/>
          <a:cs typeface="Arial"/>
        </a:defRPr>
      </a:lvl3pPr>
      <a:lvl4pPr marL="2133547" indent="-304792" algn="l" defTabSz="609585" rtl="0" eaLnBrk="1" latinLnBrk="0" hangingPunct="1">
        <a:spcBef>
          <a:spcPct val="20000"/>
        </a:spcBef>
        <a:buFont typeface="Arial"/>
        <a:buChar char="–"/>
        <a:defRPr sz="2667" b="0" i="0" kern="1200">
          <a:solidFill>
            <a:schemeClr val="tx2"/>
          </a:solidFill>
          <a:latin typeface="Arial"/>
          <a:ea typeface="+mn-ea"/>
          <a:cs typeface="Arial"/>
        </a:defRPr>
      </a:lvl4pPr>
      <a:lvl5pPr marL="2743131" indent="-304792" algn="l" defTabSz="609585" rtl="0" eaLnBrk="1" latinLnBrk="0" hangingPunct="1">
        <a:spcBef>
          <a:spcPct val="20000"/>
        </a:spcBef>
        <a:buFont typeface="Arial"/>
        <a:buChar char="»"/>
        <a:defRPr sz="2667" b="0" i="0" kern="1200">
          <a:solidFill>
            <a:schemeClr val="tx2"/>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ckan.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SEEL%20Water%20Sampling%20Schedule.xlsx"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46.jpe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9394"/>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28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419100" y="2263760"/>
            <a:ext cx="8305800" cy="1938992"/>
          </a:xfrm>
          <a:prstGeom prst="rect">
            <a:avLst/>
          </a:prstGeom>
        </p:spPr>
        <p:txBody>
          <a:bodyPr wrap="square">
            <a:spAutoFit/>
          </a:bodyPr>
          <a:lstStyle/>
          <a:p>
            <a:r>
              <a:rPr lang="en-US" sz="2400" dirty="0"/>
              <a:t>The objective of the Marcellus Shale Energy and Environment Laboratory (MSEEL) is to provide a </a:t>
            </a:r>
            <a:r>
              <a:rPr lang="en-US" sz="2400" dirty="0">
                <a:solidFill>
                  <a:srgbClr val="FF0000"/>
                </a:solidFill>
              </a:rPr>
              <a:t>long-term </a:t>
            </a:r>
            <a:r>
              <a:rPr lang="en-US" sz="2400" dirty="0" smtClean="0">
                <a:solidFill>
                  <a:srgbClr val="FF0000"/>
                </a:solidFill>
              </a:rPr>
              <a:t>collaborative field </a:t>
            </a:r>
            <a:r>
              <a:rPr lang="en-US" sz="2400" dirty="0">
                <a:solidFill>
                  <a:srgbClr val="FF0000"/>
                </a:solidFill>
              </a:rPr>
              <a:t>site </a:t>
            </a:r>
            <a:r>
              <a:rPr lang="en-US" sz="2400" dirty="0"/>
              <a:t>to develop and validate new knowledge and technology to improve recovery efficiency and minimize environmental implications of unconventional resource development</a:t>
            </a:r>
          </a:p>
        </p:txBody>
      </p:sp>
      <p:sp>
        <p:nvSpPr>
          <p:cNvPr id="6" name="TextBox 5"/>
          <p:cNvSpPr txBox="1">
            <a:spLocks noChangeArrowheads="1"/>
          </p:cNvSpPr>
          <p:nvPr/>
        </p:nvSpPr>
        <p:spPr bwMode="auto">
          <a:xfrm>
            <a:off x="5304952" y="5781367"/>
            <a:ext cx="38390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2000" b="1" dirty="0"/>
              <a:t>Tim Carr</a:t>
            </a:r>
          </a:p>
          <a:p>
            <a:pPr eaLnBrk="1" hangingPunct="1"/>
            <a:r>
              <a:rPr lang="en-US" sz="2000" b="1" dirty="0"/>
              <a:t>Phone: 304.293.9660</a:t>
            </a:r>
          </a:p>
          <a:p>
            <a:pPr eaLnBrk="1" hangingPunct="1"/>
            <a:r>
              <a:rPr lang="en-US" sz="2000" b="1" dirty="0"/>
              <a:t>Email: tim.carr@mail.wvu.edu</a:t>
            </a:r>
          </a:p>
        </p:txBody>
      </p:sp>
      <p:pic>
        <p:nvPicPr>
          <p:cNvPr id="7" name="Picture 6" descr="OSU_990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1857" y="4758489"/>
            <a:ext cx="609600" cy="6096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470376" y="4758489"/>
            <a:ext cx="1275646" cy="609600"/>
          </a:xfrm>
          <a:prstGeom prst="rect">
            <a:avLst/>
          </a:prstGeom>
          <a:ln>
            <a:solidFill>
              <a:schemeClr val="tx1"/>
            </a:solid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680456" y="4586222"/>
            <a:ext cx="1384085" cy="954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descr="WV_OutLine295in12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7292" y="4693402"/>
            <a:ext cx="779462" cy="739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465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84" y="23922"/>
            <a:ext cx="9067800" cy="1143000"/>
          </a:xfrm>
        </p:spPr>
        <p:txBody>
          <a:bodyPr>
            <a:noAutofit/>
          </a:bodyPr>
          <a:lstStyle/>
          <a:p>
            <a:pPr algn="ctr"/>
            <a:r>
              <a:rPr lang="en-US" sz="3600" b="1" dirty="0">
                <a:effectLst>
                  <a:outerShdw blurRad="38100" dist="38100" dir="2700000" algn="tl">
                    <a:srgbClr val="000000">
                      <a:alpha val="43137"/>
                    </a:srgbClr>
                  </a:outerShdw>
                </a:effectLst>
              </a:rPr>
              <a:t>Northeast Natural Energy </a:t>
            </a:r>
            <a:r>
              <a:rPr lang="en-US" sz="3600" b="1" dirty="0" smtClean="0">
                <a:effectLst>
                  <a:outerShdw blurRad="38100" dist="38100" dir="2700000" algn="tl">
                    <a:srgbClr val="000000">
                      <a:alpha val="43137"/>
                    </a:srgbClr>
                  </a:outerShdw>
                </a:effectLst>
              </a:rPr>
              <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MIPU 4H </a:t>
            </a:r>
            <a:r>
              <a:rPr lang="en-US" sz="3600" b="1" dirty="0">
                <a:effectLst>
                  <a:outerShdw blurRad="38100" dist="38100" dir="2700000" algn="tl">
                    <a:srgbClr val="000000">
                      <a:alpha val="43137"/>
                    </a:srgbClr>
                  </a:outerShdw>
                </a:effectLst>
              </a:rPr>
              <a:t>and 6H </a:t>
            </a:r>
          </a:p>
        </p:txBody>
      </p:sp>
      <p:grpSp>
        <p:nvGrpSpPr>
          <p:cNvPr id="3" name="Group 15"/>
          <p:cNvGrpSpPr/>
          <p:nvPr/>
        </p:nvGrpSpPr>
        <p:grpSpPr>
          <a:xfrm>
            <a:off x="1524001" y="1106754"/>
            <a:ext cx="6142074" cy="4602930"/>
            <a:chOff x="1524000" y="1504950"/>
            <a:chExt cx="6289675" cy="4819650"/>
          </a:xfrm>
        </p:grpSpPr>
        <p:pic>
          <p:nvPicPr>
            <p:cNvPr id="7" name="Picture 6"/>
            <p:cNvPicPr/>
            <p:nvPr/>
          </p:nvPicPr>
          <p:blipFill rotWithShape="1">
            <a:blip r:embed="rId3" cstate="screen">
              <a:extLst>
                <a:ext uri="{28A0092B-C50C-407E-A947-70E740481C1C}">
                  <a14:useLocalDpi xmlns:a14="http://schemas.microsoft.com/office/drawing/2010/main" val="0"/>
                </a:ext>
              </a:extLst>
            </a:blip>
            <a:srcRect/>
            <a:stretch/>
          </p:blipFill>
          <p:spPr bwMode="auto">
            <a:xfrm>
              <a:off x="1524000" y="1504950"/>
              <a:ext cx="6289675" cy="48196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nvGrpSpPr>
            <p:cNvPr id="4" name="Group 15"/>
            <p:cNvGrpSpPr/>
            <p:nvPr/>
          </p:nvGrpSpPr>
          <p:grpSpPr>
            <a:xfrm>
              <a:off x="5562283" y="4087495"/>
              <a:ext cx="354965" cy="346075"/>
              <a:chOff x="5465445" y="4087495"/>
              <a:chExt cx="354965" cy="346075"/>
            </a:xfrm>
          </p:grpSpPr>
          <p:sp>
            <p:nvSpPr>
              <p:cNvPr id="8" name="Rectangle 7"/>
              <p:cNvSpPr/>
              <p:nvPr/>
            </p:nvSpPr>
            <p:spPr>
              <a:xfrm rot="2376494">
                <a:off x="5465445" y="4386580"/>
                <a:ext cx="354330" cy="46990"/>
              </a:xfrm>
              <a:prstGeom prst="rect">
                <a:avLst/>
              </a:prstGeom>
              <a:solidFill>
                <a:srgbClr val="FFFF0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 Box 2"/>
              <p:cNvSpPr txBox="1">
                <a:spLocks noChangeArrowheads="1"/>
              </p:cNvSpPr>
              <p:nvPr/>
            </p:nvSpPr>
            <p:spPr bwMode="auto">
              <a:xfrm>
                <a:off x="5534660" y="4087495"/>
                <a:ext cx="285750" cy="2476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100" dirty="0">
                    <a:effectLst/>
                    <a:latin typeface="Calibri"/>
                    <a:ea typeface="Calibri"/>
                    <a:cs typeface="Times New Roman"/>
                  </a:rPr>
                  <a:t>A</a:t>
                </a:r>
              </a:p>
            </p:txBody>
          </p:sp>
        </p:grpSp>
        <p:grpSp>
          <p:nvGrpSpPr>
            <p:cNvPr id="5" name="Group 16"/>
            <p:cNvGrpSpPr/>
            <p:nvPr/>
          </p:nvGrpSpPr>
          <p:grpSpPr>
            <a:xfrm>
              <a:off x="4936173" y="4861560"/>
              <a:ext cx="419735" cy="406400"/>
              <a:chOff x="4839335" y="4861560"/>
              <a:chExt cx="419735" cy="406400"/>
            </a:xfrm>
          </p:grpSpPr>
          <p:sp>
            <p:nvSpPr>
              <p:cNvPr id="9" name="Rectangle 8"/>
              <p:cNvSpPr/>
              <p:nvPr/>
            </p:nvSpPr>
            <p:spPr>
              <a:xfrm rot="2790887">
                <a:off x="5089525" y="4986020"/>
                <a:ext cx="294005" cy="45085"/>
              </a:xfrm>
              <a:prstGeom prst="rect">
                <a:avLst/>
              </a:prstGeom>
              <a:solidFill>
                <a:srgbClr val="FFFF0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 Box 2"/>
              <p:cNvSpPr txBox="1">
                <a:spLocks noChangeArrowheads="1"/>
              </p:cNvSpPr>
              <p:nvPr/>
            </p:nvSpPr>
            <p:spPr bwMode="auto">
              <a:xfrm>
                <a:off x="4839335" y="5010785"/>
                <a:ext cx="314325" cy="2571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100" dirty="0">
                    <a:effectLst/>
                    <a:latin typeface="Calibri"/>
                    <a:ea typeface="Calibri"/>
                    <a:cs typeface="Times New Roman"/>
                  </a:rPr>
                  <a:t>A’</a:t>
                </a:r>
              </a:p>
            </p:txBody>
          </p:sp>
        </p:grpSp>
        <p:grpSp>
          <p:nvGrpSpPr>
            <p:cNvPr id="6" name="Group 18"/>
            <p:cNvGrpSpPr/>
            <p:nvPr/>
          </p:nvGrpSpPr>
          <p:grpSpPr>
            <a:xfrm>
              <a:off x="5294313" y="3762375"/>
              <a:ext cx="377190" cy="382270"/>
              <a:chOff x="5197475" y="3762375"/>
              <a:chExt cx="377190" cy="382270"/>
            </a:xfrm>
          </p:grpSpPr>
          <p:sp>
            <p:nvSpPr>
              <p:cNvPr id="13" name="Text Box 2"/>
              <p:cNvSpPr txBox="1">
                <a:spLocks noChangeArrowheads="1"/>
              </p:cNvSpPr>
              <p:nvPr/>
            </p:nvSpPr>
            <p:spPr bwMode="auto">
              <a:xfrm>
                <a:off x="5288915" y="3762375"/>
                <a:ext cx="285750" cy="2476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100">
                    <a:effectLst/>
                    <a:latin typeface="Calibri"/>
                    <a:ea typeface="Calibri"/>
                    <a:cs typeface="Times New Roman"/>
                  </a:rPr>
                  <a:t>B</a:t>
                </a:r>
              </a:p>
            </p:txBody>
          </p:sp>
          <p:sp>
            <p:nvSpPr>
              <p:cNvPr id="14" name="Rectangle 13"/>
              <p:cNvSpPr/>
              <p:nvPr/>
            </p:nvSpPr>
            <p:spPr>
              <a:xfrm rot="2376494">
                <a:off x="5197475" y="4099560"/>
                <a:ext cx="278130" cy="45085"/>
              </a:xfrm>
              <a:prstGeom prst="rect">
                <a:avLst/>
              </a:prstGeom>
              <a:solidFill>
                <a:srgbClr val="00B050"/>
              </a:solid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6" name="Group 17"/>
            <p:cNvGrpSpPr/>
            <p:nvPr/>
          </p:nvGrpSpPr>
          <p:grpSpPr>
            <a:xfrm>
              <a:off x="4592638" y="4526280"/>
              <a:ext cx="479425" cy="276225"/>
              <a:chOff x="4495800" y="4526280"/>
              <a:chExt cx="479425" cy="276225"/>
            </a:xfrm>
          </p:grpSpPr>
          <p:sp>
            <p:nvSpPr>
              <p:cNvPr id="12" name="Text Box 2"/>
              <p:cNvSpPr txBox="1">
                <a:spLocks noChangeArrowheads="1"/>
              </p:cNvSpPr>
              <p:nvPr/>
            </p:nvSpPr>
            <p:spPr bwMode="auto">
              <a:xfrm>
                <a:off x="4495800" y="4543425"/>
                <a:ext cx="343535" cy="2590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100">
                    <a:effectLst/>
                    <a:latin typeface="Calibri"/>
                    <a:ea typeface="Calibri"/>
                    <a:cs typeface="Times New Roman"/>
                  </a:rPr>
                  <a:t>B’</a:t>
                </a:r>
              </a:p>
            </p:txBody>
          </p:sp>
          <p:sp>
            <p:nvSpPr>
              <p:cNvPr id="15" name="Rectangle 14"/>
              <p:cNvSpPr/>
              <p:nvPr/>
            </p:nvSpPr>
            <p:spPr>
              <a:xfrm rot="2790887">
                <a:off x="4820285" y="4636770"/>
                <a:ext cx="265430" cy="44450"/>
              </a:xfrm>
              <a:prstGeom prst="rect">
                <a:avLst/>
              </a:prstGeom>
              <a:solidFill>
                <a:srgbClr val="00B050"/>
              </a:solid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17"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10</a:t>
            </a:fld>
            <a:endParaRPr lang="en-US" dirty="0"/>
          </a:p>
        </p:txBody>
      </p:sp>
    </p:spTree>
    <p:extLst>
      <p:ext uri="{BB962C8B-B14F-4D97-AF65-F5344CB8AC3E}">
        <p14:creationId xmlns:p14="http://schemas.microsoft.com/office/powerpoint/2010/main" val="3629306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699911"/>
          </a:xfrm>
        </p:spPr>
        <p:txBody>
          <a:bodyPr/>
          <a:lstStyle/>
          <a:p>
            <a:pPr algn="ctr"/>
            <a:r>
              <a:rPr lang="en-US" sz="3600" b="1" dirty="0" smtClean="0">
                <a:effectLst>
                  <a:outerShdw blurRad="38100" dist="38100" dir="2700000" algn="tl">
                    <a:srgbClr val="000000">
                      <a:alpha val="43137"/>
                    </a:srgbClr>
                  </a:outerShdw>
                </a:effectLst>
              </a:rPr>
              <a:t>MSEEL Well Project</a:t>
            </a:r>
            <a:endParaRPr lang="en-US" sz="3600" b="1" dirty="0">
              <a:effectLst>
                <a:outerShdw blurRad="38100" dist="38100" dir="2700000" algn="tl">
                  <a:srgbClr val="000000">
                    <a:alpha val="43137"/>
                  </a:srgbClr>
                </a:outerShdw>
              </a:effectLst>
            </a:endParaRPr>
          </a:p>
        </p:txBody>
      </p:sp>
      <p:sp>
        <p:nvSpPr>
          <p:cNvPr id="11"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11</a:t>
            </a:fld>
            <a:endParaRPr lang="en-US" dirty="0"/>
          </a:p>
        </p:txBody>
      </p:sp>
      <p:pic>
        <p:nvPicPr>
          <p:cNvPr id="3074" name="Picture 2" descr="http://mseel.org/img/1Production%20Wel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5587" y="699909"/>
            <a:ext cx="3823614" cy="5044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705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920556"/>
          </a:xfrm>
        </p:spPr>
        <p:txBody>
          <a:bodyPr/>
          <a:lstStyle/>
          <a:p>
            <a:pPr algn="ctr"/>
            <a:r>
              <a:rPr lang="en-US" sz="3600" b="1" dirty="0" smtClean="0">
                <a:effectLst>
                  <a:outerShdw blurRad="38100" dist="38100" dir="2700000" algn="tl">
                    <a:srgbClr val="000000">
                      <a:alpha val="43137"/>
                    </a:srgbClr>
                  </a:outerShdw>
                </a:effectLst>
              </a:rPr>
              <a:t>MSEEL Science Well</a:t>
            </a:r>
            <a:endParaRPr lang="en-US" sz="3600" b="1" dirty="0">
              <a:effectLst>
                <a:outerShdw blurRad="38100" dist="38100" dir="2700000" algn="tl">
                  <a:srgbClr val="000000">
                    <a:alpha val="43137"/>
                  </a:srgbClr>
                </a:outerShdw>
              </a:effectLst>
            </a:endParaRPr>
          </a:p>
        </p:txBody>
      </p:sp>
      <p:sp>
        <p:nvSpPr>
          <p:cNvPr id="11"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12</a:t>
            </a:fld>
            <a:endParaRPr lang="en-US" dirty="0"/>
          </a:p>
        </p:txBody>
      </p:sp>
      <p:pic>
        <p:nvPicPr>
          <p:cNvPr id="5122" name="Picture 2" descr="C:\Users\Tim\Desktop\image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421" y="920556"/>
            <a:ext cx="3625187" cy="467189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3608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160637" y="51102"/>
            <a:ext cx="9144000" cy="1192237"/>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Safety</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13</a:t>
            </a:fld>
            <a:endParaRPr lang="en-US" dirty="0"/>
          </a:p>
        </p:txBody>
      </p:sp>
      <p:sp>
        <p:nvSpPr>
          <p:cNvPr id="6" name="Rectangle 6"/>
          <p:cNvSpPr>
            <a:spLocks noChangeArrowheads="1"/>
          </p:cNvSpPr>
          <p:nvPr/>
        </p:nvSpPr>
        <p:spPr bwMode="auto">
          <a:xfrm>
            <a:off x="325699" y="1677348"/>
            <a:ext cx="7847932" cy="3970416"/>
          </a:xfrm>
          <a:prstGeom prst="rect">
            <a:avLst/>
          </a:prstGeom>
          <a:noFill/>
          <a:ln w="9525">
            <a:noFill/>
            <a:miter lim="800000"/>
            <a:headEnd/>
            <a:tailEnd/>
          </a:ln>
        </p:spPr>
        <p:txBody>
          <a:bodyPr lIns="92075" tIns="46038" rIns="92075" bIns="46038"/>
          <a:lstStyle/>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Safety Protocols</a:t>
            </a:r>
            <a:endParaRPr kumimoji="1" lang="en-US" sz="2800" dirty="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000" dirty="0" smtClean="0">
                <a:cs typeface="Times New Roman" pitchFamily="18" charset="0"/>
              </a:rPr>
              <a:t>Site Access</a:t>
            </a:r>
          </a:p>
          <a:p>
            <a:pPr marL="1311275" lvl="2" eaLnBrk="0" hangingPunct="0">
              <a:buClr>
                <a:srgbClr val="FF3300"/>
              </a:buClr>
              <a:buSzPct val="120000"/>
              <a:defRPr/>
            </a:pPr>
            <a:r>
              <a:rPr kumimoji="1" lang="en-US" dirty="0" smtClean="0">
                <a:cs typeface="Times New Roman" pitchFamily="18" charset="0"/>
              </a:rPr>
              <a:t>Tier 1 and Tier 2</a:t>
            </a:r>
          </a:p>
          <a:p>
            <a:pPr marL="1311275" lvl="2" eaLnBrk="0" hangingPunct="0">
              <a:buClr>
                <a:srgbClr val="FF3300"/>
              </a:buClr>
              <a:buSzPct val="120000"/>
              <a:defRPr/>
            </a:pPr>
            <a:r>
              <a:rPr kumimoji="1" lang="en-US" dirty="0" smtClean="0">
                <a:cs typeface="Times New Roman" pitchFamily="18" charset="0"/>
              </a:rPr>
              <a:t>Tightly Controlled Site Access</a:t>
            </a:r>
          </a:p>
          <a:p>
            <a:pPr marL="342900" indent="-342900" eaLnBrk="0" hangingPunct="0">
              <a:spcBef>
                <a:spcPts val="0"/>
              </a:spcBef>
              <a:buClr>
                <a:srgbClr val="000000"/>
              </a:buClr>
              <a:buSzPct val="120000"/>
              <a:buFont typeface="Wingdings" pitchFamily="2" charset="2"/>
              <a:buChar char="S"/>
              <a:defRPr/>
            </a:pPr>
            <a:r>
              <a:rPr kumimoji="1" lang="en-US" sz="2800" dirty="0">
                <a:cs typeface="Times New Roman" pitchFamily="18" charset="0"/>
              </a:rPr>
              <a:t>Safety </a:t>
            </a:r>
            <a:r>
              <a:rPr kumimoji="1" lang="en-US" sz="2800" dirty="0" smtClean="0">
                <a:cs typeface="Times New Roman" pitchFamily="18" charset="0"/>
              </a:rPr>
              <a:t>Training – WVU Extension</a:t>
            </a:r>
            <a:endParaRPr kumimoji="1" lang="en-US" sz="2800" dirty="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000" dirty="0" smtClean="0">
                <a:cs typeface="Times New Roman" pitchFamily="18" charset="0"/>
              </a:rPr>
              <a:t>Twenty People Passed </a:t>
            </a:r>
            <a:r>
              <a:rPr kumimoji="1" lang="en-US" sz="2000" dirty="0" err="1" smtClean="0">
                <a:cs typeface="Times New Roman" pitchFamily="18" charset="0"/>
              </a:rPr>
              <a:t>SafeLand</a:t>
            </a:r>
            <a:r>
              <a:rPr kumimoji="1" lang="en-US" sz="2000" dirty="0" smtClean="0">
                <a:cs typeface="Times New Roman" pitchFamily="18" charset="0"/>
              </a:rPr>
              <a:t> Training</a:t>
            </a:r>
          </a:p>
          <a:p>
            <a:pPr marL="1139825" lvl="1" indent="-285750" eaLnBrk="0" hangingPunct="0">
              <a:spcBef>
                <a:spcPts val="0"/>
              </a:spcBef>
              <a:buClr>
                <a:srgbClr val="FF3300"/>
              </a:buClr>
              <a:buSzPct val="120000"/>
              <a:buFont typeface="Wingdings 2" pitchFamily="18" charset="2"/>
              <a:buChar char="ð"/>
              <a:defRPr/>
            </a:pPr>
            <a:r>
              <a:rPr kumimoji="1" lang="en-US" sz="2000" dirty="0" smtClean="0">
                <a:cs typeface="Times New Roman" pitchFamily="18" charset="0"/>
              </a:rPr>
              <a:t>Fourteen additional Individuals</a:t>
            </a:r>
          </a:p>
          <a:p>
            <a:pPr marL="1139825" lvl="1" indent="-285750" eaLnBrk="0" hangingPunct="0">
              <a:spcBef>
                <a:spcPts val="0"/>
              </a:spcBef>
              <a:buClr>
                <a:srgbClr val="FF3300"/>
              </a:buClr>
              <a:buSzPct val="120000"/>
              <a:buFont typeface="Wingdings 2" pitchFamily="18" charset="2"/>
              <a:buChar char="ð"/>
              <a:defRPr/>
            </a:pPr>
            <a:r>
              <a:rPr kumimoji="1" lang="en-US" sz="2000" dirty="0" smtClean="0">
                <a:cs typeface="Times New Roman" pitchFamily="18" charset="0"/>
              </a:rPr>
              <a:t>Multiple Organizations</a:t>
            </a:r>
            <a:endParaRPr kumimoji="1" lang="en-US" sz="2000" dirty="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endParaRPr kumimoji="1" lang="en-US" sz="1600" dirty="0" smtClean="0">
              <a:cs typeface="Times New Roman" pitchFamily="18" charset="0"/>
            </a:endParaRPr>
          </a:p>
        </p:txBody>
      </p:sp>
      <p:pic>
        <p:nvPicPr>
          <p:cNvPr id="7170" name="Picture 2" descr="F:\MSEEL Notes\Safety_Rice\hard hat sticker options.jpg"/>
          <p:cNvPicPr>
            <a:picLocks noChangeAspect="1" noChangeArrowheads="1"/>
          </p:cNvPicPr>
          <p:nvPr/>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t="40918" r="54259" b="20621"/>
          <a:stretch/>
        </p:blipFill>
        <p:spPr bwMode="auto">
          <a:xfrm>
            <a:off x="6072275" y="219516"/>
            <a:ext cx="2530756" cy="266410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F:\MSEEL Notes\Safety_Rice\hard hat sticker options.jpg"/>
          <p:cNvPicPr>
            <a:picLocks noChangeAspect="1" noChangeArrowheads="1"/>
          </p:cNvPicPr>
          <p:nvPr/>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l="55643" b="62805"/>
          <a:stretch/>
        </p:blipFill>
        <p:spPr bwMode="auto">
          <a:xfrm>
            <a:off x="6126250" y="2883619"/>
            <a:ext cx="2422806" cy="254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492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41676"/>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Data Portal And Web Site</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419100" y="3099138"/>
            <a:ext cx="8305800" cy="461665"/>
          </a:xfrm>
          <a:prstGeom prst="rect">
            <a:avLst/>
          </a:prstGeom>
        </p:spPr>
        <p:txBody>
          <a:bodyPr wrap="square">
            <a:spAutoFit/>
          </a:bodyPr>
          <a:lstStyle/>
          <a:p>
            <a:pPr algn="ctr"/>
            <a:r>
              <a:rPr lang="en-US" sz="2400" b="1" dirty="0" smtClean="0"/>
              <a:t>Maneesh Sharma</a:t>
            </a:r>
            <a:endParaRPr lang="en-US" sz="2400" b="1" dirty="0"/>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14</a:t>
            </a:fld>
            <a:endParaRPr lang="en-US" dirty="0"/>
          </a:p>
        </p:txBody>
      </p:sp>
    </p:spTree>
    <p:extLst>
      <p:ext uri="{BB962C8B-B14F-4D97-AF65-F5344CB8AC3E}">
        <p14:creationId xmlns:p14="http://schemas.microsoft.com/office/powerpoint/2010/main" val="2047004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022" y="164692"/>
            <a:ext cx="7918448" cy="5554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15</a:t>
            </a:fld>
            <a:endParaRPr lang="en-US" dirty="0"/>
          </a:p>
        </p:txBody>
      </p:sp>
    </p:spTree>
    <p:extLst>
      <p:ext uri="{BB962C8B-B14F-4D97-AF65-F5344CB8AC3E}">
        <p14:creationId xmlns:p14="http://schemas.microsoft.com/office/powerpoint/2010/main" val="3634738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50"/>
            <a:ext cx="9144000" cy="838200"/>
          </a:xfrm>
        </p:spPr>
        <p:txBody>
          <a:bodyPr>
            <a:noAutofit/>
          </a:bodyPr>
          <a:lstStyle/>
          <a:p>
            <a:pPr algn="ctr"/>
            <a:r>
              <a:rPr lang="en-US" sz="3600" b="1" dirty="0" smtClean="0">
                <a:effectLst>
                  <a:outerShdw blurRad="38100" dist="38100" dir="2700000" algn="tl">
                    <a:srgbClr val="000000">
                      <a:alpha val="43137"/>
                    </a:srgbClr>
                  </a:outerShdw>
                </a:effectLst>
              </a:rPr>
              <a:t>MSEEL Data Portal</a:t>
            </a:r>
            <a:endParaRPr lang="en-US" sz="3600" b="1" dirty="0">
              <a:effectLst>
                <a:outerShdw blurRad="38100" dist="38100" dir="2700000" algn="tl">
                  <a:srgbClr val="000000">
                    <a:alpha val="43137"/>
                  </a:srgbClr>
                </a:outerShdw>
              </a:effectLst>
            </a:endParaRPr>
          </a:p>
        </p:txBody>
      </p:sp>
      <p:sp>
        <p:nvSpPr>
          <p:cNvPr id="5" name="Rectangle 6"/>
          <p:cNvSpPr>
            <a:spLocks noChangeArrowheads="1"/>
          </p:cNvSpPr>
          <p:nvPr/>
        </p:nvSpPr>
        <p:spPr bwMode="auto">
          <a:xfrm>
            <a:off x="428520" y="751868"/>
            <a:ext cx="8274756" cy="4749634"/>
          </a:xfrm>
          <a:prstGeom prst="rect">
            <a:avLst/>
          </a:prstGeom>
          <a:noFill/>
          <a:ln w="9525">
            <a:noFill/>
            <a:miter lim="800000"/>
            <a:headEnd/>
            <a:tailEnd/>
          </a:ln>
        </p:spPr>
        <p:txBody>
          <a:bodyPr lIns="92075" tIns="46038" rIns="92075" bIns="46038"/>
          <a:lstStyle/>
          <a:p>
            <a:pPr marL="342900" lvl="0" indent="-342900" eaLnBrk="0" hangingPunct="0">
              <a:buClr>
                <a:srgbClr val="000000"/>
              </a:buClr>
              <a:buSzPct val="120000"/>
              <a:buFont typeface="Wingdings" pitchFamily="2" charset="2"/>
              <a:buChar char="S"/>
              <a:defRPr/>
            </a:pPr>
            <a:r>
              <a:rPr lang="en-US" sz="2800" dirty="0" smtClean="0"/>
              <a:t>Data </a:t>
            </a:r>
            <a:r>
              <a:rPr lang="en-US" sz="2800" dirty="0"/>
              <a:t>portal will serve as central place to exchange and search for </a:t>
            </a:r>
            <a:r>
              <a:rPr lang="en-US" sz="2800" dirty="0" smtClean="0"/>
              <a:t>data</a:t>
            </a:r>
          </a:p>
          <a:p>
            <a:pPr marL="342900" indent="-342900" eaLnBrk="0" hangingPunct="0">
              <a:buClr>
                <a:srgbClr val="000000"/>
              </a:buClr>
              <a:buSzPct val="120000"/>
              <a:buFont typeface="Wingdings" pitchFamily="2" charset="2"/>
              <a:buChar char="S"/>
              <a:defRPr/>
            </a:pPr>
            <a:r>
              <a:rPr lang="en-US" sz="2800" b="1" dirty="0"/>
              <a:t>CKAN</a:t>
            </a:r>
            <a:r>
              <a:rPr lang="en-US" sz="2800" dirty="0"/>
              <a:t> - Open source data portal software (</a:t>
            </a:r>
            <a:r>
              <a:rPr lang="en-US" sz="2800" u="sng" dirty="0">
                <a:hlinkClick r:id="rId3"/>
              </a:rPr>
              <a:t>www.ckan.org</a:t>
            </a:r>
            <a:r>
              <a:rPr lang="en-US" sz="2800" dirty="0"/>
              <a:t>) will be used</a:t>
            </a:r>
          </a:p>
          <a:p>
            <a:pPr marL="1139825" lvl="1" indent="-285750" eaLnBrk="0" hangingPunct="0">
              <a:buClr>
                <a:srgbClr val="FF3300"/>
              </a:buClr>
              <a:buSzPct val="120000"/>
              <a:buFont typeface="Wingdings 2" pitchFamily="18" charset="2"/>
              <a:buChar char="ð"/>
              <a:defRPr/>
            </a:pPr>
            <a:r>
              <a:rPr lang="en-US" sz="2000" dirty="0" smtClean="0"/>
              <a:t>EDX </a:t>
            </a:r>
            <a:r>
              <a:rPr lang="en-US" sz="2000" dirty="0"/>
              <a:t>and Data.gov among several agencies use the same platform</a:t>
            </a:r>
          </a:p>
          <a:p>
            <a:pPr marL="1139825" lvl="1" indent="-285750" eaLnBrk="0" hangingPunct="0">
              <a:spcBef>
                <a:spcPts val="0"/>
              </a:spcBef>
              <a:buClr>
                <a:srgbClr val="FF3300"/>
              </a:buClr>
              <a:buSzPct val="120000"/>
              <a:buFont typeface="Wingdings 2" pitchFamily="18" charset="2"/>
              <a:buChar char="ð"/>
              <a:defRPr/>
            </a:pPr>
            <a:r>
              <a:rPr kumimoji="1" lang="en-US" sz="2000" dirty="0" smtClean="0">
                <a:cs typeface="Times New Roman" pitchFamily="18" charset="0"/>
              </a:rPr>
              <a:t>Data Portal Features</a:t>
            </a:r>
            <a:endParaRPr kumimoji="1" lang="en-US" sz="2000" dirty="0">
              <a:cs typeface="Times New Roman" pitchFamily="18" charset="0"/>
            </a:endParaRPr>
          </a:p>
          <a:p>
            <a:pPr lvl="1"/>
            <a:r>
              <a:rPr lang="en-US" dirty="0" smtClean="0"/>
              <a:t>		Publish </a:t>
            </a:r>
            <a:r>
              <a:rPr lang="en-US" dirty="0"/>
              <a:t>and find datasets</a:t>
            </a:r>
          </a:p>
          <a:p>
            <a:pPr lvl="4"/>
            <a:r>
              <a:rPr lang="en-US" dirty="0"/>
              <a:t>Store and manage </a:t>
            </a:r>
            <a:r>
              <a:rPr lang="en-US" dirty="0" smtClean="0"/>
              <a:t>data</a:t>
            </a:r>
          </a:p>
          <a:p>
            <a:pPr lvl="4"/>
            <a:r>
              <a:rPr lang="en-US" dirty="0" smtClean="0"/>
              <a:t>Private Workspaces and Federate</a:t>
            </a:r>
          </a:p>
          <a:p>
            <a:pPr marL="2114550" lvl="4" indent="-285750">
              <a:buFont typeface="Arial" panose="020B0604020202020204" pitchFamily="34" charset="0"/>
              <a:buChar char="•"/>
            </a:pPr>
            <a:r>
              <a:rPr lang="en-US" dirty="0" smtClean="0"/>
              <a:t>Store </a:t>
            </a:r>
            <a:r>
              <a:rPr lang="en-US" dirty="0"/>
              <a:t>raw data and </a:t>
            </a:r>
            <a:r>
              <a:rPr lang="en-US" dirty="0" smtClean="0"/>
              <a:t>metadata</a:t>
            </a:r>
          </a:p>
          <a:p>
            <a:pPr marL="2114550" lvl="4" indent="-285750">
              <a:buFont typeface="Arial" panose="020B0604020202020204" pitchFamily="34" charset="0"/>
              <a:buChar char="•"/>
            </a:pPr>
            <a:r>
              <a:rPr lang="en-US" dirty="0" smtClean="0"/>
              <a:t>Add </a:t>
            </a:r>
            <a:r>
              <a:rPr lang="en-US" dirty="0"/>
              <a:t>data directly through web </a:t>
            </a:r>
            <a:r>
              <a:rPr lang="en-US" dirty="0" smtClean="0"/>
              <a:t>interface</a:t>
            </a:r>
          </a:p>
          <a:p>
            <a:pPr marL="2114550" lvl="4" indent="-285750">
              <a:buFont typeface="Arial" panose="020B0604020202020204" pitchFamily="34" charset="0"/>
              <a:buChar char="•"/>
            </a:pPr>
            <a:r>
              <a:rPr lang="en-US" dirty="0" smtClean="0"/>
              <a:t>Harvesting </a:t>
            </a:r>
            <a:r>
              <a:rPr lang="en-US" dirty="0"/>
              <a:t>– Using same data portal will allow to </a:t>
            </a:r>
            <a:r>
              <a:rPr lang="en-US" dirty="0" smtClean="0"/>
              <a:t>search </a:t>
            </a:r>
            <a:r>
              <a:rPr lang="en-US" dirty="0"/>
              <a:t>data in </a:t>
            </a:r>
            <a:r>
              <a:rPr lang="en-US" dirty="0" smtClean="0"/>
              <a:t>	different </a:t>
            </a:r>
            <a:r>
              <a:rPr lang="en-US" dirty="0"/>
              <a:t>federal </a:t>
            </a:r>
            <a:r>
              <a:rPr lang="en-US" dirty="0" smtClean="0"/>
              <a:t>databases</a:t>
            </a:r>
          </a:p>
          <a:p>
            <a:pPr marL="2114550" lvl="4" indent="-285750">
              <a:buFont typeface="Arial" panose="020B0604020202020204" pitchFamily="34" charset="0"/>
              <a:buChar char="•"/>
            </a:pPr>
            <a:r>
              <a:rPr lang="en-US" dirty="0" smtClean="0"/>
              <a:t>Search </a:t>
            </a:r>
            <a:r>
              <a:rPr lang="en-US" dirty="0"/>
              <a:t>and </a:t>
            </a:r>
            <a:r>
              <a:rPr lang="en-US" dirty="0" smtClean="0"/>
              <a:t>Discovery</a:t>
            </a:r>
          </a:p>
          <a:p>
            <a:pPr marL="2114550" lvl="4" indent="-285750">
              <a:buFont typeface="Arial" panose="020B0604020202020204" pitchFamily="34" charset="0"/>
              <a:buChar char="•"/>
            </a:pPr>
            <a:r>
              <a:rPr lang="en-US" dirty="0" smtClean="0"/>
              <a:t>Search and Display Geospatial Data</a:t>
            </a: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16</a:t>
            </a:fld>
            <a:endParaRPr lang="en-US" dirty="0"/>
          </a:p>
        </p:txBody>
      </p:sp>
    </p:spTree>
    <p:extLst>
      <p:ext uri="{BB962C8B-B14F-4D97-AF65-F5344CB8AC3E}">
        <p14:creationId xmlns:p14="http://schemas.microsoft.com/office/powerpoint/2010/main" val="223770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466" y="163386"/>
            <a:ext cx="6975827" cy="554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3352800"/>
            <a:ext cx="152400" cy="152400"/>
          </a:xfrm>
          <a:prstGeom prst="rect">
            <a:avLst/>
          </a:prstGeom>
        </p:spPr>
      </p:pic>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17</a:t>
            </a:fld>
            <a:endParaRPr lang="en-US" dirty="0"/>
          </a:p>
        </p:txBody>
      </p:sp>
    </p:spTree>
    <p:extLst>
      <p:ext uri="{BB962C8B-B14F-4D97-AF65-F5344CB8AC3E}">
        <p14:creationId xmlns:p14="http://schemas.microsoft.com/office/powerpoint/2010/main" val="3220215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0"/>
            <a:ext cx="7498702" cy="409606"/>
          </a:xfrm>
        </p:spPr>
        <p:txBody>
          <a:bodyPr/>
          <a:lstStyle/>
          <a:p>
            <a:pPr algn="ctr"/>
            <a:r>
              <a:rPr lang="en-US" dirty="0" smtClean="0"/>
              <a:t>PUBLIC VS. PRIVATE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5443" y="1179777"/>
            <a:ext cx="6340150" cy="4293243"/>
          </a:xfrm>
          <a:prstGeom prst="rect">
            <a:avLst/>
          </a:prstGeom>
        </p:spPr>
      </p:pic>
      <p:sp>
        <p:nvSpPr>
          <p:cNvPr id="5"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18</a:t>
            </a:fld>
            <a:endParaRPr lang="en-US" dirty="0"/>
          </a:p>
        </p:txBody>
      </p:sp>
    </p:spTree>
    <p:extLst>
      <p:ext uri="{BB962C8B-B14F-4D97-AF65-F5344CB8AC3E}">
        <p14:creationId xmlns:p14="http://schemas.microsoft.com/office/powerpoint/2010/main" val="671529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41676"/>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Liquid and solid wastes/</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Surface Water Sampling</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419100" y="3099138"/>
            <a:ext cx="8305800" cy="461665"/>
          </a:xfrm>
          <a:prstGeom prst="rect">
            <a:avLst/>
          </a:prstGeom>
        </p:spPr>
        <p:txBody>
          <a:bodyPr wrap="square">
            <a:spAutoFit/>
          </a:bodyPr>
          <a:lstStyle/>
          <a:p>
            <a:pPr algn="ctr"/>
            <a:r>
              <a:rPr lang="en-US" sz="2400" b="1" dirty="0" smtClean="0"/>
              <a:t>Paul Ziemkiewicz</a:t>
            </a:r>
            <a:endParaRPr lang="en-US" sz="2400" b="1" dirty="0"/>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19</a:t>
            </a:fld>
            <a:endParaRPr lang="en-US" dirty="0"/>
          </a:p>
        </p:txBody>
      </p:sp>
    </p:spTree>
    <p:extLst>
      <p:ext uri="{BB962C8B-B14F-4D97-AF65-F5344CB8AC3E}">
        <p14:creationId xmlns:p14="http://schemas.microsoft.com/office/powerpoint/2010/main" val="15198179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50"/>
            <a:ext cx="9144000" cy="838200"/>
          </a:xfrm>
        </p:spPr>
        <p:txBody>
          <a:bodyPr>
            <a:noAutofit/>
          </a:bodyPr>
          <a:lstStyle/>
          <a:p>
            <a:pPr algn="ctr"/>
            <a:r>
              <a:rPr lang="en-US" sz="3600" b="1" dirty="0" smtClean="0">
                <a:effectLst>
                  <a:outerShdw blurRad="38100" dist="38100" dir="2700000" algn="tl">
                    <a:srgbClr val="000000">
                      <a:alpha val="43137"/>
                    </a:srgbClr>
                  </a:outerShdw>
                </a:effectLst>
              </a:rPr>
              <a:t>MSEEL Vision </a:t>
            </a:r>
            <a:endParaRPr lang="en-US" sz="3600" b="1" dirty="0">
              <a:effectLst>
                <a:outerShdw blurRad="38100" dist="38100" dir="2700000" algn="tl">
                  <a:srgbClr val="000000">
                    <a:alpha val="43137"/>
                  </a:srgbClr>
                </a:outerShdw>
              </a:effectLst>
            </a:endParaRPr>
          </a:p>
        </p:txBody>
      </p:sp>
      <p:sp>
        <p:nvSpPr>
          <p:cNvPr id="5" name="Rectangle 6"/>
          <p:cNvSpPr>
            <a:spLocks noChangeArrowheads="1"/>
          </p:cNvSpPr>
          <p:nvPr/>
        </p:nvSpPr>
        <p:spPr bwMode="auto">
          <a:xfrm>
            <a:off x="221247" y="665871"/>
            <a:ext cx="8763000" cy="4942850"/>
          </a:xfrm>
          <a:prstGeom prst="rect">
            <a:avLst/>
          </a:prstGeom>
          <a:noFill/>
          <a:ln w="9525">
            <a:noFill/>
            <a:miter lim="800000"/>
            <a:headEnd/>
            <a:tailEnd/>
          </a:ln>
        </p:spPr>
        <p:txBody>
          <a:bodyPr lIns="92075" tIns="46038" rIns="92075" bIns="46038"/>
          <a:lstStyle/>
          <a:p>
            <a:pPr marL="342900" indent="-342900" eaLnBrk="0" hangingPunct="0">
              <a:spcAft>
                <a:spcPts val="200"/>
              </a:spcAft>
              <a:buClr>
                <a:srgbClr val="000000"/>
              </a:buClr>
              <a:buSzPct val="120000"/>
              <a:buFont typeface="Wingdings" pitchFamily="2" charset="2"/>
              <a:buChar char="S"/>
              <a:defRPr/>
            </a:pPr>
            <a:r>
              <a:rPr kumimoji="1" lang="en-US" sz="2400" dirty="0" smtClean="0">
                <a:cs typeface="Times New Roman" pitchFamily="18" charset="0"/>
              </a:rPr>
              <a:t>Demonstrate the Best Approach to Drill, Complete and Produce a New Horizontal </a:t>
            </a:r>
            <a:r>
              <a:rPr kumimoji="1" lang="en-US" sz="2400" dirty="0">
                <a:cs typeface="Times New Roman" pitchFamily="18" charset="0"/>
              </a:rPr>
              <a:t>Well That </a:t>
            </a:r>
            <a:r>
              <a:rPr kumimoji="1" lang="en-US" sz="2400" dirty="0" smtClean="0">
                <a:cs typeface="Times New Roman" pitchFamily="18" charset="0"/>
              </a:rPr>
              <a:t>Minimizes </a:t>
            </a:r>
            <a:r>
              <a:rPr kumimoji="1" lang="en-US" sz="2400" dirty="0">
                <a:cs typeface="Times New Roman" pitchFamily="18" charset="0"/>
              </a:rPr>
              <a:t>Any </a:t>
            </a:r>
            <a:r>
              <a:rPr kumimoji="1" lang="en-US" sz="2400" dirty="0" smtClean="0">
                <a:cs typeface="Times New Roman" pitchFamily="18" charset="0"/>
              </a:rPr>
              <a:t>Environmental/Social </a:t>
            </a:r>
            <a:r>
              <a:rPr kumimoji="1" lang="en-US" sz="2400" dirty="0">
                <a:cs typeface="Times New Roman" pitchFamily="18" charset="0"/>
              </a:rPr>
              <a:t>Costs While Maximizing </a:t>
            </a:r>
            <a:r>
              <a:rPr kumimoji="1" lang="en-US" sz="2400" dirty="0" smtClean="0">
                <a:cs typeface="Times New Roman" pitchFamily="18" charset="0"/>
              </a:rPr>
              <a:t>Economic Productivity</a:t>
            </a:r>
          </a:p>
          <a:p>
            <a:pPr marL="342900" indent="-342900" eaLnBrk="0" hangingPunct="0">
              <a:spcBef>
                <a:spcPts val="0"/>
              </a:spcBef>
              <a:spcAft>
                <a:spcPts val="200"/>
              </a:spcAft>
              <a:buClr>
                <a:srgbClr val="000000"/>
              </a:buClr>
              <a:buSzPct val="120000"/>
              <a:buFont typeface="Wingdings" pitchFamily="2" charset="2"/>
              <a:buChar char="S"/>
              <a:defRPr/>
            </a:pPr>
            <a:r>
              <a:rPr kumimoji="1" lang="en-US" sz="2400" dirty="0" smtClean="0">
                <a:cs typeface="Times New Roman" pitchFamily="18" charset="0"/>
              </a:rPr>
              <a:t>Monitor and Document Impacts in a Controlled Environment</a:t>
            </a:r>
            <a:endParaRPr kumimoji="1" lang="en-US" sz="2400" dirty="0">
              <a:cs typeface="Times New Roman" pitchFamily="18" charset="0"/>
            </a:endParaRP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Greenhouse Gas Emissions</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Local Air Pollution</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Water Supply and Quality</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Noise and Activity </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Societal Impacts</a:t>
            </a:r>
          </a:p>
          <a:p>
            <a:pPr marL="342900" indent="-342900" eaLnBrk="0" hangingPunct="0">
              <a:spcBef>
                <a:spcPts val="0"/>
              </a:spcBef>
              <a:spcAft>
                <a:spcPts val="200"/>
              </a:spcAft>
              <a:buClr>
                <a:srgbClr val="000000"/>
              </a:buClr>
              <a:buSzPct val="120000"/>
              <a:buFont typeface="Wingdings" pitchFamily="2" charset="2"/>
              <a:buChar char="S"/>
              <a:defRPr/>
            </a:pPr>
            <a:r>
              <a:rPr kumimoji="1" lang="en-US" sz="2400" dirty="0" smtClean="0">
                <a:cs typeface="Times New Roman" pitchFamily="18" charset="0"/>
              </a:rPr>
              <a:t>Develop New Technologies</a:t>
            </a:r>
            <a:endParaRPr kumimoji="1" lang="en-US" dirty="0" smtClean="0">
              <a:cs typeface="Times New Roman" pitchFamily="18" charset="0"/>
            </a:endParaRP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Microseismic Monitoring</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Production Monitoring</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Advanced Logging</a:t>
            </a:r>
          </a:p>
          <a:p>
            <a:pPr marL="342900" indent="-342900" eaLnBrk="0" hangingPunct="0">
              <a:spcBef>
                <a:spcPts val="0"/>
              </a:spcBef>
              <a:spcAft>
                <a:spcPts val="200"/>
              </a:spcAft>
              <a:buClr>
                <a:srgbClr val="000000"/>
              </a:buClr>
              <a:buSzPct val="120000"/>
              <a:buFont typeface="Wingdings" pitchFamily="2" charset="2"/>
              <a:buChar char="S"/>
              <a:defRPr/>
            </a:pPr>
            <a:r>
              <a:rPr kumimoji="1" lang="en-US" sz="2400" dirty="0" smtClean="0">
                <a:cs typeface="Times New Roman" pitchFamily="18" charset="0"/>
              </a:rPr>
              <a:t>Develop New Scientific and Engineering Approaches to Apply to Multi-disciplinary and Multi-institutional Natural Resource Studies</a:t>
            </a: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2</a:t>
            </a:fld>
            <a:endParaRPr lang="en-US" dirty="0"/>
          </a:p>
        </p:txBody>
      </p:sp>
    </p:spTree>
    <p:extLst>
      <p:ext uri="{BB962C8B-B14F-4D97-AF65-F5344CB8AC3E}">
        <p14:creationId xmlns:p14="http://schemas.microsoft.com/office/powerpoint/2010/main" val="158422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144000" cy="812800"/>
          </a:xfrm>
        </p:spPr>
        <p:txBody>
          <a:bodyPr/>
          <a:lstStyle/>
          <a:p>
            <a:pPr algn="ctr"/>
            <a:r>
              <a:rPr lang="en-US" sz="3200" b="1" cap="none" dirty="0" smtClean="0">
                <a:effectLst>
                  <a:outerShdw blurRad="38100" dist="38100" dir="2700000" algn="tl">
                    <a:srgbClr val="000000">
                      <a:alpha val="43137"/>
                    </a:srgbClr>
                  </a:outerShdw>
                </a:effectLst>
              </a:rPr>
              <a:t>Surface water, liquid, solid waste sampling</a:t>
            </a:r>
            <a:endParaRPr lang="en-US" sz="3200" b="1" cap="none"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238278" y="1325780"/>
            <a:ext cx="3862137" cy="4251251"/>
          </a:xfrm>
        </p:spPr>
        <p:txBody>
          <a:bodyPr>
            <a:noAutofit/>
          </a:bodyPr>
          <a:lstStyle/>
          <a:p>
            <a:r>
              <a:rPr lang="en-US" sz="1800" dirty="0" smtClean="0">
                <a:solidFill>
                  <a:schemeClr val="tx1"/>
                </a:solidFill>
              </a:rPr>
              <a:t>Parameters:  Inorganic/organic/NORM</a:t>
            </a:r>
          </a:p>
          <a:p>
            <a:r>
              <a:rPr lang="en-US" sz="1800" dirty="0" smtClean="0">
                <a:solidFill>
                  <a:schemeClr val="tx1"/>
                </a:solidFill>
              </a:rPr>
              <a:t>Baseline Monongahela River-Compare to historic record</a:t>
            </a:r>
          </a:p>
          <a:p>
            <a:r>
              <a:rPr lang="en-US" sz="1800" dirty="0" smtClean="0">
                <a:solidFill>
                  <a:schemeClr val="tx1"/>
                </a:solidFill>
              </a:rPr>
              <a:t>Drilling-cuttings/mud/flowback precipitates</a:t>
            </a:r>
            <a:endParaRPr lang="en-US" sz="1800" dirty="0">
              <a:solidFill>
                <a:schemeClr val="tx1"/>
              </a:solidFill>
            </a:endParaRPr>
          </a:p>
          <a:p>
            <a:r>
              <a:rPr lang="en-US" sz="1800" dirty="0" smtClean="0">
                <a:solidFill>
                  <a:schemeClr val="tx1"/>
                </a:solidFill>
              </a:rPr>
              <a:t>Completion-Flowback</a:t>
            </a:r>
          </a:p>
          <a:p>
            <a:r>
              <a:rPr lang="en-US" sz="1800" dirty="0" smtClean="0">
                <a:solidFill>
                  <a:schemeClr val="tx1"/>
                </a:solidFill>
              </a:rPr>
              <a:t>Production-Produced water</a:t>
            </a:r>
            <a:endParaRPr lang="en-US" sz="1800" dirty="0">
              <a:solidFill>
                <a:schemeClr val="tx1"/>
              </a:solidFill>
            </a:endParaRPr>
          </a:p>
          <a:p>
            <a:r>
              <a:rPr lang="en-US" sz="1800" dirty="0" smtClean="0">
                <a:solidFill>
                  <a:schemeClr val="tx1"/>
                </a:solidFill>
              </a:rPr>
              <a:t>Coordination with NNE, NETL, OSU, USGS and other researchers</a:t>
            </a:r>
          </a:p>
          <a:p>
            <a:r>
              <a:rPr lang="en-US" sz="1800" dirty="0">
                <a:solidFill>
                  <a:schemeClr val="tx1"/>
                </a:solidFill>
                <a:hlinkClick r:id="rId2" action="ppaction://hlinkfile"/>
              </a:rPr>
              <a:t>Sampling </a:t>
            </a:r>
            <a:r>
              <a:rPr lang="en-US" sz="1800" dirty="0" smtClean="0">
                <a:solidFill>
                  <a:schemeClr val="tx1"/>
                </a:solidFill>
                <a:hlinkClick r:id="rId2" action="ppaction://hlinkfile"/>
              </a:rPr>
              <a:t>Schedule</a:t>
            </a:r>
            <a:endParaRPr lang="en-US" sz="1800" dirty="0">
              <a:solidFill>
                <a:schemeClr val="tx1"/>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3850" y="1193800"/>
            <a:ext cx="4416056" cy="4295570"/>
          </a:xfrm>
          <a:prstGeom prst="rect">
            <a:avLst/>
          </a:prstGeom>
          <a:ln>
            <a:solidFill>
              <a:schemeClr val="tx1"/>
            </a:solidFill>
          </a:ln>
          <a:effectLst>
            <a:outerShdw blurRad="292100" dist="139700" dir="2700000" algn="tl" rotWithShape="0">
              <a:srgbClr val="333333">
                <a:alpha val="65000"/>
              </a:srgbClr>
            </a:outerShdw>
          </a:effectLst>
        </p:spPr>
      </p:pic>
      <p:sp>
        <p:nvSpPr>
          <p:cNvPr id="5"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20</a:t>
            </a:fld>
            <a:endParaRPr lang="en-US" dirty="0"/>
          </a:p>
        </p:txBody>
      </p:sp>
      <p:sp>
        <p:nvSpPr>
          <p:cNvPr id="6" name="Oval 5"/>
          <p:cNvSpPr/>
          <p:nvPr/>
        </p:nvSpPr>
        <p:spPr>
          <a:xfrm>
            <a:off x="6978126" y="2920702"/>
            <a:ext cx="182880" cy="182880"/>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700230" y="3359966"/>
            <a:ext cx="182880" cy="182880"/>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458192" y="2508342"/>
            <a:ext cx="182880" cy="182880"/>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049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hewitt\Desktop\IMG_024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5966177"/>
            <a:ext cx="3486083" cy="707886"/>
          </a:xfrm>
          <a:prstGeom prst="rect">
            <a:avLst/>
          </a:prstGeom>
          <a:noFill/>
        </p:spPr>
        <p:txBody>
          <a:bodyPr wrap="none" rtlCol="0">
            <a:spAutoFit/>
          </a:bodyPr>
          <a:lstStyle/>
          <a:p>
            <a:r>
              <a:rPr lang="en-US" sz="4000" dirty="0" smtClean="0">
                <a:solidFill>
                  <a:schemeClr val="bg1"/>
                </a:solidFill>
              </a:rPr>
              <a:t>Water Sampling</a:t>
            </a:r>
            <a:endParaRPr lang="en-US" sz="4000" dirty="0">
              <a:solidFill>
                <a:schemeClr val="bg1"/>
              </a:solidFill>
            </a:endParaRPr>
          </a:p>
        </p:txBody>
      </p:sp>
    </p:spTree>
    <p:extLst>
      <p:ext uri="{BB962C8B-B14F-4D97-AF65-F5344CB8AC3E}">
        <p14:creationId xmlns:p14="http://schemas.microsoft.com/office/powerpoint/2010/main" val="3427916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7175" y="0"/>
            <a:ext cx="8648700" cy="970406"/>
          </a:xfrm>
        </p:spPr>
        <p:txBody>
          <a:bodyPr/>
          <a:lstStyle/>
          <a:p>
            <a:pPr algn="ctr"/>
            <a:r>
              <a:rPr lang="en-US" sz="3200" cap="none" dirty="0" smtClean="0"/>
              <a:t>Surface water sampling with continuous monitoring station</a:t>
            </a:r>
            <a:endParaRPr lang="en-US" sz="3200" cap="none" dirty="0"/>
          </a:p>
        </p:txBody>
      </p:sp>
      <p:pic>
        <p:nvPicPr>
          <p:cNvPr id="4" name="Picture 3"/>
          <p:cNvPicPr>
            <a:picLocks noChangeAspect="1"/>
          </p:cNvPicPr>
          <p:nvPr/>
        </p:nvPicPr>
        <p:blipFill>
          <a:blip r:embed="rId2"/>
          <a:stretch>
            <a:fillRect/>
          </a:stretch>
        </p:blipFill>
        <p:spPr>
          <a:xfrm>
            <a:off x="1138858" y="970406"/>
            <a:ext cx="7203655" cy="4741772"/>
          </a:xfrm>
          <a:prstGeom prst="rect">
            <a:avLst/>
          </a:prstGeom>
          <a:solidFill>
            <a:schemeClr val="bg1"/>
          </a:solidFill>
        </p:spPr>
      </p:pic>
      <p:sp>
        <p:nvSpPr>
          <p:cNvPr id="5"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22</a:t>
            </a:fld>
            <a:endParaRPr lang="en-US" dirty="0"/>
          </a:p>
        </p:txBody>
      </p:sp>
    </p:spTree>
    <p:extLst>
      <p:ext uri="{BB962C8B-B14F-4D97-AF65-F5344CB8AC3E}">
        <p14:creationId xmlns:p14="http://schemas.microsoft.com/office/powerpoint/2010/main" val="2128162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0" y="0"/>
            <a:ext cx="9144000" cy="970406"/>
          </a:xfrm>
          <a:prstGeom prst="rect">
            <a:avLst/>
          </a:prstGeom>
        </p:spPr>
        <p:txBody>
          <a:bodyPr/>
          <a:lstStyle>
            <a:lvl1pPr algn="l" defTabSz="609585" rtl="0" eaLnBrk="1" latinLnBrk="0" hangingPunct="1">
              <a:spcBef>
                <a:spcPct val="0"/>
              </a:spcBef>
              <a:buNone/>
              <a:defRPr sz="4533" b="0" u="none" kern="1200" cap="all">
                <a:solidFill>
                  <a:schemeClr val="tx2"/>
                </a:solidFill>
                <a:latin typeface="+mj-lt"/>
                <a:ea typeface="+mj-ea"/>
                <a:cs typeface="+mj-cs"/>
              </a:defRPr>
            </a:lvl1pPr>
          </a:lstStyle>
          <a:p>
            <a:pPr algn="ctr"/>
            <a:r>
              <a:rPr lang="en-US" sz="3200" cap="none" dirty="0" smtClean="0"/>
              <a:t>Surface water sampling:  no continuous monitoring station-additional chemical sampling </a:t>
            </a:r>
            <a:endParaRPr lang="en-US" sz="3200" cap="none" dirty="0"/>
          </a:p>
        </p:txBody>
      </p:sp>
      <p:pic>
        <p:nvPicPr>
          <p:cNvPr id="4" name="Picture 3"/>
          <p:cNvPicPr>
            <a:picLocks noChangeAspect="1"/>
          </p:cNvPicPr>
          <p:nvPr/>
        </p:nvPicPr>
        <p:blipFill>
          <a:blip r:embed="rId2"/>
          <a:stretch>
            <a:fillRect/>
          </a:stretch>
        </p:blipFill>
        <p:spPr>
          <a:xfrm>
            <a:off x="970845" y="1092199"/>
            <a:ext cx="7394237" cy="4647573"/>
          </a:xfrm>
          <a:prstGeom prst="rect">
            <a:avLst/>
          </a:prstGeom>
          <a:solidFill>
            <a:schemeClr val="bg1"/>
          </a:solidFill>
        </p:spPr>
      </p:pic>
      <p:sp>
        <p:nvSpPr>
          <p:cNvPr id="5"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23</a:t>
            </a:fld>
            <a:endParaRPr lang="en-US" dirty="0"/>
          </a:p>
        </p:txBody>
      </p:sp>
    </p:spTree>
    <p:extLst>
      <p:ext uri="{BB962C8B-B14F-4D97-AF65-F5344CB8AC3E}">
        <p14:creationId xmlns:p14="http://schemas.microsoft.com/office/powerpoint/2010/main" val="1663312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4000" cap="none" dirty="0" smtClean="0"/>
              <a:t>Aqueous Analytical Parameters</a:t>
            </a:r>
            <a:endParaRPr lang="en-US" sz="4000" cap="none" dirty="0"/>
          </a:p>
        </p:txBody>
      </p:sp>
      <p:pic>
        <p:nvPicPr>
          <p:cNvPr id="5" name="Picture 4"/>
          <p:cNvPicPr>
            <a:picLocks noChangeAspect="1"/>
          </p:cNvPicPr>
          <p:nvPr/>
        </p:nvPicPr>
        <p:blipFill>
          <a:blip r:embed="rId2"/>
          <a:stretch>
            <a:fillRect/>
          </a:stretch>
        </p:blipFill>
        <p:spPr>
          <a:xfrm>
            <a:off x="361273" y="1320025"/>
            <a:ext cx="8144552" cy="4366399"/>
          </a:xfrm>
          <a:prstGeom prst="rect">
            <a:avLst/>
          </a:prstGeom>
          <a:solidFill>
            <a:schemeClr val="bg1"/>
          </a:solidFill>
        </p:spPr>
      </p:pic>
      <p:sp>
        <p:nvSpPr>
          <p:cNvPr id="6"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24</a:t>
            </a:fld>
            <a:endParaRPr lang="en-US" dirty="0"/>
          </a:p>
        </p:txBody>
      </p:sp>
    </p:spTree>
    <p:extLst>
      <p:ext uri="{BB962C8B-B14F-4D97-AF65-F5344CB8AC3E}">
        <p14:creationId xmlns:p14="http://schemas.microsoft.com/office/powerpoint/2010/main" val="75360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63025" cy="1557867"/>
          </a:xfrm>
        </p:spPr>
        <p:txBody>
          <a:bodyPr/>
          <a:lstStyle/>
          <a:p>
            <a:pPr algn="ctr"/>
            <a:r>
              <a:rPr lang="en-US" sz="4000" cap="none" dirty="0" smtClean="0"/>
              <a:t>How long will it take for GW contamination to reach the River?</a:t>
            </a:r>
            <a:endParaRPr lang="en-US" sz="4000" cap="none" dirty="0"/>
          </a:p>
        </p:txBody>
      </p:sp>
      <p:pic>
        <p:nvPicPr>
          <p:cNvPr id="5" name="Picture 4"/>
          <p:cNvPicPr>
            <a:picLocks noChangeAspect="1"/>
          </p:cNvPicPr>
          <p:nvPr/>
        </p:nvPicPr>
        <p:blipFill>
          <a:blip r:embed="rId2"/>
          <a:stretch>
            <a:fillRect/>
          </a:stretch>
        </p:blipFill>
        <p:spPr>
          <a:xfrm>
            <a:off x="1704621" y="1459793"/>
            <a:ext cx="5954321" cy="4186177"/>
          </a:xfrm>
          <a:prstGeom prst="rect">
            <a:avLst/>
          </a:prstGeom>
          <a:solidFill>
            <a:schemeClr val="bg1"/>
          </a:solidFill>
        </p:spPr>
      </p:pic>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25</a:t>
            </a:fld>
            <a:endParaRPr lang="en-US" dirty="0"/>
          </a:p>
        </p:txBody>
      </p:sp>
    </p:spTree>
    <p:extLst>
      <p:ext uri="{BB962C8B-B14F-4D97-AF65-F5344CB8AC3E}">
        <p14:creationId xmlns:p14="http://schemas.microsoft.com/office/powerpoint/2010/main" val="732683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6790" y="1524000"/>
            <a:ext cx="7070420" cy="3810000"/>
          </a:xfrm>
          <a:prstGeom prst="rect">
            <a:avLst/>
          </a:prstGeom>
          <a:solidFill>
            <a:schemeClr val="bg1"/>
          </a:solidFill>
        </p:spPr>
      </p:pic>
      <p:sp>
        <p:nvSpPr>
          <p:cNvPr id="3" name="Title 2"/>
          <p:cNvSpPr>
            <a:spLocks noGrp="1"/>
          </p:cNvSpPr>
          <p:nvPr>
            <p:ph type="title"/>
          </p:nvPr>
        </p:nvSpPr>
        <p:spPr/>
        <p:txBody>
          <a:bodyPr/>
          <a:lstStyle/>
          <a:p>
            <a:r>
              <a:rPr lang="en-US" sz="4000" cap="none" dirty="0" smtClean="0"/>
              <a:t>Water Sampling Budget Projections</a:t>
            </a:r>
            <a:endParaRPr lang="en-US" sz="4000" cap="none" dirty="0"/>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26</a:t>
            </a:fld>
            <a:endParaRPr lang="en-US" dirty="0"/>
          </a:p>
        </p:txBody>
      </p:sp>
    </p:spTree>
    <p:extLst>
      <p:ext uri="{BB962C8B-B14F-4D97-AF65-F5344CB8AC3E}">
        <p14:creationId xmlns:p14="http://schemas.microsoft.com/office/powerpoint/2010/main" val="3915259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713440"/>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PRODUCED Fluids and Gas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Sampling at the Separator</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419100" y="3099138"/>
            <a:ext cx="8305800" cy="461665"/>
          </a:xfrm>
          <a:prstGeom prst="rect">
            <a:avLst/>
          </a:prstGeom>
        </p:spPr>
        <p:txBody>
          <a:bodyPr wrap="square">
            <a:spAutoFit/>
          </a:bodyPr>
          <a:lstStyle/>
          <a:p>
            <a:pPr algn="ctr"/>
            <a:r>
              <a:rPr lang="en-US" sz="2400" b="1" dirty="0" smtClean="0"/>
              <a:t>Shikha Sharma</a:t>
            </a:r>
            <a:endParaRPr lang="en-US" sz="2400" b="1" dirty="0"/>
          </a:p>
        </p:txBody>
      </p:sp>
      <p:sp>
        <p:nvSpPr>
          <p:cNvPr id="7"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27</a:t>
            </a:fld>
            <a:endParaRPr lang="en-US" dirty="0"/>
          </a:p>
        </p:txBody>
      </p:sp>
    </p:spTree>
    <p:extLst>
      <p:ext uri="{BB962C8B-B14F-4D97-AF65-F5344CB8AC3E}">
        <p14:creationId xmlns:p14="http://schemas.microsoft.com/office/powerpoint/2010/main" val="24968657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8987728" cy="1143000"/>
          </a:xfrm>
        </p:spPr>
        <p:txBody>
          <a:bodyPr>
            <a:normAutofit/>
          </a:bodyPr>
          <a:lstStyle/>
          <a:p>
            <a:pPr algn="ctr"/>
            <a:r>
              <a:rPr lang="en-US" sz="2700" b="1" dirty="0" smtClean="0">
                <a:effectLst>
                  <a:outerShdw blurRad="38100" dist="38100" dir="2700000" algn="tl">
                    <a:srgbClr val="000000">
                      <a:alpha val="43137"/>
                    </a:srgbClr>
                  </a:outerShdw>
                </a:effectLst>
              </a:rPr>
              <a:t>Characterization of Produced Fluids</a:t>
            </a:r>
            <a:endParaRPr lang="en-US" sz="3200" b="1" dirty="0">
              <a:effectLst>
                <a:outerShdw blurRad="38100" dist="38100" dir="2700000" algn="tl">
                  <a:srgbClr val="000000">
                    <a:alpha val="43137"/>
                  </a:srgbClr>
                </a:outerShdw>
              </a:effectLst>
              <a:latin typeface="+mn-lt"/>
            </a:endParaRPr>
          </a:p>
        </p:txBody>
      </p:sp>
      <p:pic>
        <p:nvPicPr>
          <p:cNvPr id="6" name="Picture 2" descr="C:\Users\jhewitt\Desktop\IMG_02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453" y="1505910"/>
            <a:ext cx="4883694" cy="36611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50940" y="1597544"/>
            <a:ext cx="3941274" cy="3477875"/>
          </a:xfrm>
          <a:prstGeom prst="rect">
            <a:avLst/>
          </a:prstGeom>
          <a:noFill/>
        </p:spPr>
        <p:txBody>
          <a:bodyPr wrap="square" rtlCol="0">
            <a:spAutoFit/>
          </a:bodyPr>
          <a:lstStyle/>
          <a:p>
            <a:pPr marL="342900" indent="-342900">
              <a:buFont typeface="Arial" panose="020B0604020202020204" pitchFamily="34" charset="0"/>
              <a:buChar char="•"/>
            </a:pPr>
            <a:r>
              <a:rPr lang="en-US" sz="2000" b="1" i="1" dirty="0" smtClean="0">
                <a:latin typeface="+mj-lt"/>
              </a:rPr>
              <a:t>Samples to be collected right after separator with minimal exposure to atmosphere and minimal residence time</a:t>
            </a:r>
          </a:p>
          <a:p>
            <a:pPr marL="342900" indent="-342900">
              <a:buFont typeface="Arial" panose="020B0604020202020204" pitchFamily="34" charset="0"/>
              <a:buChar char="•"/>
            </a:pPr>
            <a:endParaRPr lang="en-US" sz="2000" b="1" i="1" dirty="0" smtClean="0">
              <a:latin typeface="+mj-lt"/>
            </a:endParaRPr>
          </a:p>
          <a:p>
            <a:pPr marL="342900" indent="-342900">
              <a:buFont typeface="Arial" panose="020B0604020202020204" pitchFamily="34" charset="0"/>
              <a:buChar char="•"/>
            </a:pPr>
            <a:r>
              <a:rPr lang="en-US" sz="2000" b="1" i="1" dirty="0" smtClean="0">
                <a:latin typeface="+mj-lt"/>
              </a:rPr>
              <a:t>Sharma to ensure that all samples are collected and distributed from one homogenous sample pool so all data can be pooled </a:t>
            </a:r>
            <a:endParaRPr lang="en-US" sz="2000" b="1" i="1" dirty="0">
              <a:latin typeface="+mj-lt"/>
            </a:endParaRPr>
          </a:p>
        </p:txBody>
      </p:sp>
      <p:sp>
        <p:nvSpPr>
          <p:cNvPr id="8"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28</a:t>
            </a:fld>
            <a:endParaRPr lang="en-US" dirty="0"/>
          </a:p>
        </p:txBody>
      </p:sp>
    </p:spTree>
    <p:extLst>
      <p:ext uri="{BB962C8B-B14F-4D97-AF65-F5344CB8AC3E}">
        <p14:creationId xmlns:p14="http://schemas.microsoft.com/office/powerpoint/2010/main" val="1134665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551229790"/>
              </p:ext>
            </p:extLst>
          </p:nvPr>
        </p:nvGraphicFramePr>
        <p:xfrm>
          <a:off x="339006" y="698500"/>
          <a:ext cx="8383229"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txBox="1">
            <a:spLocks/>
          </p:cNvSpPr>
          <p:nvPr/>
        </p:nvSpPr>
        <p:spPr>
          <a:xfrm>
            <a:off x="0" y="0"/>
            <a:ext cx="8987728" cy="1143000"/>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5067" b="0" u="none" kern="1200" cap="all">
                <a:solidFill>
                  <a:schemeClr val="tx2"/>
                </a:solidFill>
                <a:latin typeface="+mj-lt"/>
                <a:ea typeface="+mj-ea"/>
                <a:cs typeface="+mj-cs"/>
              </a:defRPr>
            </a:lvl1pPr>
          </a:lstStyle>
          <a:p>
            <a:pPr algn="ctr"/>
            <a:r>
              <a:rPr lang="en-US" sz="2800" b="1" dirty="0" smtClean="0">
                <a:effectLst>
                  <a:outerShdw blurRad="38100" dist="38100" dir="2700000" algn="tl">
                    <a:srgbClr val="000000">
                      <a:alpha val="43137"/>
                    </a:srgbClr>
                  </a:outerShdw>
                </a:effectLst>
              </a:rPr>
              <a:t>Characterization of Produced Fluids</a:t>
            </a:r>
            <a:endParaRPr lang="en-US" sz="2800" b="1" dirty="0">
              <a:effectLst>
                <a:outerShdw blurRad="38100" dist="38100" dir="2700000" algn="tl">
                  <a:srgbClr val="000000">
                    <a:alpha val="43137"/>
                  </a:srgbClr>
                </a:outerShdw>
              </a:effectLst>
              <a:latin typeface="+mn-lt"/>
            </a:endParaRPr>
          </a:p>
        </p:txBody>
      </p:sp>
      <p:sp>
        <p:nvSpPr>
          <p:cNvPr id="6"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29</a:t>
            </a:fld>
            <a:endParaRPr lang="en-US" dirty="0"/>
          </a:p>
        </p:txBody>
      </p:sp>
    </p:spTree>
    <p:extLst>
      <p:ext uri="{BB962C8B-B14F-4D97-AF65-F5344CB8AC3E}">
        <p14:creationId xmlns:p14="http://schemas.microsoft.com/office/powerpoint/2010/main" val="1736718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0"/>
            <a:ext cx="7772400" cy="637953"/>
          </a:xfrm>
        </p:spPr>
        <p:txBody>
          <a:bodyPr/>
          <a:lstStyle/>
          <a:p>
            <a:pPr algn="ctr"/>
            <a:r>
              <a:rPr lang="en-US" sz="4000" b="1" dirty="0" smtClean="0">
                <a:effectLst>
                  <a:outerShdw blurRad="38100" dist="38100" dir="2700000" algn="tl">
                    <a:srgbClr val="000000">
                      <a:alpha val="43137"/>
                    </a:srgbClr>
                  </a:outerShdw>
                </a:effectLst>
              </a:rPr>
              <a:t>Agenda</a:t>
            </a:r>
            <a:endParaRPr lang="en-US" sz="4000" b="1" dirty="0">
              <a:effectLst>
                <a:outerShdw blurRad="38100" dist="38100" dir="2700000" algn="tl">
                  <a:srgbClr val="000000">
                    <a:alpha val="43137"/>
                  </a:srgbClr>
                </a:outerShdw>
              </a:effectLst>
            </a:endParaRP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a:t>
            </a:fld>
            <a:endParaRPr lang="en-US" dirty="0"/>
          </a:p>
        </p:txBody>
      </p:sp>
      <p:sp>
        <p:nvSpPr>
          <p:cNvPr id="10" name="Rectangle 6"/>
          <p:cNvSpPr>
            <a:spLocks noChangeArrowheads="1"/>
          </p:cNvSpPr>
          <p:nvPr/>
        </p:nvSpPr>
        <p:spPr bwMode="auto">
          <a:xfrm>
            <a:off x="856384" y="661761"/>
            <a:ext cx="7596493" cy="5016025"/>
          </a:xfrm>
          <a:prstGeom prst="rect">
            <a:avLst/>
          </a:prstGeom>
          <a:noFill/>
          <a:ln w="9525">
            <a:noFill/>
            <a:miter lim="800000"/>
            <a:headEnd/>
            <a:tailEnd/>
          </a:ln>
        </p:spPr>
        <p:txBody>
          <a:bodyPr lIns="92075" tIns="46038" rIns="92075" bIns="46038"/>
          <a:lstStyle/>
          <a:p>
            <a:pPr marL="342900" indent="-342900" eaLnBrk="0" hangingPunct="0">
              <a:spcBef>
                <a:spcPts val="0"/>
              </a:spcBef>
              <a:buClr>
                <a:srgbClr val="000000"/>
              </a:buClr>
              <a:buSzPct val="120000"/>
              <a:buFont typeface="Wingdings" pitchFamily="2" charset="2"/>
              <a:buChar char="S"/>
              <a:defRPr/>
            </a:pPr>
            <a:r>
              <a:rPr kumimoji="1" lang="en-US" sz="2000" dirty="0" smtClean="0">
                <a:cs typeface="Times New Roman" pitchFamily="18" charset="0"/>
              </a:rPr>
              <a:t>Introductions</a:t>
            </a:r>
          </a:p>
          <a:p>
            <a:pPr marL="342900" indent="-342900" eaLnBrk="0" hangingPunct="0">
              <a:spcBef>
                <a:spcPts val="0"/>
              </a:spcBef>
              <a:buClr>
                <a:srgbClr val="000000"/>
              </a:buClr>
              <a:buSzPct val="120000"/>
              <a:buFont typeface="Wingdings" pitchFamily="2" charset="2"/>
              <a:buChar char="S"/>
              <a:defRPr/>
            </a:pPr>
            <a:r>
              <a:rPr kumimoji="1" lang="en-US" sz="2000" dirty="0" smtClean="0">
                <a:cs typeface="Times New Roman" pitchFamily="18" charset="0"/>
              </a:rPr>
              <a:t>Overview of MSEEL – </a:t>
            </a:r>
            <a:r>
              <a:rPr kumimoji="1" lang="en-US" sz="2000" dirty="0">
                <a:cs typeface="Times New Roman" pitchFamily="18" charset="0"/>
              </a:rPr>
              <a:t>Tim </a:t>
            </a:r>
            <a:r>
              <a:rPr kumimoji="1" lang="en-US" sz="2000" dirty="0" smtClean="0">
                <a:cs typeface="Times New Roman" pitchFamily="18" charset="0"/>
              </a:rPr>
              <a:t>Carr</a:t>
            </a:r>
          </a:p>
          <a:p>
            <a:pPr marL="342900" indent="-342900" eaLnBrk="0" hangingPunct="0">
              <a:spcBef>
                <a:spcPts val="0"/>
              </a:spcBef>
              <a:buClr>
                <a:srgbClr val="000000"/>
              </a:buClr>
              <a:buSzPct val="120000"/>
              <a:buFont typeface="Wingdings" pitchFamily="2" charset="2"/>
              <a:buChar char="S"/>
              <a:defRPr/>
            </a:pPr>
            <a:r>
              <a:rPr kumimoji="1" lang="en-US" sz="2000" dirty="0" smtClean="0">
                <a:cs typeface="Times New Roman" pitchFamily="18" charset="0"/>
              </a:rPr>
              <a:t>Collaboration</a:t>
            </a:r>
            <a:endParaRPr kumimoji="1" lang="en-US" sz="2000" dirty="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1600" dirty="0">
                <a:cs typeface="Times New Roman" pitchFamily="18" charset="0"/>
              </a:rPr>
              <a:t>The Ohio State University</a:t>
            </a:r>
          </a:p>
          <a:p>
            <a:pPr marL="1139825" lvl="1" indent="-285750" eaLnBrk="0" hangingPunct="0">
              <a:spcBef>
                <a:spcPts val="0"/>
              </a:spcBef>
              <a:buClr>
                <a:srgbClr val="FF3300"/>
              </a:buClr>
              <a:buSzPct val="120000"/>
              <a:buFont typeface="Wingdings 2" pitchFamily="18" charset="2"/>
              <a:buChar char="ð"/>
              <a:defRPr/>
            </a:pPr>
            <a:r>
              <a:rPr kumimoji="1" lang="en-US" sz="1600" dirty="0">
                <a:cs typeface="Times New Roman" pitchFamily="18" charset="0"/>
              </a:rPr>
              <a:t>Other Universities and National Laboratories</a:t>
            </a:r>
          </a:p>
          <a:p>
            <a:pPr marL="1139825" lvl="1" indent="-285750" eaLnBrk="0" hangingPunct="0">
              <a:spcBef>
                <a:spcPts val="0"/>
              </a:spcBef>
              <a:buClr>
                <a:srgbClr val="FF3300"/>
              </a:buClr>
              <a:buSzPct val="120000"/>
              <a:buFont typeface="Wingdings 2" pitchFamily="18" charset="2"/>
              <a:buChar char="ð"/>
              <a:defRPr/>
            </a:pPr>
            <a:r>
              <a:rPr kumimoji="1" lang="en-US" sz="1600" dirty="0" smtClean="0">
                <a:cs typeface="Times New Roman" pitchFamily="18" charset="0"/>
              </a:rPr>
              <a:t>Industry - Schlumberger</a:t>
            </a:r>
            <a:endParaRPr kumimoji="1" lang="en-US" sz="2400" dirty="0">
              <a:cs typeface="Times New Roman" pitchFamily="18" charset="0"/>
            </a:endParaRPr>
          </a:p>
          <a:p>
            <a:pPr marL="342900" indent="-342900" eaLnBrk="0" hangingPunct="0">
              <a:spcBef>
                <a:spcPts val="0"/>
              </a:spcBef>
              <a:buClr>
                <a:srgbClr val="000000"/>
              </a:buClr>
              <a:buSzPct val="120000"/>
              <a:buFont typeface="Wingdings" pitchFamily="2" charset="2"/>
              <a:buChar char="S"/>
              <a:defRPr/>
            </a:pPr>
            <a:r>
              <a:rPr kumimoji="1" lang="en-US" sz="2000" dirty="0" smtClean="0">
                <a:cs typeface="Times New Roman" pitchFamily="18" charset="0"/>
              </a:rPr>
              <a:t>Overview of NNE Operations</a:t>
            </a:r>
          </a:p>
          <a:p>
            <a:pPr marL="342900" indent="-342900" eaLnBrk="0" hangingPunct="0">
              <a:spcBef>
                <a:spcPts val="0"/>
              </a:spcBef>
              <a:buClr>
                <a:srgbClr val="000000"/>
              </a:buClr>
              <a:buSzPct val="120000"/>
              <a:buFont typeface="Wingdings" pitchFamily="2" charset="2"/>
              <a:buChar char="S"/>
              <a:defRPr/>
            </a:pPr>
            <a:r>
              <a:rPr kumimoji="1" lang="en-US" sz="2000" dirty="0" smtClean="0">
                <a:cs typeface="Times New Roman" pitchFamily="18" charset="0"/>
              </a:rPr>
              <a:t>Technical Plan Presentation</a:t>
            </a:r>
            <a:endParaRPr kumimoji="1" lang="en-US" sz="2000" dirty="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1600" dirty="0" smtClean="0">
                <a:cs typeface="Times New Roman" pitchFamily="18" charset="0"/>
              </a:rPr>
              <a:t>Website &amp; Data Portal – Maneesh Sharma</a:t>
            </a:r>
          </a:p>
          <a:p>
            <a:pPr marL="1139825" lvl="1" indent="-285750" eaLnBrk="0" hangingPunct="0">
              <a:spcBef>
                <a:spcPts val="0"/>
              </a:spcBef>
              <a:buClr>
                <a:srgbClr val="FF3300"/>
              </a:buClr>
              <a:buSzPct val="120000"/>
              <a:buFont typeface="Wingdings 2" pitchFamily="18" charset="2"/>
              <a:buChar char="ð"/>
              <a:defRPr/>
            </a:pPr>
            <a:r>
              <a:rPr kumimoji="1" lang="en-US" sz="1600" dirty="0" smtClean="0">
                <a:cs typeface="Times New Roman" pitchFamily="18" charset="0"/>
              </a:rPr>
              <a:t>Surface Water/Cuttings Sampling – Paul Ziemkiewicz</a:t>
            </a:r>
          </a:p>
          <a:p>
            <a:pPr marL="1139825" lvl="1" indent="-285750" eaLnBrk="0" hangingPunct="0">
              <a:spcBef>
                <a:spcPts val="0"/>
              </a:spcBef>
              <a:buClr>
                <a:srgbClr val="FF3300"/>
              </a:buClr>
              <a:buSzPct val="120000"/>
              <a:buFont typeface="Wingdings 2" pitchFamily="18" charset="2"/>
              <a:buChar char="ð"/>
              <a:defRPr/>
            </a:pPr>
            <a:r>
              <a:rPr kumimoji="1" lang="en-US" sz="1600" dirty="0" smtClean="0">
                <a:cs typeface="Times New Roman" pitchFamily="18" charset="0"/>
              </a:rPr>
              <a:t>Fluids &amp; Gas  – Shikha Sharma</a:t>
            </a:r>
          </a:p>
          <a:p>
            <a:pPr marL="1139825" lvl="1" indent="-285750" eaLnBrk="0" hangingPunct="0">
              <a:spcBef>
                <a:spcPts val="0"/>
              </a:spcBef>
              <a:buClr>
                <a:srgbClr val="FF3300"/>
              </a:buClr>
              <a:buSzPct val="120000"/>
              <a:buFont typeface="Wingdings 2" pitchFamily="18" charset="2"/>
              <a:buChar char="ð"/>
              <a:defRPr/>
            </a:pPr>
            <a:r>
              <a:rPr kumimoji="1" lang="en-US" sz="1600" dirty="0" smtClean="0">
                <a:cs typeface="Times New Roman" pitchFamily="18" charset="0"/>
              </a:rPr>
              <a:t>Air &amp; Noise Stations – Michael McCawley</a:t>
            </a:r>
          </a:p>
          <a:p>
            <a:pPr marL="1139825" lvl="1" indent="-285750" eaLnBrk="0" hangingPunct="0">
              <a:spcBef>
                <a:spcPts val="0"/>
              </a:spcBef>
              <a:buClr>
                <a:srgbClr val="FF3300"/>
              </a:buClr>
              <a:buSzPct val="120000"/>
              <a:buFont typeface="Wingdings 2" pitchFamily="18" charset="2"/>
              <a:buChar char="ð"/>
              <a:defRPr/>
            </a:pPr>
            <a:r>
              <a:rPr kumimoji="1" lang="en-US" sz="1600" dirty="0" smtClean="0">
                <a:cs typeface="Times New Roman" pitchFamily="18" charset="0"/>
              </a:rPr>
              <a:t>Core &amp; Sidewall Core Sampling – Kashy Aminian</a:t>
            </a:r>
          </a:p>
          <a:p>
            <a:pPr marL="1139825" lvl="1" indent="-285750" eaLnBrk="0" hangingPunct="0">
              <a:spcBef>
                <a:spcPts val="0"/>
              </a:spcBef>
              <a:buClr>
                <a:srgbClr val="FF3300"/>
              </a:buClr>
              <a:buSzPct val="120000"/>
              <a:buFont typeface="Wingdings 2" pitchFamily="18" charset="2"/>
              <a:buChar char="ð"/>
              <a:defRPr/>
            </a:pPr>
            <a:r>
              <a:rPr kumimoji="1" lang="en-US" sz="1600" dirty="0" smtClean="0">
                <a:cs typeface="Times New Roman" pitchFamily="18" charset="0"/>
              </a:rPr>
              <a:t>Logging – Tim Carr</a:t>
            </a:r>
          </a:p>
          <a:p>
            <a:pPr marL="1139825" lvl="1" indent="-285750" eaLnBrk="0" hangingPunct="0">
              <a:spcBef>
                <a:spcPts val="0"/>
              </a:spcBef>
              <a:buClr>
                <a:srgbClr val="FF3300"/>
              </a:buClr>
              <a:buSzPct val="120000"/>
              <a:buFont typeface="Wingdings 2" pitchFamily="18" charset="2"/>
              <a:buChar char="ð"/>
              <a:defRPr/>
            </a:pPr>
            <a:r>
              <a:rPr kumimoji="1" lang="en-US" sz="1600" dirty="0" smtClean="0">
                <a:cs typeface="Times New Roman" pitchFamily="18" charset="0"/>
              </a:rPr>
              <a:t>Microseismic/Fiber Optics – Tim Carr substitute for Tom Wilson</a:t>
            </a:r>
          </a:p>
          <a:p>
            <a:pPr marL="1139825" lvl="1" indent="-285750" eaLnBrk="0" hangingPunct="0">
              <a:spcBef>
                <a:spcPts val="0"/>
              </a:spcBef>
              <a:buClr>
                <a:srgbClr val="FF3300"/>
              </a:buClr>
              <a:buSzPct val="120000"/>
              <a:buFont typeface="Wingdings 2" pitchFamily="18" charset="2"/>
              <a:buChar char="ð"/>
              <a:defRPr/>
            </a:pPr>
            <a:r>
              <a:rPr kumimoji="1" lang="en-US" sz="1600" dirty="0" smtClean="0">
                <a:cs typeface="Times New Roman" pitchFamily="18" charset="0"/>
              </a:rPr>
              <a:t>Social / Economic – Tim Carr substitute for Randall Jackson</a:t>
            </a:r>
          </a:p>
          <a:p>
            <a:pPr marL="1139825" lvl="1" indent="-285750" eaLnBrk="0" hangingPunct="0">
              <a:buClr>
                <a:srgbClr val="FF3300"/>
              </a:buClr>
              <a:buSzPct val="120000"/>
              <a:buFont typeface="Wingdings 2" pitchFamily="18" charset="2"/>
              <a:buChar char="ð"/>
              <a:defRPr/>
            </a:pPr>
            <a:r>
              <a:rPr kumimoji="1" lang="en-US" sz="1600" dirty="0">
                <a:cs typeface="Times New Roman" pitchFamily="18" charset="0"/>
              </a:rPr>
              <a:t>Drilling and Completion – NNE </a:t>
            </a:r>
            <a:endParaRPr kumimoji="1" lang="en-US" sz="1600" dirty="0" smtClean="0">
              <a:cs typeface="Times New Roman" pitchFamily="18" charset="0"/>
            </a:endParaRPr>
          </a:p>
          <a:p>
            <a:pPr marL="342900" indent="-342900" eaLnBrk="0" hangingPunct="0">
              <a:spcBef>
                <a:spcPts val="0"/>
              </a:spcBef>
              <a:buClr>
                <a:srgbClr val="000000"/>
              </a:buClr>
              <a:buSzPct val="120000"/>
              <a:buFont typeface="Wingdings" pitchFamily="2" charset="2"/>
              <a:buChar char="S"/>
              <a:defRPr/>
            </a:pPr>
            <a:r>
              <a:rPr kumimoji="1" lang="en-US" sz="2000" dirty="0" smtClean="0">
                <a:cs typeface="Times New Roman" pitchFamily="18" charset="0"/>
              </a:rPr>
              <a:t>Lunch and Discussion</a:t>
            </a:r>
          </a:p>
        </p:txBody>
      </p:sp>
    </p:spTree>
    <p:extLst>
      <p:ext uri="{BB962C8B-B14F-4D97-AF65-F5344CB8AC3E}">
        <p14:creationId xmlns:p14="http://schemas.microsoft.com/office/powerpoint/2010/main" val="3762295536"/>
      </p:ext>
    </p:extLst>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01.jpg"/>
          <p:cNvPicPr/>
          <p:nvPr/>
        </p:nvPicPr>
        <p:blipFill rotWithShape="1">
          <a:blip r:embed="rId3" cstate="screen">
            <a:extLst>
              <a:ext uri="{28A0092B-C50C-407E-A947-70E740481C1C}">
                <a14:useLocalDpi xmlns:a14="http://schemas.microsoft.com/office/drawing/2010/main" val="0"/>
              </a:ext>
            </a:extLst>
          </a:blip>
          <a:srcRect/>
          <a:stretch/>
        </p:blipFill>
        <p:spPr>
          <a:xfrm>
            <a:off x="5252484" y="1010506"/>
            <a:ext cx="3586715" cy="2540768"/>
          </a:xfrm>
          <a:prstGeom prst="rect">
            <a:avLst/>
          </a:prstGeom>
          <a:ln>
            <a:solidFill>
              <a:schemeClr val="tx1"/>
            </a:solid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0" y="917655"/>
            <a:ext cx="5178056" cy="4758497"/>
          </a:xfrm>
        </p:spPr>
        <p:txBody>
          <a:bodyPr>
            <a:normAutofit fontScale="62500" lnSpcReduction="20000"/>
          </a:bodyPr>
          <a:lstStyle/>
          <a:p>
            <a:pPr marL="0" indent="0">
              <a:spcAft>
                <a:spcPts val="600"/>
              </a:spcAft>
              <a:buNone/>
            </a:pPr>
            <a:r>
              <a:rPr lang="en-US" sz="4600" b="1" i="1" dirty="0" smtClean="0">
                <a:solidFill>
                  <a:srgbClr val="C00000"/>
                </a:solidFill>
                <a:effectLst>
                  <a:outerShdw blurRad="38100" dist="38100" dir="2700000" algn="tl">
                    <a:srgbClr val="000000">
                      <a:alpha val="43137"/>
                    </a:srgbClr>
                  </a:outerShdw>
                </a:effectLst>
                <a:latin typeface="Adobe Arabic" pitchFamily="18" charset="-78"/>
                <a:cs typeface="Adobe Arabic" pitchFamily="18" charset="-78"/>
              </a:rPr>
              <a:t>KEY RESEARCH QUESTIONS: </a:t>
            </a:r>
          </a:p>
          <a:p>
            <a:pPr marL="285750" indent="-285750">
              <a:spcAft>
                <a:spcPts val="600"/>
              </a:spcAft>
              <a:buFont typeface="Arial" panose="020B0604020202020204" pitchFamily="34" charset="0"/>
              <a:buChar char="•"/>
            </a:pPr>
            <a:r>
              <a:rPr lang="en-US" sz="3200" dirty="0" smtClean="0">
                <a:solidFill>
                  <a:schemeClr val="tx1"/>
                </a:solidFill>
              </a:rPr>
              <a:t>What </a:t>
            </a:r>
            <a:r>
              <a:rPr lang="en-US" sz="3200" dirty="0">
                <a:solidFill>
                  <a:schemeClr val="tx1"/>
                </a:solidFill>
              </a:rPr>
              <a:t>are the primary controls on evolution of produced water chemistry?</a:t>
            </a:r>
          </a:p>
          <a:p>
            <a:pPr marL="285750" indent="-285750">
              <a:spcAft>
                <a:spcPts val="600"/>
              </a:spcAft>
              <a:buFont typeface="Arial" panose="020B0604020202020204" pitchFamily="34" charset="0"/>
              <a:buChar char="•"/>
            </a:pPr>
            <a:r>
              <a:rPr lang="en-US" sz="3200" dirty="0">
                <a:solidFill>
                  <a:schemeClr val="tx1"/>
                </a:solidFill>
              </a:rPr>
              <a:t>What are the possible water-rock-microbial interactions in shale as a result of injection of fracturing fluids ? </a:t>
            </a:r>
          </a:p>
          <a:p>
            <a:pPr marL="1489075" lvl="3" indent="-457200">
              <a:spcAft>
                <a:spcPts val="600"/>
              </a:spcAft>
              <a:buFont typeface="Wingdings" panose="05000000000000000000" pitchFamily="2" charset="2"/>
              <a:buChar char="ü"/>
            </a:pPr>
            <a:r>
              <a:rPr lang="en-GB" sz="2600" i="1" dirty="0">
                <a:solidFill>
                  <a:srgbClr val="0000FF"/>
                </a:solidFill>
                <a:effectLst>
                  <a:outerShdw blurRad="38100" dist="38100" dir="2700000" algn="tl">
                    <a:srgbClr val="000000">
                      <a:alpha val="43137"/>
                    </a:srgbClr>
                  </a:outerShdw>
                </a:effectLst>
              </a:rPr>
              <a:t>Well longevity/productivity</a:t>
            </a:r>
          </a:p>
          <a:p>
            <a:pPr marL="1489075" lvl="3" indent="-457200">
              <a:spcAft>
                <a:spcPts val="600"/>
              </a:spcAft>
              <a:buFont typeface="Wingdings" panose="05000000000000000000" pitchFamily="2" charset="2"/>
              <a:buChar char="ü"/>
            </a:pPr>
            <a:r>
              <a:rPr lang="en-GB" sz="2600" i="1" dirty="0">
                <a:solidFill>
                  <a:srgbClr val="0000FF"/>
                </a:solidFill>
                <a:effectLst>
                  <a:outerShdw blurRad="38100" dist="38100" dir="2700000" algn="tl">
                    <a:srgbClr val="000000">
                      <a:alpha val="43137"/>
                    </a:srgbClr>
                  </a:outerShdw>
                </a:effectLst>
              </a:rPr>
              <a:t>Well infrastructure and souring </a:t>
            </a:r>
          </a:p>
          <a:p>
            <a:pPr marL="1489075" lvl="3" indent="-457200">
              <a:spcAft>
                <a:spcPts val="600"/>
              </a:spcAft>
              <a:buFont typeface="Wingdings" panose="05000000000000000000" pitchFamily="2" charset="2"/>
              <a:buChar char="ü"/>
            </a:pPr>
            <a:r>
              <a:rPr lang="en-GB" sz="2600" i="1" dirty="0">
                <a:solidFill>
                  <a:srgbClr val="0000FF"/>
                </a:solidFill>
                <a:effectLst>
                  <a:outerShdw blurRad="38100" dist="38100" dir="2700000" algn="tl">
                    <a:srgbClr val="000000">
                      <a:alpha val="43137"/>
                    </a:srgbClr>
                  </a:outerShdw>
                </a:effectLst>
              </a:rPr>
              <a:t>In situ production of organic pollutants </a:t>
            </a:r>
          </a:p>
          <a:p>
            <a:pPr marL="285750" lvl="3" indent="-285750">
              <a:spcAft>
                <a:spcPts val="600"/>
              </a:spcAft>
              <a:buFont typeface="Arial" panose="020B0604020202020204" pitchFamily="34" charset="0"/>
              <a:buChar char="•"/>
            </a:pPr>
            <a:r>
              <a:rPr lang="en-US" sz="3200" dirty="0" smtClean="0">
                <a:solidFill>
                  <a:schemeClr val="tx1"/>
                </a:solidFill>
              </a:rPr>
              <a:t>Are </a:t>
            </a:r>
            <a:r>
              <a:rPr lang="en-US" sz="3200" dirty="0">
                <a:solidFill>
                  <a:schemeClr val="tx1"/>
                </a:solidFill>
              </a:rPr>
              <a:t>there any changes in hydrologic connections associated with hydraulic fracturing? </a:t>
            </a:r>
            <a:endParaRPr lang="en-US" sz="3200" dirty="0" smtClean="0">
              <a:solidFill>
                <a:schemeClr val="tx1"/>
              </a:solidFill>
            </a:endParaRPr>
          </a:p>
          <a:p>
            <a:pPr marL="285750" lvl="3" indent="-285750">
              <a:spcAft>
                <a:spcPts val="600"/>
              </a:spcAft>
              <a:buFont typeface="Arial" panose="020B0604020202020204" pitchFamily="34" charset="0"/>
              <a:buChar char="•"/>
            </a:pPr>
            <a:r>
              <a:rPr lang="en-US" sz="3200" dirty="0">
                <a:solidFill>
                  <a:schemeClr val="tx1"/>
                </a:solidFill>
              </a:rPr>
              <a:t>Can we verify water-rock reactions from laboratory to field scale?</a:t>
            </a:r>
          </a:p>
          <a:p>
            <a:pPr marL="285750" lvl="3" indent="-285750">
              <a:spcAft>
                <a:spcPts val="600"/>
              </a:spcAft>
              <a:buFont typeface="Arial" panose="020B0604020202020204" pitchFamily="34" charset="0"/>
              <a:buChar char="•"/>
            </a:pPr>
            <a:endParaRPr lang="en-US" sz="2900" i="1" dirty="0">
              <a:solidFill>
                <a:schemeClr val="tx1"/>
              </a:solidFill>
            </a:endParaRPr>
          </a:p>
        </p:txBody>
      </p:sp>
      <p:sp>
        <p:nvSpPr>
          <p:cNvPr id="6" name="TextBox 5"/>
          <p:cNvSpPr txBox="1"/>
          <p:nvPr/>
        </p:nvSpPr>
        <p:spPr>
          <a:xfrm>
            <a:off x="5285436" y="3296904"/>
            <a:ext cx="1192955" cy="215444"/>
          </a:xfrm>
          <a:prstGeom prst="rect">
            <a:avLst/>
          </a:prstGeom>
          <a:noFill/>
        </p:spPr>
        <p:txBody>
          <a:bodyPr wrap="none" rtlCol="0">
            <a:spAutoFit/>
          </a:bodyPr>
          <a:lstStyle/>
          <a:p>
            <a:r>
              <a:rPr lang="en-US" sz="800" i="1" dirty="0" smtClean="0">
                <a:solidFill>
                  <a:schemeClr val="bg1"/>
                </a:solidFill>
              </a:rPr>
              <a:t>Photo Courtesy: </a:t>
            </a:r>
            <a:r>
              <a:rPr lang="en-US" sz="800" i="1" dirty="0" err="1" smtClean="0">
                <a:solidFill>
                  <a:schemeClr val="bg1"/>
                </a:solidFill>
              </a:rPr>
              <a:t>Darrah</a:t>
            </a:r>
            <a:endParaRPr lang="en-US" sz="800" i="1" dirty="0">
              <a:solidFill>
                <a:schemeClr val="bg1"/>
              </a:solidFill>
            </a:endParaRPr>
          </a:p>
        </p:txBody>
      </p:sp>
      <p:sp>
        <p:nvSpPr>
          <p:cNvPr id="7" name="TextBox 6"/>
          <p:cNvSpPr txBox="1"/>
          <p:nvPr/>
        </p:nvSpPr>
        <p:spPr>
          <a:xfrm>
            <a:off x="5348177" y="3879110"/>
            <a:ext cx="3582776" cy="1538883"/>
          </a:xfrm>
          <a:prstGeom prst="rect">
            <a:avLst/>
          </a:prstGeom>
          <a:gradFill>
            <a:gsLst>
              <a:gs pos="0">
                <a:srgbClr val="FFEFD1"/>
              </a:gs>
              <a:gs pos="64999">
                <a:srgbClr val="F0EBD5"/>
              </a:gs>
              <a:gs pos="100000">
                <a:srgbClr val="D1C39F"/>
              </a:gs>
            </a:gsLst>
            <a:lin ang="5400000" scaled="0"/>
          </a:gradFill>
          <a:ln>
            <a:solidFill>
              <a:schemeClr val="tx1"/>
            </a:solidFill>
          </a:ln>
          <a:scene3d>
            <a:camera prst="orthographicFront"/>
            <a:lightRig rig="threePt" dir="t"/>
          </a:scene3d>
          <a:sp3d>
            <a:bevelT/>
          </a:sp3d>
        </p:spPr>
        <p:txBody>
          <a:bodyPr wrap="none" rtlCol="0">
            <a:spAutoFit/>
          </a:bodyPr>
          <a:lstStyle/>
          <a:p>
            <a:pPr>
              <a:spcAft>
                <a:spcPts val="600"/>
              </a:spcAft>
            </a:pPr>
            <a:r>
              <a:rPr lang="en-US" sz="1400" b="1" dirty="0" smtClean="0">
                <a:solidFill>
                  <a:srgbClr val="0000FF"/>
                </a:solidFill>
                <a:effectLst>
                  <a:outerShdw blurRad="38100" dist="38100" dir="2700000" algn="tl">
                    <a:srgbClr val="000000">
                      <a:alpha val="43137"/>
                    </a:srgbClr>
                  </a:outerShdw>
                </a:effectLst>
              </a:rPr>
              <a:t>Current Work Examples:</a:t>
            </a:r>
          </a:p>
          <a:p>
            <a:pPr>
              <a:spcAft>
                <a:spcPts val="600"/>
              </a:spcAft>
            </a:pPr>
            <a:r>
              <a:rPr lang="en-US" sz="1400" dirty="0" smtClean="0"/>
              <a:t>Sharma et. al., 2014 </a:t>
            </a:r>
            <a:r>
              <a:rPr lang="en-US" sz="1400" i="1" dirty="0" smtClean="0"/>
              <a:t>Applied Geochemistry</a:t>
            </a:r>
          </a:p>
          <a:p>
            <a:pPr>
              <a:spcAft>
                <a:spcPts val="600"/>
              </a:spcAft>
            </a:pPr>
            <a:r>
              <a:rPr lang="en-US" sz="1400" dirty="0" smtClean="0"/>
              <a:t>Sharma et. al., 2014 </a:t>
            </a:r>
            <a:r>
              <a:rPr lang="en-US" sz="1400" i="1" dirty="0" smtClean="0"/>
              <a:t>Groundwate</a:t>
            </a:r>
            <a:r>
              <a:rPr lang="en-US" sz="1400" dirty="0" smtClean="0"/>
              <a:t>r</a:t>
            </a:r>
          </a:p>
          <a:p>
            <a:pPr>
              <a:spcAft>
                <a:spcPts val="600"/>
              </a:spcAft>
            </a:pPr>
            <a:r>
              <a:rPr lang="en-US" sz="1400" dirty="0" err="1" smtClean="0"/>
              <a:t>Pelak</a:t>
            </a:r>
            <a:r>
              <a:rPr lang="en-US" sz="1400" dirty="0" smtClean="0"/>
              <a:t> &amp; Sharma 2014 </a:t>
            </a:r>
            <a:r>
              <a:rPr lang="en-US" sz="1400" i="1" dirty="0" smtClean="0"/>
              <a:t>Environmental Polluti</a:t>
            </a:r>
            <a:r>
              <a:rPr lang="en-US" sz="1400" dirty="0" smtClean="0"/>
              <a:t>on</a:t>
            </a:r>
          </a:p>
          <a:p>
            <a:pPr>
              <a:spcAft>
                <a:spcPts val="600"/>
              </a:spcAft>
            </a:pPr>
            <a:r>
              <a:rPr lang="en-US" sz="1400" dirty="0" smtClean="0"/>
              <a:t>Cuff et. al., 2014 </a:t>
            </a:r>
            <a:r>
              <a:rPr lang="en-US" sz="1400" i="1" dirty="0" err="1" smtClean="0"/>
              <a:t>Env</a:t>
            </a:r>
            <a:r>
              <a:rPr lang="en-US" sz="1400" i="1" dirty="0" smtClean="0"/>
              <a:t>. Science &amp; Technology</a:t>
            </a:r>
            <a:r>
              <a:rPr lang="en-US" i="1" dirty="0" smtClean="0"/>
              <a:t> </a:t>
            </a:r>
            <a:endParaRPr lang="en-US" i="1" dirty="0"/>
          </a:p>
        </p:txBody>
      </p:sp>
      <p:sp>
        <p:nvSpPr>
          <p:cNvPr id="18" name="Title 1"/>
          <p:cNvSpPr>
            <a:spLocks noGrp="1"/>
          </p:cNvSpPr>
          <p:nvPr>
            <p:ph type="title"/>
          </p:nvPr>
        </p:nvSpPr>
        <p:spPr>
          <a:xfrm>
            <a:off x="0" y="-132494"/>
            <a:ext cx="8987728" cy="1143000"/>
          </a:xfrm>
        </p:spPr>
        <p:txBody>
          <a:bodyPr>
            <a:normAutofit/>
          </a:bodyPr>
          <a:lstStyle/>
          <a:p>
            <a:pPr algn="ctr"/>
            <a:r>
              <a:rPr lang="en-US" sz="2700" b="1" dirty="0" smtClean="0">
                <a:effectLst>
                  <a:outerShdw blurRad="38100" dist="38100" dir="2700000" algn="tl">
                    <a:srgbClr val="000000">
                      <a:alpha val="43137"/>
                    </a:srgbClr>
                  </a:outerShdw>
                </a:effectLst>
              </a:rPr>
              <a:t>Characterization of Produced Fluids</a:t>
            </a:r>
            <a:endParaRPr lang="en-US" sz="3200" b="1" dirty="0">
              <a:effectLst>
                <a:outerShdw blurRad="38100" dist="38100" dir="2700000" algn="tl">
                  <a:srgbClr val="000000">
                    <a:alpha val="43137"/>
                  </a:srgbClr>
                </a:outerShdw>
              </a:effectLst>
              <a:latin typeface="+mn-lt"/>
            </a:endParaRP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30</a:t>
            </a:fld>
            <a:endParaRPr lang="en-US" dirty="0"/>
          </a:p>
        </p:txBody>
      </p:sp>
    </p:spTree>
    <p:extLst>
      <p:ext uri="{BB962C8B-B14F-4D97-AF65-F5344CB8AC3E}">
        <p14:creationId xmlns:p14="http://schemas.microsoft.com/office/powerpoint/2010/main" val="3987545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8987728" cy="1143000"/>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5067" b="0" u="none" kern="1200" cap="all">
                <a:solidFill>
                  <a:schemeClr val="tx2"/>
                </a:solidFill>
                <a:latin typeface="+mj-lt"/>
                <a:ea typeface="+mj-ea"/>
                <a:cs typeface="+mj-cs"/>
              </a:defRPr>
            </a:lvl1pPr>
          </a:lstStyle>
          <a:p>
            <a:pPr algn="ctr"/>
            <a:r>
              <a:rPr lang="en-US" sz="2800" b="1" dirty="0" smtClean="0">
                <a:effectLst>
                  <a:outerShdw blurRad="38100" dist="38100" dir="2700000" algn="tl">
                    <a:srgbClr val="000000">
                      <a:alpha val="43137"/>
                    </a:srgbClr>
                  </a:outerShdw>
                </a:effectLst>
              </a:rPr>
              <a:t>Characterization of Produced GASES</a:t>
            </a:r>
            <a:endParaRPr lang="en-US" sz="2800" b="1" dirty="0">
              <a:effectLst>
                <a:outerShdw blurRad="38100" dist="38100" dir="2700000" algn="tl">
                  <a:srgbClr val="000000">
                    <a:alpha val="43137"/>
                  </a:srgbClr>
                </a:outerShdw>
              </a:effectLst>
              <a:latin typeface="+mn-lt"/>
            </a:endParaRPr>
          </a:p>
        </p:txBody>
      </p:sp>
      <p:sp>
        <p:nvSpPr>
          <p:cNvPr id="3" name="TextBox 2"/>
          <p:cNvSpPr txBox="1"/>
          <p:nvPr/>
        </p:nvSpPr>
        <p:spPr>
          <a:xfrm>
            <a:off x="669529" y="1174862"/>
            <a:ext cx="7974740" cy="1323439"/>
          </a:xfrm>
          <a:prstGeom prst="rect">
            <a:avLst/>
          </a:prstGeom>
          <a:noFill/>
        </p:spPr>
        <p:txBody>
          <a:bodyPr wrap="square" rtlCol="0">
            <a:spAutoFit/>
          </a:bodyPr>
          <a:lstStyle/>
          <a:p>
            <a:pPr algn="ctr"/>
            <a:r>
              <a:rPr lang="en-US" sz="2800" b="1" i="1" dirty="0"/>
              <a:t>Samples to be collected </a:t>
            </a:r>
            <a:r>
              <a:rPr lang="en-US" sz="2800" b="1" i="1" dirty="0" smtClean="0"/>
              <a:t>at well-head before gas undergoes any processing </a:t>
            </a:r>
          </a:p>
          <a:p>
            <a:pPr algn="ctr"/>
            <a:endParaRPr lang="en-US" sz="2400" b="1" i="1" dirty="0"/>
          </a:p>
        </p:txBody>
      </p:sp>
      <p:grpSp>
        <p:nvGrpSpPr>
          <p:cNvPr id="2" name="Group 1"/>
          <p:cNvGrpSpPr/>
          <p:nvPr/>
        </p:nvGrpSpPr>
        <p:grpSpPr>
          <a:xfrm>
            <a:off x="1687365" y="1992079"/>
            <a:ext cx="6199291" cy="3134165"/>
            <a:chOff x="1687365" y="1992079"/>
            <a:chExt cx="6199291" cy="3134165"/>
          </a:xfrm>
        </p:grpSpPr>
        <p:sp>
          <p:nvSpPr>
            <p:cNvPr id="7" name="TextBox 6"/>
            <p:cNvSpPr txBox="1"/>
            <p:nvPr/>
          </p:nvSpPr>
          <p:spPr>
            <a:xfrm>
              <a:off x="1687365" y="4295247"/>
              <a:ext cx="2855269" cy="830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15875">
              <a:solidFill>
                <a:schemeClr val="accent1"/>
              </a:solidFill>
            </a:ln>
          </p:spPr>
          <p:txBody>
            <a:bodyPr wrap="none" rtlCol="0">
              <a:spAutoFit/>
            </a:bodyPr>
            <a:lstStyle/>
            <a:p>
              <a:pPr algn="ctr"/>
              <a:r>
                <a:rPr lang="en-US" sz="2400" dirty="0" smtClean="0">
                  <a:latin typeface="+mj-lt"/>
                </a:rPr>
                <a:t>Characterization of </a:t>
              </a:r>
            </a:p>
            <a:p>
              <a:pPr algn="ctr"/>
              <a:r>
                <a:rPr lang="en-US" sz="2400" dirty="0" smtClean="0">
                  <a:latin typeface="+mj-lt"/>
                </a:rPr>
                <a:t>of Hydrocarbons</a:t>
              </a:r>
              <a:endParaRPr lang="en-US" sz="2400" dirty="0">
                <a:latin typeface="+mj-lt"/>
              </a:endParaRPr>
            </a:p>
          </p:txBody>
        </p:sp>
        <p:sp>
          <p:nvSpPr>
            <p:cNvPr id="11" name="TextBox 10"/>
            <p:cNvSpPr txBox="1"/>
            <p:nvPr/>
          </p:nvSpPr>
          <p:spPr>
            <a:xfrm>
              <a:off x="5116346" y="4241497"/>
              <a:ext cx="2770310" cy="830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15875">
              <a:solidFill>
                <a:schemeClr val="accent1"/>
              </a:solidFill>
            </a:ln>
          </p:spPr>
          <p:txBody>
            <a:bodyPr wrap="none" rtlCol="0">
              <a:spAutoFit/>
            </a:bodyPr>
            <a:lstStyle/>
            <a:p>
              <a:pPr algn="ctr"/>
              <a:r>
                <a:rPr lang="en-US" sz="2400" dirty="0" smtClean="0">
                  <a:latin typeface="+mj-lt"/>
                </a:rPr>
                <a:t>Characterization of</a:t>
              </a:r>
            </a:p>
            <a:p>
              <a:pPr algn="ctr"/>
              <a:r>
                <a:rPr lang="en-US" sz="2400" dirty="0" smtClean="0">
                  <a:latin typeface="+mj-lt"/>
                </a:rPr>
                <a:t>Noble Gases</a:t>
              </a:r>
            </a:p>
          </p:txBody>
        </p:sp>
        <p:sp>
          <p:nvSpPr>
            <p:cNvPr id="12" name="Rectangle 11"/>
            <p:cNvSpPr/>
            <p:nvPr/>
          </p:nvSpPr>
          <p:spPr>
            <a:xfrm>
              <a:off x="1835284" y="3745805"/>
              <a:ext cx="2409634" cy="461665"/>
            </a:xfrm>
            <a:prstGeom prst="rect">
              <a:avLst/>
            </a:prstGeom>
          </p:spPr>
          <p:txBody>
            <a:bodyPr wrap="none">
              <a:spAutoFit/>
            </a:bodyPr>
            <a:lstStyle/>
            <a:p>
              <a:pPr lvl="0"/>
              <a:r>
                <a:rPr lang="en-US" sz="2400" b="1" dirty="0">
                  <a:solidFill>
                    <a:srgbClr val="C00000"/>
                  </a:solidFill>
                  <a:effectLst>
                    <a:outerShdw blurRad="38100" dist="38100" dir="2700000" algn="tl">
                      <a:srgbClr val="000000">
                        <a:alpha val="43137"/>
                      </a:srgbClr>
                    </a:outerShdw>
                  </a:effectLst>
                  <a:latin typeface="+mj-lt"/>
                </a:rPr>
                <a:t>SHARMA-WVU</a:t>
              </a:r>
            </a:p>
          </p:txBody>
        </p:sp>
        <p:sp>
          <p:nvSpPr>
            <p:cNvPr id="13" name="Rectangle 12"/>
            <p:cNvSpPr/>
            <p:nvPr/>
          </p:nvSpPr>
          <p:spPr>
            <a:xfrm>
              <a:off x="5355995" y="3745805"/>
              <a:ext cx="2291012" cy="461665"/>
            </a:xfrm>
            <a:prstGeom prst="rect">
              <a:avLst/>
            </a:prstGeom>
          </p:spPr>
          <p:txBody>
            <a:bodyPr wrap="none">
              <a:spAutoFit/>
            </a:bodyPr>
            <a:lstStyle/>
            <a:p>
              <a:pPr lvl="0"/>
              <a:r>
                <a:rPr lang="en-US" sz="2400" b="1" dirty="0">
                  <a:solidFill>
                    <a:srgbClr val="C00000"/>
                  </a:solidFill>
                  <a:effectLst>
                    <a:outerShdw blurRad="38100" dist="38100" dir="2700000" algn="tl">
                      <a:srgbClr val="000000">
                        <a:alpha val="43137"/>
                      </a:srgbClr>
                    </a:outerShdw>
                  </a:effectLst>
                  <a:latin typeface="+mj-lt"/>
                </a:rPr>
                <a:t>DARRAH-OSU</a:t>
              </a:r>
            </a:p>
          </p:txBody>
        </p:sp>
        <p:sp>
          <p:nvSpPr>
            <p:cNvPr id="14" name="Notched Right Arrow 13"/>
            <p:cNvSpPr/>
            <p:nvPr/>
          </p:nvSpPr>
          <p:spPr>
            <a:xfrm rot="7887027">
              <a:off x="2945382" y="2756388"/>
              <a:ext cx="1860493" cy="386459"/>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Notched Right Arrow 16"/>
            <p:cNvSpPr/>
            <p:nvPr/>
          </p:nvSpPr>
          <p:spPr>
            <a:xfrm rot="2849275">
              <a:off x="4333363" y="2733108"/>
              <a:ext cx="1868517" cy="386459"/>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31</a:t>
            </a:fld>
            <a:endParaRPr lang="en-US" dirty="0"/>
          </a:p>
        </p:txBody>
      </p:sp>
    </p:spTree>
    <p:extLst>
      <p:ext uri="{BB962C8B-B14F-4D97-AF65-F5344CB8AC3E}">
        <p14:creationId xmlns:p14="http://schemas.microsoft.com/office/powerpoint/2010/main" val="3886328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622" y="668451"/>
            <a:ext cx="4724400" cy="4316192"/>
          </a:xfrm>
        </p:spPr>
        <p:txBody>
          <a:bodyPr>
            <a:noAutofit/>
          </a:bodyPr>
          <a:lstStyle/>
          <a:p>
            <a:pPr marL="53975" indent="-53975">
              <a:buNone/>
            </a:pPr>
            <a:r>
              <a:rPr lang="en-US" sz="2900" b="1" i="1" dirty="0">
                <a:solidFill>
                  <a:srgbClr val="C00000"/>
                </a:solidFill>
                <a:effectLst>
                  <a:outerShdw blurRad="38100" dist="38100" dir="2700000" algn="tl">
                    <a:srgbClr val="000000">
                      <a:alpha val="43137"/>
                    </a:srgbClr>
                  </a:outerShdw>
                </a:effectLst>
                <a:latin typeface="Adobe Arabic" pitchFamily="18" charset="-78"/>
                <a:cs typeface="Adobe Arabic" pitchFamily="18" charset="-78"/>
              </a:rPr>
              <a:t>KEY RESEARCH QUESTIONS: </a:t>
            </a:r>
          </a:p>
          <a:p>
            <a:pPr marL="53975" lvl="0" indent="-53975">
              <a:buNone/>
            </a:pPr>
            <a:r>
              <a:rPr lang="en-US" sz="2200" b="1" i="1" dirty="0" smtClean="0">
                <a:solidFill>
                  <a:schemeClr val="tx1"/>
                </a:solidFill>
              </a:rPr>
              <a:t>Does hydraulic fracturing create new pathways for gas migration</a:t>
            </a:r>
            <a:r>
              <a:rPr lang="en-US" sz="2200" b="1" dirty="0" smtClean="0">
                <a:solidFill>
                  <a:schemeClr val="tx1"/>
                </a:solidFill>
              </a:rPr>
              <a:t>?</a:t>
            </a:r>
          </a:p>
          <a:p>
            <a:pPr marL="574675" lvl="2" indent="-285750">
              <a:buFont typeface="Wingdings" panose="05000000000000000000" pitchFamily="2" charset="2"/>
              <a:buChar char="ü"/>
            </a:pPr>
            <a:r>
              <a:rPr lang="en-GB" sz="1600" b="1" i="1" dirty="0" smtClean="0">
                <a:solidFill>
                  <a:schemeClr val="tx1"/>
                </a:solidFill>
              </a:rPr>
              <a:t>Gas production </a:t>
            </a:r>
          </a:p>
          <a:p>
            <a:pPr marL="574675" lvl="2" indent="-285750">
              <a:buFont typeface="Wingdings" panose="05000000000000000000" pitchFamily="2" charset="2"/>
              <a:buChar char="ü"/>
            </a:pPr>
            <a:r>
              <a:rPr lang="en-GB" sz="1600" b="1" i="1" dirty="0" smtClean="0">
                <a:solidFill>
                  <a:schemeClr val="tx1"/>
                </a:solidFill>
              </a:rPr>
              <a:t>Contamination of shallow formations</a:t>
            </a:r>
            <a:r>
              <a:rPr lang="en-GB" sz="2200" b="1" dirty="0" smtClean="0">
                <a:solidFill>
                  <a:srgbClr val="0000FF"/>
                </a:solidFill>
              </a:rPr>
              <a:t>	</a:t>
            </a:r>
          </a:p>
          <a:p>
            <a:pPr marL="0" lvl="2" indent="0">
              <a:buNone/>
            </a:pPr>
            <a:r>
              <a:rPr lang="en-US" sz="2200" b="1" i="1" dirty="0" smtClean="0">
                <a:solidFill>
                  <a:schemeClr val="tx1"/>
                </a:solidFill>
              </a:rPr>
              <a:t>How does the gas chemistry change over time? </a:t>
            </a:r>
          </a:p>
          <a:p>
            <a:pPr marL="574675" lvl="2" indent="-285750">
              <a:buFont typeface="Wingdings" panose="05000000000000000000" pitchFamily="2" charset="2"/>
              <a:buChar char="ü"/>
            </a:pPr>
            <a:r>
              <a:rPr lang="en-US" sz="1600" b="1" i="1" dirty="0" smtClean="0">
                <a:solidFill>
                  <a:schemeClr val="tx1"/>
                </a:solidFill>
              </a:rPr>
              <a:t>Assessing free/adsorbed gas</a:t>
            </a:r>
          </a:p>
          <a:p>
            <a:pPr marL="574675" lvl="2" indent="-285750">
              <a:buFont typeface="Wingdings" panose="05000000000000000000" pitchFamily="2" charset="2"/>
              <a:buChar char="ü"/>
            </a:pPr>
            <a:r>
              <a:rPr lang="en-US" sz="1600" b="1" i="1" dirty="0" smtClean="0">
                <a:solidFill>
                  <a:schemeClr val="tx1"/>
                </a:solidFill>
              </a:rPr>
              <a:t>Residual hydrocarbon fluids-in-place</a:t>
            </a:r>
          </a:p>
          <a:p>
            <a:pPr marL="574675" lvl="2" indent="-285750">
              <a:buFont typeface="Wingdings" panose="05000000000000000000" pitchFamily="2" charset="2"/>
              <a:buChar char="ü"/>
            </a:pPr>
            <a:r>
              <a:rPr lang="en-US" sz="1600" b="1" i="1" dirty="0" smtClean="0">
                <a:solidFill>
                  <a:schemeClr val="tx1"/>
                </a:solidFill>
              </a:rPr>
              <a:t>Characterizing hydrocarbon migration</a:t>
            </a:r>
          </a:p>
          <a:p>
            <a:pPr marL="574675" lvl="2" indent="-285750">
              <a:buFont typeface="Wingdings" panose="05000000000000000000" pitchFamily="2" charset="2"/>
              <a:buChar char="ü"/>
            </a:pPr>
            <a:r>
              <a:rPr lang="en-US" sz="1600" b="1" i="1" dirty="0" smtClean="0">
                <a:solidFill>
                  <a:schemeClr val="tx1"/>
                </a:solidFill>
              </a:rPr>
              <a:t>Understanding   biogeochemical reactions in sub-surface</a:t>
            </a:r>
          </a:p>
          <a:p>
            <a:pPr marL="574675" lvl="2" indent="-285750">
              <a:buFont typeface="Wingdings" panose="05000000000000000000" pitchFamily="2" charset="2"/>
              <a:buChar char="ü"/>
            </a:pPr>
            <a:r>
              <a:rPr lang="en-US" sz="1600" b="1" i="1" dirty="0" smtClean="0">
                <a:solidFill>
                  <a:schemeClr val="tx1"/>
                </a:solidFill>
              </a:rPr>
              <a:t>Constraining rates of biogenic methane and sulfide generation</a:t>
            </a:r>
          </a:p>
          <a:p>
            <a:pPr marL="0" indent="0">
              <a:buNone/>
            </a:pPr>
            <a:endParaRPr lang="en-US" sz="2200" dirty="0">
              <a:solidFill>
                <a:schemeClr val="tx1"/>
              </a:solidFill>
            </a:endParaRPr>
          </a:p>
        </p:txBody>
      </p:sp>
      <p:pic>
        <p:nvPicPr>
          <p:cNvPr id="2051" name="Picture 3" descr="C:\Users\Shikha\Desktop\Web Page\snaps for webpage\Students page\well head sampling.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486399" y="928641"/>
            <a:ext cx="2721935" cy="362924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86400" y="4788207"/>
            <a:ext cx="2399055" cy="307777"/>
          </a:xfrm>
          <a:prstGeom prst="rect">
            <a:avLst/>
          </a:prstGeom>
          <a:noFill/>
        </p:spPr>
        <p:txBody>
          <a:bodyPr wrap="none" rtlCol="0">
            <a:spAutoFit/>
          </a:bodyPr>
          <a:lstStyle/>
          <a:p>
            <a:r>
              <a:rPr lang="en-US" sz="1400" i="1" dirty="0" smtClean="0">
                <a:solidFill>
                  <a:schemeClr val="bg1"/>
                </a:solidFill>
              </a:rPr>
              <a:t>Photo Courtesy: Sharma, WVU</a:t>
            </a:r>
            <a:endParaRPr lang="en-US" sz="1400" i="1" dirty="0">
              <a:solidFill>
                <a:schemeClr val="bg1"/>
              </a:solidFill>
            </a:endParaRPr>
          </a:p>
        </p:txBody>
      </p:sp>
      <p:sp>
        <p:nvSpPr>
          <p:cNvPr id="7" name="TextBox 6"/>
          <p:cNvSpPr txBox="1"/>
          <p:nvPr/>
        </p:nvSpPr>
        <p:spPr>
          <a:xfrm>
            <a:off x="5184248" y="4702368"/>
            <a:ext cx="3842399" cy="892552"/>
          </a:xfrm>
          <a:prstGeom prst="rect">
            <a:avLst/>
          </a:prstGeom>
          <a:gradFill>
            <a:gsLst>
              <a:gs pos="0">
                <a:srgbClr val="FFEFD1"/>
              </a:gs>
              <a:gs pos="64999">
                <a:srgbClr val="F0EBD5"/>
              </a:gs>
              <a:gs pos="100000">
                <a:srgbClr val="D1C39F"/>
              </a:gs>
            </a:gsLst>
            <a:lin ang="5400000" scaled="0"/>
          </a:gradFill>
          <a:ln>
            <a:solidFill>
              <a:schemeClr val="tx1"/>
            </a:solidFill>
          </a:ln>
          <a:scene3d>
            <a:camera prst="orthographicFront"/>
            <a:lightRig rig="threePt" dir="t"/>
          </a:scene3d>
          <a:sp3d>
            <a:bevelT/>
          </a:sp3d>
        </p:spPr>
        <p:txBody>
          <a:bodyPr wrap="none" rtlCol="0">
            <a:spAutoFit/>
          </a:bodyPr>
          <a:lstStyle/>
          <a:p>
            <a:pPr>
              <a:spcAft>
                <a:spcPts val="600"/>
              </a:spcAft>
            </a:pPr>
            <a:r>
              <a:rPr lang="en-US" sz="1400" b="1" dirty="0" smtClean="0">
                <a:solidFill>
                  <a:srgbClr val="0000FF"/>
                </a:solidFill>
                <a:effectLst>
                  <a:outerShdw blurRad="38100" dist="38100" dir="2700000" algn="tl">
                    <a:srgbClr val="000000">
                      <a:alpha val="43137"/>
                    </a:srgbClr>
                  </a:outerShdw>
                </a:effectLst>
              </a:rPr>
              <a:t>Current Work Examples:</a:t>
            </a:r>
          </a:p>
          <a:p>
            <a:pPr>
              <a:spcAft>
                <a:spcPts val="600"/>
              </a:spcAft>
            </a:pPr>
            <a:r>
              <a:rPr lang="en-US" sz="1400" dirty="0" smtClean="0"/>
              <a:t>Sharma et. al., 2014 </a:t>
            </a:r>
            <a:r>
              <a:rPr lang="en-US" sz="1400" i="1" dirty="0" smtClean="0"/>
              <a:t>Applied Geochemistry</a:t>
            </a:r>
          </a:p>
          <a:p>
            <a:pPr>
              <a:spcAft>
                <a:spcPts val="600"/>
              </a:spcAft>
            </a:pPr>
            <a:r>
              <a:rPr lang="en-US" sz="1400" dirty="0" err="1" smtClean="0"/>
              <a:t>Darrah</a:t>
            </a:r>
            <a:r>
              <a:rPr lang="en-US" sz="1400" dirty="0" smtClean="0"/>
              <a:t> </a:t>
            </a:r>
            <a:r>
              <a:rPr lang="en-US" sz="1400" dirty="0"/>
              <a:t>et. al., </a:t>
            </a:r>
            <a:r>
              <a:rPr lang="en-US" sz="1400" i="1" dirty="0" smtClean="0"/>
              <a:t>2014 Proc. National Acad. Sciences </a:t>
            </a:r>
          </a:p>
        </p:txBody>
      </p:sp>
      <p:sp>
        <p:nvSpPr>
          <p:cNvPr id="17" name="Title 1"/>
          <p:cNvSpPr txBox="1">
            <a:spLocks/>
          </p:cNvSpPr>
          <p:nvPr/>
        </p:nvSpPr>
        <p:spPr>
          <a:xfrm>
            <a:off x="0" y="0"/>
            <a:ext cx="8987728" cy="767644"/>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5067" b="0" u="none" kern="1200" cap="all">
                <a:solidFill>
                  <a:schemeClr val="tx2"/>
                </a:solidFill>
                <a:latin typeface="+mj-lt"/>
                <a:ea typeface="+mj-ea"/>
                <a:cs typeface="+mj-cs"/>
              </a:defRPr>
            </a:lvl1pPr>
          </a:lstStyle>
          <a:p>
            <a:pPr algn="ctr"/>
            <a:r>
              <a:rPr lang="en-US" sz="2800" b="1" dirty="0" smtClean="0">
                <a:effectLst>
                  <a:outerShdw blurRad="38100" dist="38100" dir="2700000" algn="tl">
                    <a:srgbClr val="000000">
                      <a:alpha val="43137"/>
                    </a:srgbClr>
                  </a:outerShdw>
                </a:effectLst>
              </a:rPr>
              <a:t>Characterization of Produced GASES</a:t>
            </a:r>
            <a:endParaRPr lang="en-US" sz="2800" b="1" dirty="0">
              <a:effectLst>
                <a:outerShdw blurRad="38100" dist="38100" dir="2700000" algn="tl">
                  <a:srgbClr val="000000">
                    <a:alpha val="43137"/>
                  </a:srgbClr>
                </a:outerShdw>
              </a:effectLst>
              <a:latin typeface="+mn-lt"/>
            </a:endParaRP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32</a:t>
            </a:fld>
            <a:endParaRPr lang="en-US" dirty="0"/>
          </a:p>
        </p:txBody>
      </p:sp>
    </p:spTree>
    <p:extLst>
      <p:ext uri="{BB962C8B-B14F-4D97-AF65-F5344CB8AC3E}">
        <p14:creationId xmlns:p14="http://schemas.microsoft.com/office/powerpoint/2010/main" val="17250387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41676"/>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Air &amp; Noise Stations</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419100" y="3099138"/>
            <a:ext cx="8305800" cy="461665"/>
          </a:xfrm>
          <a:prstGeom prst="rect">
            <a:avLst/>
          </a:prstGeom>
        </p:spPr>
        <p:txBody>
          <a:bodyPr wrap="square">
            <a:spAutoFit/>
          </a:bodyPr>
          <a:lstStyle/>
          <a:p>
            <a:pPr algn="ctr"/>
            <a:r>
              <a:rPr lang="en-US" sz="2400" b="1" dirty="0" smtClean="0"/>
              <a:t>Michael McCawley</a:t>
            </a:r>
            <a:endParaRPr lang="en-US" sz="2400" b="1" dirty="0"/>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33</a:t>
            </a:fld>
            <a:endParaRPr lang="en-US" dirty="0"/>
          </a:p>
        </p:txBody>
      </p:sp>
    </p:spTree>
    <p:extLst>
      <p:ext uri="{BB962C8B-B14F-4D97-AF65-F5344CB8AC3E}">
        <p14:creationId xmlns:p14="http://schemas.microsoft.com/office/powerpoint/2010/main" val="11740871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sz="half" idx="1"/>
          </p:nvPr>
        </p:nvSpPr>
        <p:spPr>
          <a:xfrm>
            <a:off x="457200" y="1354365"/>
            <a:ext cx="8382000" cy="3379000"/>
          </a:xfrm>
        </p:spPr>
        <p:txBody>
          <a:bodyPr>
            <a:noAutofit/>
          </a:bodyPr>
          <a:lstStyle/>
          <a:p>
            <a:r>
              <a:rPr lang="en-US" sz="2400" dirty="0" smtClean="0">
                <a:latin typeface="+mn-lt"/>
              </a:rPr>
              <a:t>Area PM2.5, PM0.1 </a:t>
            </a:r>
            <a:endParaRPr lang="en-US" sz="2400" dirty="0">
              <a:latin typeface="+mn-lt"/>
            </a:endParaRPr>
          </a:p>
          <a:p>
            <a:r>
              <a:rPr lang="en-US" sz="2400" dirty="0" smtClean="0">
                <a:latin typeface="+mn-lt"/>
              </a:rPr>
              <a:t>Area </a:t>
            </a:r>
            <a:r>
              <a:rPr lang="en-US" sz="2400" dirty="0">
                <a:latin typeface="+mn-lt"/>
              </a:rPr>
              <a:t>VOCs (on site/remote sensing) </a:t>
            </a:r>
          </a:p>
          <a:p>
            <a:r>
              <a:rPr lang="en-US" sz="2400" dirty="0" smtClean="0">
                <a:latin typeface="+mn-lt"/>
              </a:rPr>
              <a:t>Area </a:t>
            </a:r>
            <a:r>
              <a:rPr lang="en-US" sz="2400" dirty="0">
                <a:latin typeface="+mn-lt"/>
              </a:rPr>
              <a:t>Gases </a:t>
            </a:r>
          </a:p>
          <a:p>
            <a:r>
              <a:rPr lang="en-US" sz="2400" dirty="0" smtClean="0">
                <a:latin typeface="+mn-lt"/>
              </a:rPr>
              <a:t>Area Diesel and Point Source</a:t>
            </a:r>
            <a:endParaRPr lang="en-US" sz="2400" dirty="0">
              <a:latin typeface="+mn-lt"/>
            </a:endParaRPr>
          </a:p>
          <a:p>
            <a:r>
              <a:rPr lang="en-US" sz="2400" dirty="0" smtClean="0">
                <a:latin typeface="+mn-lt"/>
              </a:rPr>
              <a:t>Area </a:t>
            </a:r>
            <a:r>
              <a:rPr lang="en-US" sz="2400" dirty="0">
                <a:latin typeface="+mn-lt"/>
              </a:rPr>
              <a:t>Noise </a:t>
            </a:r>
          </a:p>
          <a:p>
            <a:r>
              <a:rPr lang="en-US" sz="2400" dirty="0" smtClean="0">
                <a:latin typeface="+mn-lt"/>
              </a:rPr>
              <a:t>Meteorological </a:t>
            </a:r>
            <a:r>
              <a:rPr lang="en-US" sz="2400" dirty="0">
                <a:latin typeface="+mn-lt"/>
              </a:rPr>
              <a:t>(Wind speed, direction) </a:t>
            </a:r>
          </a:p>
          <a:p>
            <a:r>
              <a:rPr lang="en-US" sz="2400" dirty="0" smtClean="0">
                <a:latin typeface="+mn-lt"/>
              </a:rPr>
              <a:t>Traffic </a:t>
            </a:r>
            <a:r>
              <a:rPr lang="en-US" sz="2400" dirty="0">
                <a:latin typeface="+mn-lt"/>
              </a:rPr>
              <a:t>Counts </a:t>
            </a:r>
            <a:endParaRPr lang="en-US" sz="2400" dirty="0">
              <a:solidFill>
                <a:schemeClr val="tx1"/>
              </a:solidFill>
              <a:latin typeface="+mn-lt"/>
            </a:endParaRPr>
          </a:p>
          <a:p>
            <a:endParaRPr lang="en-US" sz="2400" dirty="0" smtClean="0">
              <a:solidFill>
                <a:schemeClr val="tx1"/>
              </a:solidFill>
              <a:latin typeface="+mn-lt"/>
            </a:endParaRPr>
          </a:p>
          <a:p>
            <a:r>
              <a:rPr lang="en-US" sz="2400" dirty="0" smtClean="0">
                <a:solidFill>
                  <a:srgbClr val="FF0000"/>
                </a:solidFill>
                <a:latin typeface="+mn-lt"/>
              </a:rPr>
              <a:t>No Individual Monitoring or Toxicology</a:t>
            </a:r>
            <a:endParaRPr lang="en-US" sz="2400" dirty="0">
              <a:solidFill>
                <a:srgbClr val="FF0000"/>
              </a:solidFill>
              <a:latin typeface="+mn-lt"/>
            </a:endParaRPr>
          </a:p>
        </p:txBody>
      </p:sp>
      <p:sp>
        <p:nvSpPr>
          <p:cNvPr id="14" name="Title 1"/>
          <p:cNvSpPr txBox="1">
            <a:spLocks/>
          </p:cNvSpPr>
          <p:nvPr/>
        </p:nvSpPr>
        <p:spPr>
          <a:xfrm>
            <a:off x="0" y="14141"/>
            <a:ext cx="91440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spc="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Environmental Monitoring</a:t>
            </a: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34</a:t>
            </a:fld>
            <a:endParaRPr lang="en-US" dirty="0"/>
          </a:p>
        </p:txBody>
      </p:sp>
    </p:spTree>
    <p:extLst>
      <p:ext uri="{BB962C8B-B14F-4D97-AF65-F5344CB8AC3E}">
        <p14:creationId xmlns:p14="http://schemas.microsoft.com/office/powerpoint/2010/main" val="27412410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SEEL Notes\MSEEL_St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456" y="336550"/>
            <a:ext cx="7010213" cy="52576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35</a:t>
            </a:fld>
            <a:endParaRPr lang="en-US" dirty="0"/>
          </a:p>
        </p:txBody>
      </p:sp>
    </p:spTree>
    <p:extLst>
      <p:ext uri="{BB962C8B-B14F-4D97-AF65-F5344CB8AC3E}">
        <p14:creationId xmlns:p14="http://schemas.microsoft.com/office/powerpoint/2010/main" val="2025647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MSEEL Notes\Air Monitoring\PITT\MSEEL Sampling Arr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151" y="251012"/>
            <a:ext cx="6891223" cy="53250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36</a:t>
            </a:fld>
            <a:endParaRPr lang="en-US" dirty="0"/>
          </a:p>
        </p:txBody>
      </p:sp>
    </p:spTree>
    <p:extLst>
      <p:ext uri="{BB962C8B-B14F-4D97-AF65-F5344CB8AC3E}">
        <p14:creationId xmlns:p14="http://schemas.microsoft.com/office/powerpoint/2010/main" val="3150317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4294967295"/>
          </p:nvPr>
        </p:nvSpPr>
        <p:spPr>
          <a:xfrm>
            <a:off x="4419600" y="1524000"/>
            <a:ext cx="4267200" cy="4114800"/>
          </a:xfrm>
          <a:prstGeom prst="rect">
            <a:avLst/>
          </a:prstGeom>
        </p:spPr>
        <p:txBody>
          <a:bodyPr/>
          <a:lstStyle/>
          <a:p>
            <a:endParaRPr lang="en-US" dirty="0"/>
          </a:p>
        </p:txBody>
      </p:sp>
      <p:sp>
        <p:nvSpPr>
          <p:cNvPr id="4" name="Text Placeholder 3"/>
          <p:cNvSpPr>
            <a:spLocks noGrp="1"/>
          </p:cNvSpPr>
          <p:nvPr>
            <p:ph type="body" idx="2"/>
          </p:nvPr>
        </p:nvSpPr>
        <p:spPr/>
        <p:txBody>
          <a:bodyPr/>
          <a:lstStyle/>
          <a:p>
            <a:endParaRPr lang="en-US" dirty="0"/>
          </a:p>
        </p:txBody>
      </p:sp>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381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76200"/>
            <a:ext cx="4988866" cy="707886"/>
          </a:xfrm>
          <a:prstGeom prst="rect">
            <a:avLst/>
          </a:prstGeom>
          <a:noFill/>
        </p:spPr>
        <p:txBody>
          <a:bodyPr wrap="none" rtlCol="0">
            <a:spAutoFit/>
          </a:bodyPr>
          <a:lstStyle/>
          <a:p>
            <a:r>
              <a:rPr lang="en-US" sz="4000" dirty="0" smtClean="0"/>
              <a:t>Air and Noise Sampling</a:t>
            </a:r>
            <a:endParaRPr lang="en-US" sz="4000" dirty="0"/>
          </a:p>
        </p:txBody>
      </p:sp>
      <p:sp>
        <p:nvSpPr>
          <p:cNvPr id="7"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37</a:t>
            </a:fld>
            <a:endParaRPr lang="en-US" dirty="0"/>
          </a:p>
        </p:txBody>
      </p:sp>
    </p:spTree>
    <p:extLst>
      <p:ext uri="{BB962C8B-B14F-4D97-AF65-F5344CB8AC3E}">
        <p14:creationId xmlns:p14="http://schemas.microsoft.com/office/powerpoint/2010/main" val="3034654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610281" y="111211"/>
            <a:ext cx="8014736" cy="551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38</a:t>
            </a:fld>
            <a:endParaRPr lang="en-US" dirty="0"/>
          </a:p>
        </p:txBody>
      </p:sp>
    </p:spTree>
    <p:extLst>
      <p:ext uri="{BB962C8B-B14F-4D97-AF65-F5344CB8AC3E}">
        <p14:creationId xmlns:p14="http://schemas.microsoft.com/office/powerpoint/2010/main" val="2623460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29" y="0"/>
            <a:ext cx="8699158" cy="573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39</a:t>
            </a:fld>
            <a:endParaRPr lang="en-US" dirty="0"/>
          </a:p>
        </p:txBody>
      </p:sp>
    </p:spTree>
    <p:extLst>
      <p:ext uri="{BB962C8B-B14F-4D97-AF65-F5344CB8AC3E}">
        <p14:creationId xmlns:p14="http://schemas.microsoft.com/office/powerpoint/2010/main" val="208261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41676"/>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Overview</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419100" y="3099138"/>
            <a:ext cx="8305800" cy="461665"/>
          </a:xfrm>
          <a:prstGeom prst="rect">
            <a:avLst/>
          </a:prstGeom>
        </p:spPr>
        <p:txBody>
          <a:bodyPr wrap="square">
            <a:spAutoFit/>
          </a:bodyPr>
          <a:lstStyle/>
          <a:p>
            <a:pPr algn="ctr"/>
            <a:r>
              <a:rPr lang="en-US" sz="2400" b="1" dirty="0" smtClean="0"/>
              <a:t>Tim Carr</a:t>
            </a:r>
            <a:endParaRPr lang="en-US" sz="2400" b="1" dirty="0"/>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a:t>
            </a:fld>
            <a:endParaRPr lang="en-US" dirty="0"/>
          </a:p>
        </p:txBody>
      </p:sp>
    </p:spTree>
    <p:extLst>
      <p:ext uri="{BB962C8B-B14F-4D97-AF65-F5344CB8AC3E}">
        <p14:creationId xmlns:p14="http://schemas.microsoft.com/office/powerpoint/2010/main" val="33067854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241176" y="1643185"/>
            <a:ext cx="4948517" cy="400458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0" y="251012"/>
            <a:ext cx="9063319" cy="1143000"/>
          </a:xfrm>
        </p:spPr>
        <p:txBody>
          <a:bodyPr/>
          <a:lstStyle/>
          <a:p>
            <a:pPr algn="ctr"/>
            <a:r>
              <a:rPr lang="en-US" sz="4000" b="1" dirty="0">
                <a:effectLst>
                  <a:outerShdw blurRad="38100" dist="38100" dir="2700000" algn="tl">
                    <a:srgbClr val="000000">
                      <a:alpha val="43137"/>
                    </a:srgbClr>
                  </a:outerShdw>
                </a:effectLst>
              </a:rPr>
              <a:t>measuring gaseous emissions </a:t>
            </a:r>
            <a:r>
              <a:rPr lang="en-US" sz="4000" b="1" dirty="0" smtClean="0">
                <a:effectLst>
                  <a:outerShdw blurRad="38100" dist="38100" dir="2700000" algn="tl">
                    <a:srgbClr val="000000">
                      <a:alpha val="43137"/>
                    </a:srgbClr>
                  </a:outerShdw>
                </a:effectLst>
              </a:rPr>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from </a:t>
            </a:r>
            <a:r>
              <a:rPr lang="en-US" sz="4000" b="1" dirty="0">
                <a:effectLst>
                  <a:outerShdw blurRad="38100" dist="38100" dir="2700000" algn="tl">
                    <a:srgbClr val="000000">
                      <a:alpha val="43137"/>
                    </a:srgbClr>
                  </a:outerShdw>
                </a:effectLst>
              </a:rPr>
              <a:t>the exhaust </a:t>
            </a:r>
          </a:p>
        </p:txBody>
      </p:sp>
      <p:sp>
        <p:nvSpPr>
          <p:cNvPr id="5"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40</a:t>
            </a:fld>
            <a:endParaRPr lang="en-US" dirty="0"/>
          </a:p>
        </p:txBody>
      </p:sp>
    </p:spTree>
    <p:extLst>
      <p:ext uri="{BB962C8B-B14F-4D97-AF65-F5344CB8AC3E}">
        <p14:creationId xmlns:p14="http://schemas.microsoft.com/office/powerpoint/2010/main" val="2522209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41676"/>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Core &amp; Sidewall Core Sampling</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419100" y="3099138"/>
            <a:ext cx="8305800" cy="461665"/>
          </a:xfrm>
          <a:prstGeom prst="rect">
            <a:avLst/>
          </a:prstGeom>
        </p:spPr>
        <p:txBody>
          <a:bodyPr wrap="square">
            <a:spAutoFit/>
          </a:bodyPr>
          <a:lstStyle/>
          <a:p>
            <a:pPr algn="ctr"/>
            <a:r>
              <a:rPr lang="en-US" sz="2400" b="1" dirty="0" smtClean="0"/>
              <a:t>Kashy Aminian</a:t>
            </a:r>
            <a:endParaRPr lang="en-US" sz="2400" b="1" dirty="0"/>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41</a:t>
            </a:fld>
            <a:endParaRPr lang="en-US" dirty="0"/>
          </a:p>
        </p:txBody>
      </p:sp>
    </p:spTree>
    <p:extLst>
      <p:ext uri="{BB962C8B-B14F-4D97-AF65-F5344CB8AC3E}">
        <p14:creationId xmlns:p14="http://schemas.microsoft.com/office/powerpoint/2010/main" val="21865425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4000" b="1" dirty="0" smtClean="0">
                <a:effectLst>
                  <a:outerShdw blurRad="38100" dist="38100" dir="2700000" algn="tl">
                    <a:srgbClr val="000000">
                      <a:alpha val="43137"/>
                    </a:srgbClr>
                  </a:outerShdw>
                </a:effectLst>
              </a:rPr>
              <a:t>Core Analysis- Key Research Questions</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48355" y="1402644"/>
            <a:ext cx="4648200" cy="4312356"/>
          </a:xfrm>
        </p:spPr>
        <p:txBody>
          <a:bodyPr>
            <a:normAutofit/>
          </a:bodyPr>
          <a:lstStyle/>
          <a:p>
            <a:pPr marL="53975" indent="-53975">
              <a:buNone/>
            </a:pPr>
            <a:r>
              <a:rPr lang="en-US" sz="2400" b="1" i="1" dirty="0" smtClean="0">
                <a:solidFill>
                  <a:schemeClr val="tx1"/>
                </a:solidFill>
              </a:rPr>
              <a:t>What </a:t>
            </a:r>
            <a:r>
              <a:rPr lang="en-US" sz="2400" b="1" i="1" dirty="0">
                <a:solidFill>
                  <a:schemeClr val="tx1"/>
                </a:solidFill>
              </a:rPr>
              <a:t>is the heterogeneity in </a:t>
            </a:r>
            <a:r>
              <a:rPr lang="en-US" sz="2400" b="1" i="1" dirty="0" err="1">
                <a:solidFill>
                  <a:schemeClr val="tx1"/>
                </a:solidFill>
              </a:rPr>
              <a:t>petrophysical</a:t>
            </a:r>
            <a:r>
              <a:rPr lang="en-US" sz="2400" b="1" i="1" dirty="0">
                <a:solidFill>
                  <a:schemeClr val="tx1"/>
                </a:solidFill>
              </a:rPr>
              <a:t> properties at different scales </a:t>
            </a:r>
            <a:r>
              <a:rPr lang="en-US" sz="2400" b="1" dirty="0" smtClean="0">
                <a:solidFill>
                  <a:schemeClr val="tx1"/>
                </a:solidFill>
              </a:rPr>
              <a:t>? </a:t>
            </a:r>
            <a:endParaRPr lang="en-US" sz="2400" b="1" dirty="0">
              <a:solidFill>
                <a:schemeClr val="tx1"/>
              </a:solidFill>
            </a:endParaRPr>
          </a:p>
          <a:p>
            <a:pPr marL="461963" lvl="2" indent="-173038"/>
            <a:r>
              <a:rPr lang="en-GB" sz="1600" b="1" dirty="0">
                <a:solidFill>
                  <a:schemeClr val="tx1"/>
                </a:solidFill>
              </a:rPr>
              <a:t>P</a:t>
            </a:r>
            <a:r>
              <a:rPr lang="en-GB" sz="1600" b="1" dirty="0" smtClean="0">
                <a:solidFill>
                  <a:schemeClr val="tx1"/>
                </a:solidFill>
              </a:rPr>
              <a:t>resence, geological migration, and modern flow of fluids, water, gases and microorganisms</a:t>
            </a:r>
          </a:p>
          <a:p>
            <a:pPr marL="461963" lvl="2" indent="-173038"/>
            <a:r>
              <a:rPr lang="en-GB" sz="1600" b="1" dirty="0">
                <a:solidFill>
                  <a:schemeClr val="tx1"/>
                </a:solidFill>
              </a:rPr>
              <a:t>L</a:t>
            </a:r>
            <a:r>
              <a:rPr lang="en-GB" sz="1600" b="1" dirty="0" smtClean="0">
                <a:solidFill>
                  <a:schemeClr val="tx1"/>
                </a:solidFill>
              </a:rPr>
              <a:t>ong-term production behaviour of reservoir	</a:t>
            </a:r>
          </a:p>
          <a:p>
            <a:pPr marL="0" lvl="2" indent="0">
              <a:buNone/>
            </a:pPr>
            <a:r>
              <a:rPr lang="en-US" sz="2200" b="1" i="1" dirty="0" smtClean="0">
                <a:solidFill>
                  <a:schemeClr val="tx1"/>
                </a:solidFill>
              </a:rPr>
              <a:t>What is the spatial and temporal variations in mineral and elemental composition? </a:t>
            </a:r>
          </a:p>
          <a:p>
            <a:pPr marL="515938" lvl="2" indent="-171450"/>
            <a:r>
              <a:rPr lang="en-US" sz="1600" b="1" dirty="0">
                <a:solidFill>
                  <a:schemeClr val="tx1"/>
                </a:solidFill>
              </a:rPr>
              <a:t>N</a:t>
            </a:r>
            <a:r>
              <a:rPr lang="en-US" sz="1600" b="1" dirty="0" smtClean="0">
                <a:solidFill>
                  <a:schemeClr val="tx1"/>
                </a:solidFill>
              </a:rPr>
              <a:t>atural/induced  fracture networks</a:t>
            </a:r>
          </a:p>
          <a:p>
            <a:pPr marL="515938" lvl="2" indent="-171450"/>
            <a:r>
              <a:rPr lang="en-US" sz="1600" b="1" dirty="0" smtClean="0">
                <a:solidFill>
                  <a:schemeClr val="tx1"/>
                </a:solidFill>
              </a:rPr>
              <a:t>Implications for rock-fluid interactions</a:t>
            </a:r>
            <a:endParaRPr lang="en-US" sz="1600" b="1" i="1" dirty="0" smtClean="0">
              <a:solidFill>
                <a:schemeClr val="tx1"/>
              </a:solidFill>
            </a:endParaRPr>
          </a:p>
          <a:p>
            <a:pPr marL="1371600" lvl="4" indent="-457200"/>
            <a:endParaRPr lang="en-US" sz="2200" i="1" dirty="0">
              <a:solidFill>
                <a:schemeClr val="tx1"/>
              </a:solidFill>
            </a:endParaRPr>
          </a:p>
          <a:p>
            <a:pPr marL="0" indent="0">
              <a:buNone/>
            </a:pPr>
            <a:endParaRPr lang="en-US" dirty="0">
              <a:solidFill>
                <a:schemeClr val="tx1"/>
              </a:solidFill>
            </a:endParaRPr>
          </a:p>
        </p:txBody>
      </p:sp>
      <p:pic>
        <p:nvPicPr>
          <p:cNvPr id="3074" name="Picture 2" descr="C:\Users\Shikha\Desktop\Proposals 2014\NSF biodiversity\Imagespictures\Thin Section.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29200" y="1425278"/>
            <a:ext cx="3962400" cy="39624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52377" y="5401845"/>
            <a:ext cx="2715423" cy="338554"/>
          </a:xfrm>
          <a:prstGeom prst="rect">
            <a:avLst/>
          </a:prstGeom>
          <a:noFill/>
        </p:spPr>
        <p:txBody>
          <a:bodyPr wrap="none" rtlCol="0">
            <a:spAutoFit/>
          </a:bodyPr>
          <a:lstStyle/>
          <a:p>
            <a:r>
              <a:rPr lang="en-US" sz="1600" i="1" dirty="0" smtClean="0"/>
              <a:t>Photo Courtesy: Sharma, WVU</a:t>
            </a:r>
            <a:endParaRPr lang="en-US" sz="1600" i="1" dirty="0"/>
          </a:p>
        </p:txBody>
      </p:sp>
      <p:sp>
        <p:nvSpPr>
          <p:cNvPr id="6"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42</a:t>
            </a:fld>
            <a:endParaRPr lang="en-US" dirty="0"/>
          </a:p>
        </p:txBody>
      </p:sp>
    </p:spTree>
    <p:extLst>
      <p:ext uri="{BB962C8B-B14F-4D97-AF65-F5344CB8AC3E}">
        <p14:creationId xmlns:p14="http://schemas.microsoft.com/office/powerpoint/2010/main" val="25844792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403" y="132226"/>
            <a:ext cx="4586908" cy="1143000"/>
          </a:xfrm>
        </p:spPr>
        <p:txBody>
          <a:bodyPr/>
          <a:lstStyle/>
          <a:p>
            <a:r>
              <a:rPr lang="en-US" sz="4000" b="1" dirty="0" smtClean="0"/>
              <a:t>Cores Vertical Well</a:t>
            </a:r>
            <a:endParaRPr lang="en-US" sz="4000" b="1" dirty="0"/>
          </a:p>
        </p:txBody>
      </p:sp>
      <p:sp>
        <p:nvSpPr>
          <p:cNvPr id="3" name="Content Placeholder 2"/>
          <p:cNvSpPr>
            <a:spLocks noGrp="1"/>
          </p:cNvSpPr>
          <p:nvPr>
            <p:ph sz="quarter" idx="4294967295"/>
          </p:nvPr>
        </p:nvSpPr>
        <p:spPr>
          <a:xfrm>
            <a:off x="520976" y="1830410"/>
            <a:ext cx="4626758" cy="3227011"/>
          </a:xfrm>
          <a:prstGeom prst="rect">
            <a:avLst/>
          </a:prstGeom>
        </p:spPr>
        <p:txBody>
          <a:bodyPr>
            <a:normAutofit/>
          </a:bodyPr>
          <a:lstStyle/>
          <a:p>
            <a:pPr marL="0" indent="0">
              <a:buNone/>
            </a:pPr>
            <a:r>
              <a:rPr lang="en-US" sz="2400" b="1" dirty="0"/>
              <a:t>Sidewall </a:t>
            </a:r>
            <a:r>
              <a:rPr lang="en-US" sz="2400" b="1" dirty="0" smtClean="0"/>
              <a:t>Cores</a:t>
            </a:r>
            <a:endParaRPr lang="en-US" sz="2400" dirty="0" smtClean="0"/>
          </a:p>
          <a:p>
            <a:r>
              <a:rPr lang="en-US" sz="2400" dirty="0" smtClean="0"/>
              <a:t>50 - 2.5” X 1.5” cores</a:t>
            </a:r>
          </a:p>
          <a:p>
            <a:r>
              <a:rPr lang="en-US" sz="2400" dirty="0"/>
              <a:t>50 - </a:t>
            </a:r>
            <a:r>
              <a:rPr lang="en-US" sz="2400" dirty="0" smtClean="0"/>
              <a:t>2” </a:t>
            </a:r>
            <a:r>
              <a:rPr lang="en-US" sz="2400" dirty="0"/>
              <a:t>X </a:t>
            </a:r>
            <a:r>
              <a:rPr lang="en-US" sz="2400" dirty="0" smtClean="0"/>
              <a:t>1” cores</a:t>
            </a:r>
          </a:p>
          <a:p>
            <a:pPr marL="0" indent="0">
              <a:buNone/>
            </a:pPr>
            <a:r>
              <a:rPr lang="en-US" sz="2400" b="1" dirty="0" smtClean="0"/>
              <a:t>Whole Core</a:t>
            </a:r>
            <a:endParaRPr lang="en-US" sz="2400" dirty="0"/>
          </a:p>
          <a:p>
            <a:r>
              <a:rPr lang="en-US" sz="2400" dirty="0" smtClean="0"/>
              <a:t>120’ – 4” Core</a:t>
            </a:r>
            <a:endParaRPr lang="en-US" sz="2400" dirty="0"/>
          </a:p>
          <a:p>
            <a:r>
              <a:rPr lang="en-US" sz="2400" dirty="0" smtClean="0"/>
              <a:t>Above, Through and Below Marcellus</a:t>
            </a:r>
            <a:endParaRPr lang="en-US" sz="2400" dirty="0"/>
          </a:p>
          <a:p>
            <a:endParaRPr lang="en-US" sz="2400" dirty="0"/>
          </a:p>
        </p:txBody>
      </p:sp>
      <p:pic>
        <p:nvPicPr>
          <p:cNvPr id="7170"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a:ext>
            </a:extLst>
          </a:blip>
          <a:srcRect/>
          <a:stretch>
            <a:fillRect/>
          </a:stretch>
        </p:blipFill>
        <p:spPr bwMode="auto">
          <a:xfrm>
            <a:off x="5422647" y="2102502"/>
            <a:ext cx="3017520" cy="169412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22645" y="3926615"/>
            <a:ext cx="3017520" cy="169412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43</a:t>
            </a:fld>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647" y="222538"/>
            <a:ext cx="3017520" cy="174997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2947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532"/>
            <a:ext cx="9144000" cy="6858000"/>
          </a:xfrm>
          <a:prstGeom prst="rect">
            <a:avLst/>
          </a:prstGeom>
        </p:spPr>
      </p:pic>
      <p:sp>
        <p:nvSpPr>
          <p:cNvPr id="2" name="Content Placeholder 1"/>
          <p:cNvSpPr>
            <a:spLocks noGrp="1"/>
          </p:cNvSpPr>
          <p:nvPr>
            <p:ph idx="1"/>
          </p:nvPr>
        </p:nvSpPr>
        <p:spPr>
          <a:xfrm>
            <a:off x="4683888" y="1120558"/>
            <a:ext cx="4203271" cy="4928549"/>
          </a:xfrm>
        </p:spPr>
        <p:txBody>
          <a:bodyPr>
            <a:normAutofit fontScale="92500" lnSpcReduction="10000"/>
          </a:bodyPr>
          <a:lstStyle/>
          <a:p>
            <a:pPr marL="0" indent="0">
              <a:spcBef>
                <a:spcPts val="0"/>
              </a:spcBef>
              <a:spcAft>
                <a:spcPts val="600"/>
              </a:spcAft>
              <a:buNone/>
            </a:pPr>
            <a:r>
              <a:rPr lang="en-US" sz="2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Sample Requirement: </a:t>
            </a:r>
          </a:p>
          <a:p>
            <a:pPr marL="0" indent="0">
              <a:lnSpc>
                <a:spcPct val="120000"/>
              </a:lnSpc>
              <a:spcAft>
                <a:spcPts val="1200"/>
              </a:spcAft>
              <a:buNone/>
            </a:pPr>
            <a:r>
              <a:rPr lang="en-US" sz="2200" dirty="0" smtClean="0">
                <a:latin typeface="Arial" panose="020B0604020202020204" pitchFamily="34" charset="0"/>
                <a:cs typeface="Arial" panose="020B0604020202020204" pitchFamily="34" charset="0"/>
              </a:rPr>
              <a:t>36 sidewall cores from  </a:t>
            </a:r>
            <a:r>
              <a:rPr lang="en-US" sz="2200" dirty="0">
                <a:latin typeface="Arial" panose="020B0604020202020204" pitchFamily="34" charset="0"/>
                <a:cs typeface="Arial" panose="020B0604020202020204" pitchFamily="34" charset="0"/>
              </a:rPr>
              <a:t>9 target locations based on log data</a:t>
            </a:r>
          </a:p>
          <a:p>
            <a:pPr marL="854075" indent="-279400" defTabSz="576263">
              <a:spcBef>
                <a:spcPts val="0"/>
              </a:spcBef>
              <a:spcAft>
                <a:spcPts val="600"/>
              </a:spcAft>
              <a:buFont typeface="Wingdings" panose="05000000000000000000" pitchFamily="2" charset="2"/>
              <a:buChar char="ü"/>
            </a:pPr>
            <a:r>
              <a:rPr lang="en-US" sz="1800" i="1" dirty="0">
                <a:latin typeface="Arial" panose="020B0604020202020204" pitchFamily="34" charset="0"/>
                <a:cs typeface="Arial" panose="020B0604020202020204" pitchFamily="34" charset="0"/>
              </a:rPr>
              <a:t>Formation interfaces</a:t>
            </a:r>
          </a:p>
          <a:p>
            <a:pPr marL="854075" indent="-279400" defTabSz="576263">
              <a:spcBef>
                <a:spcPts val="0"/>
              </a:spcBef>
              <a:spcAft>
                <a:spcPts val="600"/>
              </a:spcAft>
              <a:buFont typeface="Wingdings" panose="05000000000000000000" pitchFamily="2" charset="2"/>
              <a:buChar char="ü"/>
            </a:pPr>
            <a:r>
              <a:rPr lang="en-US" sz="1800" i="1" dirty="0">
                <a:latin typeface="Arial" panose="020B0604020202020204" pitchFamily="34" charset="0"/>
                <a:cs typeface="Arial" panose="020B0604020202020204" pitchFamily="34" charset="0"/>
              </a:rPr>
              <a:t>High TOC zones</a:t>
            </a:r>
          </a:p>
          <a:p>
            <a:pPr marL="854075" indent="-279400" defTabSz="576263">
              <a:spcBef>
                <a:spcPts val="0"/>
              </a:spcBef>
              <a:spcAft>
                <a:spcPts val="600"/>
              </a:spcAft>
              <a:buFont typeface="Wingdings" panose="05000000000000000000" pitchFamily="2" charset="2"/>
              <a:buChar char="ü"/>
            </a:pPr>
            <a:r>
              <a:rPr lang="en-US" sz="1800" i="1" dirty="0">
                <a:latin typeface="Arial" panose="020B0604020202020204" pitchFamily="34" charset="0"/>
                <a:cs typeface="Arial" panose="020B0604020202020204" pitchFamily="34" charset="0"/>
              </a:rPr>
              <a:t>Fracture </a:t>
            </a:r>
            <a:r>
              <a:rPr lang="en-US" sz="1800" i="1" dirty="0" smtClean="0">
                <a:latin typeface="Arial" panose="020B0604020202020204" pitchFamily="34" charset="0"/>
                <a:cs typeface="Arial" panose="020B0604020202020204" pitchFamily="34" charset="0"/>
              </a:rPr>
              <a:t>zone</a:t>
            </a:r>
          </a:p>
          <a:p>
            <a:pPr marL="574675" indent="-574675" defTabSz="576263">
              <a:spcBef>
                <a:spcPts val="0"/>
              </a:spcBef>
              <a:spcAft>
                <a:spcPts val="600"/>
              </a:spcAft>
              <a:buNone/>
            </a:pPr>
            <a:endParaRPr lang="en-US" sz="18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574675" indent="-574675" defTabSz="576263">
              <a:spcBef>
                <a:spcPts val="0"/>
              </a:spcBef>
              <a:spcAft>
                <a:spcPts val="600"/>
              </a:spcAft>
              <a:buNone/>
            </a:pPr>
            <a:r>
              <a:rPr lang="en-US" sz="2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Research Questions:</a:t>
            </a:r>
            <a:endParaRPr lang="en-US" sz="2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7813" indent="-277813" defTabSz="576263">
              <a:lnSpc>
                <a:spcPct val="110000"/>
              </a:lnSpc>
              <a:spcAft>
                <a:spcPts val="600"/>
              </a:spcAft>
              <a:buFont typeface="Wingdings" panose="05000000000000000000" pitchFamily="2" charset="2"/>
              <a:buChar char="§"/>
            </a:pPr>
            <a:r>
              <a:rPr lang="en-US" sz="2200" dirty="0" smtClean="0">
                <a:latin typeface="Arial" panose="020B0604020202020204" pitchFamily="34" charset="0"/>
                <a:ea typeface="ＭＳ Ｐゴシック"/>
                <a:cs typeface="Arial" panose="020B0604020202020204" pitchFamily="34" charset="0"/>
              </a:rPr>
              <a:t>What is extent </a:t>
            </a:r>
            <a:r>
              <a:rPr lang="en-US" sz="2200" dirty="0">
                <a:latin typeface="Arial" panose="020B0604020202020204" pitchFamily="34" charset="0"/>
                <a:ea typeface="ＭＳ Ｐゴシック"/>
                <a:cs typeface="Arial" panose="020B0604020202020204" pitchFamily="34" charset="0"/>
              </a:rPr>
              <a:t>of life in </a:t>
            </a:r>
            <a:r>
              <a:rPr lang="en-US" sz="2200" dirty="0" smtClean="0">
                <a:latin typeface="Arial" panose="020B0604020202020204" pitchFamily="34" charset="0"/>
                <a:ea typeface="ＭＳ Ｐゴシック"/>
                <a:cs typeface="Arial" panose="020B0604020202020204" pitchFamily="34" charset="0"/>
              </a:rPr>
              <a:t>shale?</a:t>
            </a:r>
            <a:endParaRPr lang="en-US" sz="2200" dirty="0">
              <a:latin typeface="Arial" panose="020B0604020202020204" pitchFamily="34" charset="0"/>
              <a:ea typeface="ＭＳ Ｐゴシック"/>
              <a:cs typeface="Arial" panose="020B0604020202020204" pitchFamily="34" charset="0"/>
            </a:endParaRPr>
          </a:p>
          <a:p>
            <a:pPr marL="277813" indent="-277813" defTabSz="576263">
              <a:lnSpc>
                <a:spcPct val="110000"/>
              </a:lnSpc>
              <a:spcAft>
                <a:spcPts val="600"/>
              </a:spcAft>
              <a:buFont typeface="Wingdings" panose="05000000000000000000" pitchFamily="2" charset="2"/>
              <a:buChar char="§"/>
            </a:pPr>
            <a:r>
              <a:rPr lang="en-US" sz="2200" dirty="0" smtClean="0">
                <a:latin typeface="Arial" panose="020B0604020202020204" pitchFamily="34" charset="0"/>
                <a:ea typeface="ＭＳ Ｐゴシック"/>
                <a:cs typeface="Arial" panose="020B0604020202020204" pitchFamily="34" charset="0"/>
              </a:rPr>
              <a:t>How microbial diversity </a:t>
            </a:r>
            <a:r>
              <a:rPr lang="en-US" sz="2200" dirty="0">
                <a:latin typeface="Arial" panose="020B0604020202020204" pitchFamily="34" charset="0"/>
                <a:ea typeface="ＭＳ Ｐゴシック"/>
                <a:cs typeface="Arial" panose="020B0604020202020204" pitchFamily="34" charset="0"/>
              </a:rPr>
              <a:t>and function relates to geology, mineralogy, geochemistry, &amp; hydrocarbon </a:t>
            </a:r>
            <a:r>
              <a:rPr lang="en-US" sz="2200" dirty="0" smtClean="0">
                <a:latin typeface="Arial" panose="020B0604020202020204" pitchFamily="34" charset="0"/>
                <a:ea typeface="ＭＳ Ｐゴシック"/>
                <a:cs typeface="Arial" panose="020B0604020202020204" pitchFamily="34" charset="0"/>
              </a:rPr>
              <a:t>production?</a:t>
            </a:r>
            <a:endParaRPr lang="en-US" sz="2200" dirty="0">
              <a:latin typeface="Arial" panose="020B0604020202020204" pitchFamily="34" charset="0"/>
              <a:ea typeface="ＭＳ Ｐゴシック"/>
              <a:cs typeface="Arial" panose="020B0604020202020204" pitchFamily="34" charset="0"/>
            </a:endParaRPr>
          </a:p>
          <a:p>
            <a:pPr>
              <a:spcAft>
                <a:spcPts val="600"/>
              </a:spcAft>
            </a:pPr>
            <a:endParaRPr lang="en-US" sz="2200" dirty="0" smtClean="0">
              <a:latin typeface="Arial" panose="020B0604020202020204" pitchFamily="34" charset="0"/>
              <a:cs typeface="Arial" panose="020B0604020202020204" pitchFamily="34" charset="0"/>
            </a:endParaRPr>
          </a:p>
          <a:p>
            <a:pPr marL="238125" indent="-238125"/>
            <a:endParaRPr lang="en-US" dirty="0"/>
          </a:p>
        </p:txBody>
      </p:sp>
      <p:sp>
        <p:nvSpPr>
          <p:cNvPr id="10" name="Title 1"/>
          <p:cNvSpPr>
            <a:spLocks noGrp="1"/>
          </p:cNvSpPr>
          <p:nvPr>
            <p:ph type="title"/>
          </p:nvPr>
        </p:nvSpPr>
        <p:spPr>
          <a:xfrm>
            <a:off x="70339" y="110532"/>
            <a:ext cx="9143999" cy="1013368"/>
          </a:xfrm>
        </p:spPr>
        <p:txBody>
          <a:bodyPr>
            <a:normAutofit/>
          </a:bodyPr>
          <a:lstStyle/>
          <a:p>
            <a:pPr algn="ctr"/>
            <a:r>
              <a:rPr lang="en-US" sz="2800" b="1" dirty="0" smtClean="0">
                <a:solidFill>
                  <a:srgbClr val="0000FF"/>
                </a:solidFill>
                <a:latin typeface="Arial" panose="020B0604020202020204" pitchFamily="34" charset="0"/>
                <a:cs typeface="Arial" panose="020B0604020202020204" pitchFamily="34" charset="0"/>
              </a:rPr>
              <a:t>SIDEWALL CORE: OSU-WVU Microbiology Group</a:t>
            </a:r>
            <a:endParaRPr lang="en-US" sz="2800" b="1" dirty="0">
              <a:solidFill>
                <a:srgbClr val="0000FF"/>
              </a:solidFill>
              <a:latin typeface="Arial" panose="020B0604020202020204" pitchFamily="34" charset="0"/>
              <a:cs typeface="Arial" panose="020B0604020202020204" pitchFamily="34" charset="0"/>
            </a:endParaRPr>
          </a:p>
        </p:txBody>
      </p:sp>
      <p:grpSp>
        <p:nvGrpSpPr>
          <p:cNvPr id="8" name="Group 7"/>
          <p:cNvGrpSpPr/>
          <p:nvPr/>
        </p:nvGrpSpPr>
        <p:grpSpPr>
          <a:xfrm>
            <a:off x="512466" y="1204859"/>
            <a:ext cx="3637504" cy="4272964"/>
            <a:chOff x="284352" y="1236116"/>
            <a:chExt cx="3865618" cy="4443617"/>
          </a:xfrm>
        </p:grpSpPr>
        <p:pic>
          <p:nvPicPr>
            <p:cNvPr id="2050" name="Picture 2" descr="C:\Users\Shikha\Desktop\Picture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4352" y="1236116"/>
              <a:ext cx="3865618" cy="44436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4976" y="3251818"/>
              <a:ext cx="301686" cy="369332"/>
            </a:xfrm>
            <a:prstGeom prst="rect">
              <a:avLst/>
            </a:prstGeom>
            <a:noFill/>
          </p:spPr>
          <p:txBody>
            <a:bodyPr wrap="none" rtlCol="0">
              <a:spAutoFit/>
            </a:bodyPr>
            <a:lstStyle/>
            <a:p>
              <a:r>
                <a:rPr lang="en-US" b="1" dirty="0" smtClean="0"/>
                <a:t>4</a:t>
              </a:r>
              <a:endParaRPr lang="en-US" b="1" dirty="0"/>
            </a:p>
          </p:txBody>
        </p:sp>
      </p:gr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44</a:t>
            </a:fld>
            <a:endParaRPr lang="en-US" dirty="0"/>
          </a:p>
        </p:txBody>
      </p:sp>
    </p:spTree>
    <p:extLst>
      <p:ext uri="{BB962C8B-B14F-4D97-AF65-F5344CB8AC3E}">
        <p14:creationId xmlns:p14="http://schemas.microsoft.com/office/powerpoint/2010/main" val="9969046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75471" y="1292582"/>
            <a:ext cx="1365956" cy="8464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10 to UT- Austin Preserved</a:t>
            </a:r>
            <a:endParaRPr lang="en-US" dirty="0"/>
          </a:p>
        </p:txBody>
      </p:sp>
      <p:sp>
        <p:nvSpPr>
          <p:cNvPr id="17" name="Title 16"/>
          <p:cNvSpPr>
            <a:spLocks noGrp="1"/>
          </p:cNvSpPr>
          <p:nvPr>
            <p:ph type="title"/>
          </p:nvPr>
        </p:nvSpPr>
        <p:spPr>
          <a:xfrm>
            <a:off x="457200" y="0"/>
            <a:ext cx="8229600" cy="1143000"/>
          </a:xfrm>
        </p:spPr>
        <p:txBody>
          <a:bodyPr/>
          <a:lstStyle/>
          <a:p>
            <a:pPr algn="ctr"/>
            <a:r>
              <a:rPr lang="en-US" sz="4000" b="1" dirty="0" smtClean="0">
                <a:effectLst>
                  <a:outerShdw blurRad="38100" dist="38100" dir="2700000" algn="tl">
                    <a:srgbClr val="000000">
                      <a:alpha val="43137"/>
                    </a:srgbClr>
                  </a:outerShdw>
                </a:effectLst>
              </a:rPr>
              <a:t>Side Wall Cores</a:t>
            </a:r>
            <a:endParaRPr lang="en-US" sz="4000" b="1" dirty="0">
              <a:effectLst>
                <a:outerShdw blurRad="38100" dist="38100" dir="2700000" algn="tl">
                  <a:srgbClr val="000000">
                    <a:alpha val="43137"/>
                  </a:srgbClr>
                </a:outerShdw>
              </a:effectLst>
            </a:endParaRPr>
          </a:p>
        </p:txBody>
      </p:sp>
      <p:sp>
        <p:nvSpPr>
          <p:cNvPr id="24" name="Rectangle 23"/>
          <p:cNvSpPr/>
          <p:nvPr/>
        </p:nvSpPr>
        <p:spPr>
          <a:xfrm>
            <a:off x="412048" y="2893550"/>
            <a:ext cx="1365956" cy="699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 X 1”</a:t>
            </a:r>
            <a:endParaRPr lang="en-US" dirty="0"/>
          </a:p>
        </p:txBody>
      </p:sp>
      <p:sp>
        <p:nvSpPr>
          <p:cNvPr id="25" name="Right Arrow 24"/>
          <p:cNvSpPr/>
          <p:nvPr/>
        </p:nvSpPr>
        <p:spPr>
          <a:xfrm>
            <a:off x="1857028" y="3029017"/>
            <a:ext cx="716842" cy="4289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675471" y="2304690"/>
            <a:ext cx="1365956" cy="8464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10 to LANL</a:t>
            </a:r>
          </a:p>
          <a:p>
            <a:pPr algn="ctr"/>
            <a:r>
              <a:rPr lang="en-US" dirty="0"/>
              <a:t>P</a:t>
            </a:r>
            <a:r>
              <a:rPr lang="en-US" dirty="0" smtClean="0"/>
              <a:t>reserved</a:t>
            </a:r>
            <a:endParaRPr lang="en-US" dirty="0"/>
          </a:p>
        </p:txBody>
      </p:sp>
      <p:sp>
        <p:nvSpPr>
          <p:cNvPr id="27" name="Rectangle 26"/>
          <p:cNvSpPr/>
          <p:nvPr/>
        </p:nvSpPr>
        <p:spPr>
          <a:xfrm>
            <a:off x="2675471" y="3303544"/>
            <a:ext cx="1365956" cy="8464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20 to WVU</a:t>
            </a:r>
          </a:p>
          <a:p>
            <a:pPr algn="ctr"/>
            <a:r>
              <a:rPr lang="en-US" dirty="0" smtClean="0"/>
              <a:t>Confined Stress</a:t>
            </a:r>
            <a:endParaRPr lang="en-US" dirty="0"/>
          </a:p>
        </p:txBody>
      </p:sp>
      <p:sp>
        <p:nvSpPr>
          <p:cNvPr id="28" name="Rectangle 27"/>
          <p:cNvSpPr/>
          <p:nvPr/>
        </p:nvSpPr>
        <p:spPr>
          <a:xfrm>
            <a:off x="2675471" y="4319757"/>
            <a:ext cx="1365956" cy="8464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10 in</a:t>
            </a:r>
          </a:p>
          <a:p>
            <a:pPr algn="ctr"/>
            <a:r>
              <a:rPr lang="en-US" dirty="0" smtClean="0"/>
              <a:t>Reserve</a:t>
            </a:r>
            <a:endParaRPr lang="en-US" dirty="0"/>
          </a:p>
        </p:txBody>
      </p:sp>
      <p:sp>
        <p:nvSpPr>
          <p:cNvPr id="29" name="Rectangle 28"/>
          <p:cNvSpPr/>
          <p:nvPr/>
        </p:nvSpPr>
        <p:spPr>
          <a:xfrm>
            <a:off x="7399869" y="2893548"/>
            <a:ext cx="1365956" cy="699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2.5” X 1.5”</a:t>
            </a:r>
            <a:endParaRPr lang="en-US" dirty="0"/>
          </a:p>
        </p:txBody>
      </p:sp>
      <p:sp>
        <p:nvSpPr>
          <p:cNvPr id="30" name="Right Arrow 29"/>
          <p:cNvSpPr/>
          <p:nvPr/>
        </p:nvSpPr>
        <p:spPr>
          <a:xfrm flipH="1">
            <a:off x="6570139" y="3029017"/>
            <a:ext cx="716842" cy="4289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136452" y="1800587"/>
            <a:ext cx="1365956" cy="8464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36 to OSU/WVU</a:t>
            </a:r>
          </a:p>
          <a:p>
            <a:pPr algn="ctr"/>
            <a:r>
              <a:rPr lang="en-US" dirty="0" smtClean="0"/>
              <a:t>Preserved</a:t>
            </a:r>
            <a:endParaRPr lang="en-US" dirty="0"/>
          </a:p>
        </p:txBody>
      </p:sp>
      <p:sp>
        <p:nvSpPr>
          <p:cNvPr id="32" name="Rectangle 31"/>
          <p:cNvSpPr/>
          <p:nvPr/>
        </p:nvSpPr>
        <p:spPr>
          <a:xfrm>
            <a:off x="5136452" y="2812695"/>
            <a:ext cx="1365956" cy="8464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10 to </a:t>
            </a:r>
            <a:r>
              <a:rPr lang="en-US" sz="1600" dirty="0" smtClean="0"/>
              <a:t>Schlumberger</a:t>
            </a:r>
            <a:endParaRPr lang="en-US" sz="1600" dirty="0"/>
          </a:p>
        </p:txBody>
      </p:sp>
      <p:sp>
        <p:nvSpPr>
          <p:cNvPr id="34" name="Rectangle 33"/>
          <p:cNvSpPr/>
          <p:nvPr/>
        </p:nvSpPr>
        <p:spPr>
          <a:xfrm>
            <a:off x="5136452" y="3847066"/>
            <a:ext cx="1365956" cy="8464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4 in</a:t>
            </a:r>
          </a:p>
          <a:p>
            <a:pPr algn="ctr"/>
            <a:r>
              <a:rPr lang="en-US" dirty="0" smtClean="0"/>
              <a:t>Reserve</a:t>
            </a:r>
            <a:endParaRPr lang="en-US" dirty="0"/>
          </a:p>
        </p:txBody>
      </p:sp>
      <p:sp>
        <p:nvSpPr>
          <p:cNvPr id="1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45</a:t>
            </a:fld>
            <a:endParaRPr lang="en-US" dirty="0"/>
          </a:p>
        </p:txBody>
      </p:sp>
    </p:spTree>
    <p:extLst>
      <p:ext uri="{BB962C8B-B14F-4D97-AF65-F5344CB8AC3E}">
        <p14:creationId xmlns:p14="http://schemas.microsoft.com/office/powerpoint/2010/main" val="160445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131" y="928982"/>
            <a:ext cx="6507287" cy="472634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46</a:t>
            </a:fld>
            <a:endParaRPr lang="en-US" dirty="0"/>
          </a:p>
        </p:txBody>
      </p:sp>
      <p:sp>
        <p:nvSpPr>
          <p:cNvPr id="2" name="Title 1"/>
          <p:cNvSpPr>
            <a:spLocks noGrp="1"/>
          </p:cNvSpPr>
          <p:nvPr>
            <p:ph type="title"/>
          </p:nvPr>
        </p:nvSpPr>
        <p:spPr>
          <a:xfrm>
            <a:off x="457200" y="0"/>
            <a:ext cx="8229600" cy="1143000"/>
          </a:xfrm>
        </p:spPr>
        <p:txBody>
          <a:bodyPr/>
          <a:lstStyle/>
          <a:p>
            <a:pPr algn="ctr"/>
            <a:r>
              <a:rPr lang="en-US" sz="4000" b="1" dirty="0" smtClean="0">
                <a:effectLst>
                  <a:outerShdw blurRad="38100" dist="38100" dir="2700000" algn="tl">
                    <a:srgbClr val="000000">
                      <a:alpha val="43137"/>
                    </a:srgbClr>
                  </a:outerShdw>
                </a:effectLst>
              </a:rPr>
              <a:t>Whole Core</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0261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0"/>
            <a:ext cx="8229600" cy="840259"/>
          </a:xfrm>
        </p:spPr>
        <p:txBody>
          <a:bodyPr/>
          <a:lstStyle/>
          <a:p>
            <a:r>
              <a:rPr lang="en-US" sz="4000" b="1" dirty="0" smtClean="0"/>
              <a:t>Multi-Sensor Core Logger</a:t>
            </a:r>
            <a:endParaRPr lang="en-US" sz="4000" b="1" dirty="0"/>
          </a:p>
        </p:txBody>
      </p:sp>
      <p:sp>
        <p:nvSpPr>
          <p:cNvPr id="3" name="Content Placeholder 2"/>
          <p:cNvSpPr>
            <a:spLocks noGrp="1"/>
          </p:cNvSpPr>
          <p:nvPr>
            <p:ph idx="1"/>
          </p:nvPr>
        </p:nvSpPr>
        <p:spPr>
          <a:xfrm>
            <a:off x="4974103" y="747351"/>
            <a:ext cx="4169897" cy="5140840"/>
          </a:xfrm>
        </p:spPr>
        <p:txBody>
          <a:bodyPr>
            <a:normAutofit/>
          </a:bodyPr>
          <a:lstStyle/>
          <a:p>
            <a:r>
              <a:rPr lang="en-US" sz="2400" dirty="0"/>
              <a:t>The NETL logger is able to rapidly obtain high-resolution data </a:t>
            </a:r>
            <a:r>
              <a:rPr lang="en-US" sz="2400" dirty="0" smtClean="0"/>
              <a:t>including</a:t>
            </a:r>
          </a:p>
          <a:p>
            <a:pPr lvl="1"/>
            <a:r>
              <a:rPr lang="en-US" sz="2000" dirty="0" smtClean="0"/>
              <a:t> </a:t>
            </a:r>
            <a:r>
              <a:rPr lang="en-US" sz="2000" dirty="0"/>
              <a:t>p-wave </a:t>
            </a:r>
            <a:r>
              <a:rPr lang="en-US" sz="2000" dirty="0" smtClean="0"/>
              <a:t>velocity</a:t>
            </a:r>
          </a:p>
          <a:p>
            <a:pPr lvl="1"/>
            <a:r>
              <a:rPr lang="en-US" sz="2000" dirty="0" smtClean="0"/>
              <a:t>gamma-density</a:t>
            </a:r>
          </a:p>
          <a:p>
            <a:pPr lvl="1"/>
            <a:r>
              <a:rPr lang="en-US" sz="2000" dirty="0" smtClean="0"/>
              <a:t>natural </a:t>
            </a:r>
            <a:r>
              <a:rPr lang="en-US" sz="2000" dirty="0"/>
              <a:t>gamma, </a:t>
            </a:r>
            <a:r>
              <a:rPr lang="en-US" sz="2000" dirty="0" smtClean="0"/>
              <a:t>resistivity</a:t>
            </a:r>
          </a:p>
          <a:p>
            <a:pPr lvl="1"/>
            <a:r>
              <a:rPr lang="en-US" sz="2000" dirty="0" smtClean="0"/>
              <a:t>magnetic susceptibility</a:t>
            </a:r>
          </a:p>
          <a:p>
            <a:pPr lvl="1"/>
            <a:r>
              <a:rPr lang="en-US" sz="2000" dirty="0" smtClean="0"/>
              <a:t>X-ray  </a:t>
            </a:r>
            <a:r>
              <a:rPr lang="en-US" sz="2000" dirty="0"/>
              <a:t>fluorescence  spectrophotometry </a:t>
            </a:r>
            <a:endParaRPr lang="en-US" sz="2000" dirty="0" smtClean="0"/>
          </a:p>
          <a:p>
            <a:pPr marL="0" indent="0">
              <a:buNone/>
            </a:pPr>
            <a:r>
              <a:rPr lang="en-US" sz="2400" dirty="0" smtClean="0"/>
              <a:t>on </a:t>
            </a:r>
            <a:r>
              <a:rPr lang="en-US" sz="2400" dirty="0"/>
              <a:t>whole-round </a:t>
            </a:r>
            <a:r>
              <a:rPr lang="en-US" sz="2400" dirty="0" smtClean="0"/>
              <a:t>or split core samples </a:t>
            </a:r>
            <a:endParaRPr lang="en-US" sz="2400" dirty="0"/>
          </a:p>
        </p:txBody>
      </p:sp>
      <p:grpSp>
        <p:nvGrpSpPr>
          <p:cNvPr id="5" name="Group 2"/>
          <p:cNvGrpSpPr>
            <a:grpSpLocks/>
          </p:cNvGrpSpPr>
          <p:nvPr/>
        </p:nvGrpSpPr>
        <p:grpSpPr bwMode="auto">
          <a:xfrm>
            <a:off x="744136" y="784422"/>
            <a:ext cx="3778437" cy="2514833"/>
            <a:chOff x="-172" y="42"/>
            <a:chExt cx="4745" cy="3383"/>
          </a:xfrm>
        </p:grpSpPr>
        <p:grpSp>
          <p:nvGrpSpPr>
            <p:cNvPr id="6" name="Group 3"/>
            <p:cNvGrpSpPr>
              <a:grpSpLocks/>
            </p:cNvGrpSpPr>
            <p:nvPr/>
          </p:nvGrpSpPr>
          <p:grpSpPr bwMode="auto">
            <a:xfrm>
              <a:off x="-172" y="42"/>
              <a:ext cx="4745" cy="3383"/>
              <a:chOff x="-172" y="42"/>
              <a:chExt cx="4745" cy="3383"/>
            </a:xfrm>
          </p:grpSpPr>
          <p:pic>
            <p:nvPicPr>
              <p:cNvPr id="931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 y="42"/>
                <a:ext cx="4532" cy="301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172" y="3067"/>
                <a:ext cx="4745"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457200" marR="0" lvl="1" indent="0" algn="l" defTabSz="914400" rtl="0" eaLnBrk="1" fontAlgn="base" latinLnBrk="0" hangingPunct="1">
                  <a:lnSpc>
                    <a:spcPct val="100000"/>
                  </a:lnSpc>
                  <a:spcBef>
                    <a:spcPts val="400"/>
                  </a:spcBef>
                  <a:spcAft>
                    <a:spcPts val="1000"/>
                  </a:spcAft>
                  <a:buClrTx/>
                  <a:buSzTx/>
                  <a:buFontTx/>
                  <a:buNone/>
                  <a:tabLst/>
                </a:pPr>
                <a:r>
                  <a:rPr kumimoji="0" lang="en-US" altLang="en-US" sz="1600" b="1" i="1" u="none" strike="noStrike" cap="none" normalizeH="0" baseline="0" dirty="0" err="1" smtClean="0">
                    <a:ln>
                      <a:noFill/>
                    </a:ln>
                    <a:solidFill>
                      <a:schemeClr val="tx1"/>
                    </a:solidFill>
                    <a:effectLst/>
                    <a:latin typeface="Calibri" pitchFamily="34" charset="0"/>
                    <a:cs typeface="Arial" pitchFamily="34" charset="0"/>
                  </a:rPr>
                  <a:t>Geotek</a:t>
                </a:r>
                <a:r>
                  <a:rPr kumimoji="0" lang="en-US" altLang="en-US" sz="1600" b="1" i="1" u="none" strike="noStrike" cap="none" normalizeH="0" baseline="0" dirty="0" smtClean="0">
                    <a:ln>
                      <a:noFill/>
                    </a:ln>
                    <a:solidFill>
                      <a:schemeClr val="tx1"/>
                    </a:solidFill>
                    <a:effectLst/>
                    <a:latin typeface="Calibri" pitchFamily="34" charset="0"/>
                    <a:cs typeface="Arial" pitchFamily="34" charset="0"/>
                  </a:rPr>
                  <a:t> Multi-sensor Core Logging unit</a:t>
                </a:r>
                <a:endParaRPr kumimoji="0" lang="en-US" altLang="en-US" sz="4400" b="0" i="0" u="none" strike="noStrike" cap="none" normalizeH="0" baseline="0" dirty="0" smtClean="0">
                  <a:ln>
                    <a:noFill/>
                  </a:ln>
                  <a:solidFill>
                    <a:schemeClr val="tx1"/>
                  </a:solidFill>
                  <a:effectLst/>
                  <a:latin typeface="Arial" pitchFamily="34" charset="0"/>
                  <a:cs typeface="Arial" pitchFamily="34" charset="0"/>
                </a:endParaRPr>
              </a:p>
            </p:txBody>
          </p:sp>
        </p:grpSp>
      </p:grpSp>
      <p:pic>
        <p:nvPicPr>
          <p:cNvPr id="93191" name="Picture 7" descr="C:\Users\crandald\Desktop\Papers under Review\TRS in Progress\Utica TRS\Log_LR 5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554308" y="2550452"/>
            <a:ext cx="2356865" cy="397720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47</a:t>
            </a:fld>
            <a:endParaRPr lang="en-US" dirty="0"/>
          </a:p>
        </p:txBody>
      </p:sp>
    </p:spTree>
    <p:extLst>
      <p:ext uri="{BB962C8B-B14F-4D97-AF65-F5344CB8AC3E}">
        <p14:creationId xmlns:p14="http://schemas.microsoft.com/office/powerpoint/2010/main" val="723347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85524" y="254387"/>
            <a:ext cx="2122417" cy="857786"/>
          </a:xfrm>
          <a:prstGeom prst="rect">
            <a:avLst/>
          </a:prstGeom>
        </p:spPr>
      </p:pic>
      <p:sp>
        <p:nvSpPr>
          <p:cNvPr id="13" name="Title 1"/>
          <p:cNvSpPr txBox="1">
            <a:spLocks/>
          </p:cNvSpPr>
          <p:nvPr/>
        </p:nvSpPr>
        <p:spPr>
          <a:xfrm>
            <a:off x="1053110" y="196463"/>
            <a:ext cx="6170110" cy="7972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chemeClr val="tx2"/>
                </a:solidFill>
                <a:latin typeface="Arial" panose="020B0604020202020204" pitchFamily="34" charset="0"/>
                <a:cs typeface="Arial" panose="020B0604020202020204" pitchFamily="34" charset="0"/>
              </a:rPr>
              <a:t>WHOLE CORE</a:t>
            </a:r>
            <a:endParaRPr lang="en-US" sz="2800" b="1" dirty="0">
              <a:solidFill>
                <a:schemeClr val="tx2"/>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78087" y="984737"/>
            <a:ext cx="8801495" cy="4943789"/>
          </a:xfrm>
        </p:spPr>
        <p:txBody>
          <a:bodyPr>
            <a:noAutofit/>
          </a:bodyPr>
          <a:lstStyle/>
          <a:p>
            <a:pPr marL="0" indent="0">
              <a:spcBef>
                <a:spcPts val="600"/>
              </a:spcBef>
              <a:spcAft>
                <a:spcPts val="600"/>
              </a:spcAft>
              <a:buNone/>
            </a:pPr>
            <a:r>
              <a:rPr lang="en-US" sz="2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Sample Requirement: </a:t>
            </a:r>
          </a:p>
          <a:p>
            <a:pPr marL="401638" indent="-401638">
              <a:spcBef>
                <a:spcPts val="600"/>
              </a:spcBef>
              <a:spcAft>
                <a:spcPts val="600"/>
              </a:spcAft>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50g </a:t>
            </a:r>
            <a:r>
              <a:rPr lang="en-US" sz="2000" dirty="0">
                <a:latin typeface="Arial" panose="020B0604020202020204" pitchFamily="34" charset="0"/>
                <a:cs typeface="Arial" panose="020B0604020202020204" pitchFamily="34" charset="0"/>
              </a:rPr>
              <a:t>of sample from the inner part of the vertical </a:t>
            </a:r>
            <a:r>
              <a:rPr lang="en-US" sz="2000" dirty="0" smtClean="0">
                <a:latin typeface="Arial" panose="020B0604020202020204" pitchFamily="34" charset="0"/>
                <a:cs typeface="Arial" panose="020B0604020202020204" pitchFamily="34" charset="0"/>
              </a:rPr>
              <a:t>core at 1-3 feet </a:t>
            </a:r>
            <a:r>
              <a:rPr lang="en-US" sz="2000" dirty="0">
                <a:latin typeface="Arial" panose="020B0604020202020204" pitchFamily="34" charset="0"/>
                <a:cs typeface="Arial" panose="020B0604020202020204" pitchFamily="34" charset="0"/>
              </a:rPr>
              <a:t>sampling interval </a:t>
            </a:r>
            <a:r>
              <a:rPr lang="en-US" sz="2000" dirty="0" smtClean="0">
                <a:latin typeface="Arial" panose="020B0604020202020204" pitchFamily="34" charset="0"/>
                <a:cs typeface="Arial" panose="020B0604020202020204" pitchFamily="34" charset="0"/>
              </a:rPr>
              <a:t>to be determined </a:t>
            </a:r>
            <a:r>
              <a:rPr lang="en-US" sz="2000" dirty="0">
                <a:latin typeface="Arial" panose="020B0604020202020204" pitchFamily="34" charset="0"/>
                <a:cs typeface="Arial" panose="020B0604020202020204" pitchFamily="34" charset="0"/>
              </a:rPr>
              <a:t>based on </a:t>
            </a:r>
            <a:r>
              <a:rPr lang="en-US" sz="2000" dirty="0" err="1">
                <a:latin typeface="Arial" panose="020B0604020202020204" pitchFamily="34" charset="0"/>
                <a:cs typeface="Arial" panose="020B0604020202020204" pitchFamily="34" charset="0"/>
              </a:rPr>
              <a:t>multisensor</a:t>
            </a:r>
            <a:r>
              <a:rPr lang="en-US" sz="2000" dirty="0">
                <a:latin typeface="Arial" panose="020B0604020202020204" pitchFamily="34" charset="0"/>
                <a:cs typeface="Arial" panose="020B0604020202020204" pitchFamily="34" charset="0"/>
              </a:rPr>
              <a:t> core logger </a:t>
            </a:r>
            <a:r>
              <a:rPr lang="en-US" sz="2000" dirty="0" smtClean="0">
                <a:latin typeface="Arial" panose="020B0604020202020204" pitchFamily="34" charset="0"/>
                <a:cs typeface="Arial" panose="020B0604020202020204" pitchFamily="34" charset="0"/>
              </a:rPr>
              <a:t>(MSCL) and </a:t>
            </a:r>
            <a:r>
              <a:rPr lang="en-US" sz="2000" dirty="0">
                <a:latin typeface="Arial" panose="020B0604020202020204" pitchFamily="34" charset="0"/>
                <a:cs typeface="Arial" panose="020B0604020202020204" pitchFamily="34" charset="0"/>
              </a:rPr>
              <a:t>Source Rock </a:t>
            </a:r>
            <a:r>
              <a:rPr lang="en-US" sz="2000" dirty="0" smtClean="0">
                <a:latin typeface="Arial" panose="020B0604020202020204" pitchFamily="34" charset="0"/>
                <a:cs typeface="Arial" panose="020B0604020202020204" pitchFamily="34" charset="0"/>
              </a:rPr>
              <a:t>Analyzer (SRA) data from NETL</a:t>
            </a:r>
            <a:endParaRPr lang="en-US" sz="2000" dirty="0">
              <a:latin typeface="Arial" panose="020B0604020202020204" pitchFamily="34" charset="0"/>
              <a:cs typeface="Arial" panose="020B0604020202020204" pitchFamily="34" charset="0"/>
            </a:endParaRPr>
          </a:p>
          <a:p>
            <a:pPr marL="401638" indent="-401638">
              <a:spcBef>
                <a:spcPts val="6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5-10 sub-cores (1.5*4 inch diameter) from vertical core; sampling interval TBD based on </a:t>
            </a:r>
            <a:r>
              <a:rPr lang="en-US" sz="2000" dirty="0" smtClean="0">
                <a:latin typeface="Arial" panose="020B0604020202020204" pitchFamily="34" charset="0"/>
                <a:cs typeface="Arial" panose="020B0604020202020204" pitchFamily="34" charset="0"/>
              </a:rPr>
              <a:t>MSCL and </a:t>
            </a:r>
            <a:r>
              <a:rPr lang="en-US" sz="2000" dirty="0">
                <a:latin typeface="Arial" panose="020B0604020202020204" pitchFamily="34" charset="0"/>
                <a:cs typeface="Arial" panose="020B0604020202020204" pitchFamily="34" charset="0"/>
              </a:rPr>
              <a:t>SRA data </a:t>
            </a:r>
            <a:endParaRPr lang="en-US" sz="2000" dirty="0" smtClean="0">
              <a:latin typeface="Arial" panose="020B0604020202020204" pitchFamily="34" charset="0"/>
              <a:cs typeface="Arial" panose="020B0604020202020204" pitchFamily="34" charset="0"/>
            </a:endParaRPr>
          </a:p>
          <a:p>
            <a:pPr marL="0" indent="0">
              <a:spcBef>
                <a:spcPts val="600"/>
              </a:spcBef>
              <a:spcAft>
                <a:spcPts val="600"/>
              </a:spcAft>
              <a:buNone/>
            </a:pPr>
            <a:r>
              <a:rPr lang="en-US" sz="2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Parameters to be measured:</a:t>
            </a:r>
          </a:p>
          <a:p>
            <a:pPr marL="401638" indent="-401638">
              <a:spcBef>
                <a:spcPts val="600"/>
              </a:spcBef>
              <a:spcAft>
                <a:spcPts val="600"/>
              </a:spcAft>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TOC, </a:t>
            </a:r>
            <a:r>
              <a:rPr lang="el-GR" sz="2000" dirty="0" smtClean="0">
                <a:latin typeface="Arial" panose="020B0604020202020204" pitchFamily="34" charset="0"/>
                <a:cs typeface="Arial" panose="020B0604020202020204" pitchFamily="34" charset="0"/>
              </a:rPr>
              <a:t>δ</a:t>
            </a:r>
            <a:r>
              <a:rPr lang="en-US" sz="2000" baseline="30000" dirty="0" smtClean="0">
                <a:latin typeface="Arial" panose="020B0604020202020204" pitchFamily="34" charset="0"/>
                <a:cs typeface="Arial" panose="020B0604020202020204" pitchFamily="34" charset="0"/>
              </a:rPr>
              <a:t>13</a:t>
            </a:r>
            <a:r>
              <a:rPr lang="en-US" sz="2000" dirty="0" smtClean="0">
                <a:latin typeface="Arial" panose="020B0604020202020204" pitchFamily="34" charset="0"/>
                <a:cs typeface="Arial" panose="020B0604020202020204" pitchFamily="34" charset="0"/>
              </a:rPr>
              <a:t>C, </a:t>
            </a:r>
            <a:r>
              <a:rPr lang="el-GR" sz="2000" dirty="0">
                <a:latin typeface="Arial" panose="020B0604020202020204" pitchFamily="34" charset="0"/>
                <a:cs typeface="Arial" panose="020B0604020202020204" pitchFamily="34" charset="0"/>
              </a:rPr>
              <a:t>δ</a:t>
            </a:r>
            <a:r>
              <a:rPr lang="en-US" sz="2000" baseline="30000" dirty="0" smtClean="0">
                <a:latin typeface="Arial" panose="020B0604020202020204" pitchFamily="34" charset="0"/>
                <a:cs typeface="Arial" panose="020B0604020202020204" pitchFamily="34" charset="0"/>
              </a:rPr>
              <a:t>18</a:t>
            </a:r>
            <a:r>
              <a:rPr lang="en-US" sz="2000" dirty="0" smtClean="0">
                <a:latin typeface="Arial" panose="020B0604020202020204" pitchFamily="34" charset="0"/>
                <a:cs typeface="Arial" panose="020B0604020202020204" pitchFamily="34" charset="0"/>
              </a:rPr>
              <a:t>O, </a:t>
            </a:r>
            <a:r>
              <a:rPr lang="el-GR" sz="2000" dirty="0" smtClean="0">
                <a:latin typeface="Arial" panose="020B0604020202020204" pitchFamily="34" charset="0"/>
                <a:cs typeface="Arial" panose="020B0604020202020204" pitchFamily="34" charset="0"/>
              </a:rPr>
              <a:t>δ</a:t>
            </a:r>
            <a:r>
              <a:rPr lang="en-US" sz="2000" baseline="30000" dirty="0" smtClean="0">
                <a:latin typeface="Arial" panose="020B0604020202020204" pitchFamily="34" charset="0"/>
                <a:cs typeface="Arial" panose="020B0604020202020204" pitchFamily="34" charset="0"/>
              </a:rPr>
              <a:t>15</a:t>
            </a:r>
            <a:r>
              <a:rPr lang="en-US" sz="2000" dirty="0" smtClean="0">
                <a:latin typeface="Arial" panose="020B0604020202020204" pitchFamily="34" charset="0"/>
                <a:cs typeface="Arial" panose="020B0604020202020204" pitchFamily="34" charset="0"/>
              </a:rPr>
              <a:t>N,</a:t>
            </a:r>
            <a:r>
              <a:rPr lang="el-GR" sz="2000" dirty="0" smtClean="0">
                <a:latin typeface="Arial" panose="020B0604020202020204" pitchFamily="34" charset="0"/>
                <a:cs typeface="Arial" panose="020B0604020202020204" pitchFamily="34" charset="0"/>
              </a:rPr>
              <a:t> δ</a:t>
            </a:r>
            <a:r>
              <a:rPr lang="en-US" sz="2000" baseline="30000" dirty="0">
                <a:latin typeface="Arial" panose="020B0604020202020204" pitchFamily="34" charset="0"/>
                <a:cs typeface="Arial" panose="020B0604020202020204" pitchFamily="34" charset="0"/>
              </a:rPr>
              <a:t>34</a:t>
            </a:r>
            <a:r>
              <a:rPr lang="en-US" sz="2000" dirty="0">
                <a:latin typeface="Arial" panose="020B0604020202020204" pitchFamily="34" charset="0"/>
                <a:cs typeface="Arial" panose="020B0604020202020204" pitchFamily="34" charset="0"/>
              </a:rPr>
              <a:t>S, G</a:t>
            </a:r>
            <a:r>
              <a:rPr lang="en-US" sz="2000" dirty="0" smtClean="0">
                <a:latin typeface="Arial" panose="020B0604020202020204" pitchFamily="34" charset="0"/>
                <a:cs typeface="Arial" panose="020B0604020202020204" pitchFamily="34" charset="0"/>
              </a:rPr>
              <a:t>eochemistry, Biomarkers (n-alkanes, </a:t>
            </a:r>
            <a:r>
              <a:rPr lang="en-US" sz="2000" dirty="0" err="1" smtClean="0">
                <a:latin typeface="Arial" panose="020B0604020202020204" pitchFamily="34" charset="0"/>
                <a:cs typeface="Arial" panose="020B0604020202020204" pitchFamily="34" charset="0"/>
              </a:rPr>
              <a:t>pristane</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phytanes</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hopanes</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steranes</a:t>
            </a:r>
            <a:r>
              <a:rPr lang="en-US" sz="2000" dirty="0" smtClean="0">
                <a:latin typeface="Arial" panose="020B0604020202020204" pitchFamily="34" charset="0"/>
                <a:cs typeface="Arial" panose="020B0604020202020204" pitchFamily="34" charset="0"/>
              </a:rPr>
              <a:t> etc.) </a:t>
            </a:r>
          </a:p>
          <a:p>
            <a:pPr marL="0" indent="0">
              <a:spcAft>
                <a:spcPts val="600"/>
              </a:spcAft>
              <a:buNone/>
            </a:pPr>
            <a:r>
              <a:rPr lang="en-US" sz="2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Research Questions:</a:t>
            </a:r>
          </a:p>
          <a:p>
            <a:pPr marL="401638" indent="-401638">
              <a:spcBef>
                <a:spcPts val="0"/>
              </a:spcBef>
              <a:spcAft>
                <a:spcPts val="600"/>
              </a:spcAft>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What are temporal variations </a:t>
            </a:r>
            <a:r>
              <a:rPr lang="en-US" sz="2000" dirty="0">
                <a:latin typeface="Arial" panose="020B0604020202020204" pitchFamily="34" charset="0"/>
                <a:cs typeface="Arial" panose="020B0604020202020204" pitchFamily="34" charset="0"/>
              </a:rPr>
              <a:t>in redox, source/type of organic matter, clastic </a:t>
            </a:r>
            <a:r>
              <a:rPr lang="en-US" sz="2000" dirty="0" smtClean="0">
                <a:latin typeface="Arial" panose="020B0604020202020204" pitchFamily="34" charset="0"/>
                <a:cs typeface="Arial" panose="020B0604020202020204" pitchFamily="34" charset="0"/>
              </a:rPr>
              <a:t>influx?</a:t>
            </a:r>
          </a:p>
          <a:p>
            <a:pPr marL="401638" indent="-401638">
              <a:spcBef>
                <a:spcPts val="0"/>
              </a:spcBef>
              <a:spcAft>
                <a:spcPts val="600"/>
              </a:spcAft>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What are possible variations in fluid-rock interactions?</a:t>
            </a:r>
            <a:endParaRPr lang="en-US" sz="2000" dirty="0">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293726" y="191049"/>
            <a:ext cx="1384085" cy="954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48</a:t>
            </a:fld>
            <a:endParaRPr lang="en-US" dirty="0"/>
          </a:p>
        </p:txBody>
      </p:sp>
    </p:spTree>
    <p:extLst>
      <p:ext uri="{BB962C8B-B14F-4D97-AF65-F5344CB8AC3E}">
        <p14:creationId xmlns:p14="http://schemas.microsoft.com/office/powerpoint/2010/main" val="24807238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605449"/>
            <a:ext cx="8515350" cy="4733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49</a:t>
            </a:fld>
            <a:endParaRPr lang="en-US" dirty="0"/>
          </a:p>
        </p:txBody>
      </p:sp>
    </p:spTree>
    <p:extLst>
      <p:ext uri="{BB962C8B-B14F-4D97-AF65-F5344CB8AC3E}">
        <p14:creationId xmlns:p14="http://schemas.microsoft.com/office/powerpoint/2010/main" val="3707858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84" y="23922"/>
            <a:ext cx="9067800" cy="1143000"/>
          </a:xfrm>
        </p:spPr>
        <p:txBody>
          <a:bodyPr>
            <a:noAutofit/>
          </a:bodyPr>
          <a:lstStyle/>
          <a:p>
            <a:pPr algn="ctr"/>
            <a:r>
              <a:rPr lang="en-US" sz="3600" b="1" dirty="0" smtClean="0">
                <a:effectLst>
                  <a:outerShdw blurRad="38100" dist="38100" dir="2700000" algn="tl">
                    <a:srgbClr val="000000">
                      <a:alpha val="43137"/>
                    </a:srgbClr>
                  </a:outerShdw>
                </a:effectLst>
              </a:rPr>
              <a:t>Marcellus Shale Energy And Environment Laboratory - MSEEL</a:t>
            </a:r>
            <a:endParaRPr lang="en-US" sz="3600" b="1" dirty="0">
              <a:effectLst>
                <a:outerShdw blurRad="38100" dist="38100" dir="2700000" algn="tl">
                  <a:srgbClr val="000000">
                    <a:alpha val="43137"/>
                  </a:srgbClr>
                </a:outerShdw>
              </a:effectLst>
            </a:endParaRPr>
          </a:p>
        </p:txBody>
      </p:sp>
      <p:sp>
        <p:nvSpPr>
          <p:cNvPr id="17"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5</a:t>
            </a:fld>
            <a:endParaRPr lang="en-US" dirty="0"/>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030726" y="1233630"/>
            <a:ext cx="7006404" cy="432719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24" name="Group 23"/>
          <p:cNvGrpSpPr/>
          <p:nvPr/>
        </p:nvGrpSpPr>
        <p:grpSpPr>
          <a:xfrm>
            <a:off x="3880884" y="1463380"/>
            <a:ext cx="1227713" cy="369332"/>
            <a:chOff x="3880884" y="1463380"/>
            <a:chExt cx="1227713" cy="369332"/>
          </a:xfrm>
        </p:grpSpPr>
        <p:sp>
          <p:nvSpPr>
            <p:cNvPr id="18" name="Oval 17"/>
            <p:cNvSpPr/>
            <p:nvPr/>
          </p:nvSpPr>
          <p:spPr>
            <a:xfrm>
              <a:off x="3880884" y="1488558"/>
              <a:ext cx="329609" cy="318977"/>
            </a:xfrm>
            <a:prstGeom prst="ellipse">
              <a:avLst/>
            </a:prstGeom>
            <a:noFill/>
            <a:ln w="254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295554" y="1463380"/>
              <a:ext cx="813043" cy="369332"/>
            </a:xfrm>
            <a:prstGeom prst="rect">
              <a:avLst/>
            </a:prstGeom>
            <a:solidFill>
              <a:schemeClr val="bg1"/>
            </a:solidFill>
          </p:spPr>
          <p:txBody>
            <a:bodyPr wrap="none" rtlCol="0">
              <a:spAutoFit/>
            </a:bodyPr>
            <a:lstStyle/>
            <a:p>
              <a:r>
                <a:rPr lang="en-US" b="1" dirty="0" smtClean="0">
                  <a:solidFill>
                    <a:srgbClr val="FF0000"/>
                  </a:solidFill>
                </a:rPr>
                <a:t>NETL</a:t>
              </a:r>
              <a:endParaRPr lang="en-US" b="1" dirty="0">
                <a:solidFill>
                  <a:srgbClr val="FF0000"/>
                </a:solidFill>
              </a:endParaRPr>
            </a:p>
          </p:txBody>
        </p:sp>
      </p:grpSp>
      <p:grpSp>
        <p:nvGrpSpPr>
          <p:cNvPr id="25" name="Group 24"/>
          <p:cNvGrpSpPr/>
          <p:nvPr/>
        </p:nvGrpSpPr>
        <p:grpSpPr>
          <a:xfrm>
            <a:off x="2851088" y="4691765"/>
            <a:ext cx="1322188" cy="571350"/>
            <a:chOff x="2851088" y="4691765"/>
            <a:chExt cx="1322188" cy="571350"/>
          </a:xfrm>
        </p:grpSpPr>
        <p:sp>
          <p:nvSpPr>
            <p:cNvPr id="20" name="Rectangle 19"/>
            <p:cNvSpPr/>
            <p:nvPr/>
          </p:nvSpPr>
          <p:spPr>
            <a:xfrm>
              <a:off x="3843667" y="5061097"/>
              <a:ext cx="329609" cy="202018"/>
            </a:xfrm>
            <a:prstGeom prst="rect">
              <a:avLst/>
            </a:prstGeom>
            <a:noFill/>
            <a:ln w="254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851088" y="4691765"/>
              <a:ext cx="992579" cy="369332"/>
            </a:xfrm>
            <a:prstGeom prst="rect">
              <a:avLst/>
            </a:prstGeom>
            <a:solidFill>
              <a:schemeClr val="bg1"/>
            </a:solidFill>
          </p:spPr>
          <p:txBody>
            <a:bodyPr wrap="none" rtlCol="0">
              <a:spAutoFit/>
            </a:bodyPr>
            <a:lstStyle/>
            <a:p>
              <a:r>
                <a:rPr lang="en-US" b="1" dirty="0" smtClean="0">
                  <a:solidFill>
                    <a:schemeClr val="accent6"/>
                  </a:solidFill>
                </a:rPr>
                <a:t>MSEEL</a:t>
              </a:r>
              <a:endParaRPr lang="en-US" b="1" dirty="0">
                <a:solidFill>
                  <a:schemeClr val="accent6"/>
                </a:solidFill>
              </a:endParaRPr>
            </a:p>
          </p:txBody>
        </p:sp>
      </p:grpSp>
      <p:grpSp>
        <p:nvGrpSpPr>
          <p:cNvPr id="27" name="Group 26"/>
          <p:cNvGrpSpPr/>
          <p:nvPr/>
        </p:nvGrpSpPr>
        <p:grpSpPr>
          <a:xfrm>
            <a:off x="2851088" y="1807535"/>
            <a:ext cx="1194601" cy="3253562"/>
            <a:chOff x="2851088" y="1807535"/>
            <a:chExt cx="1194601" cy="3253562"/>
          </a:xfrm>
        </p:grpSpPr>
        <p:cxnSp>
          <p:nvCxnSpPr>
            <p:cNvPr id="23" name="Straight Connector 22"/>
            <p:cNvCxnSpPr>
              <a:stCxn id="18" idx="4"/>
              <a:endCxn id="20" idx="0"/>
            </p:cNvCxnSpPr>
            <p:nvPr/>
          </p:nvCxnSpPr>
          <p:spPr>
            <a:xfrm flipH="1">
              <a:off x="4008472" y="1807535"/>
              <a:ext cx="37217" cy="3253562"/>
            </a:xfrm>
            <a:prstGeom prst="line">
              <a:avLst/>
            </a:prstGeom>
            <a:ln w="38100">
              <a:solidFill>
                <a:srgbClr val="00B0F0"/>
              </a:solidFill>
              <a:tailEnd type="stealth"/>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851088" y="3212562"/>
              <a:ext cx="1043876" cy="369332"/>
            </a:xfrm>
            <a:prstGeom prst="rect">
              <a:avLst/>
            </a:prstGeom>
            <a:solidFill>
              <a:schemeClr val="bg1"/>
            </a:solidFill>
          </p:spPr>
          <p:txBody>
            <a:bodyPr wrap="none" rtlCol="0">
              <a:spAutoFit/>
            </a:bodyPr>
            <a:lstStyle/>
            <a:p>
              <a:r>
                <a:rPr lang="en-US" b="1" dirty="0" smtClean="0">
                  <a:solidFill>
                    <a:srgbClr val="00B0F0"/>
                  </a:solidFill>
                </a:rPr>
                <a:t>4.7 miles</a:t>
              </a:r>
              <a:endParaRPr lang="en-US" b="1" dirty="0">
                <a:solidFill>
                  <a:srgbClr val="00B0F0"/>
                </a:solidFill>
              </a:endParaRPr>
            </a:p>
          </p:txBody>
        </p:sp>
      </p:grpSp>
    </p:spTree>
    <p:extLst>
      <p:ext uri="{BB962C8B-B14F-4D97-AF65-F5344CB8AC3E}">
        <p14:creationId xmlns:p14="http://schemas.microsoft.com/office/powerpoint/2010/main" val="2376488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2000"/>
                            </p:stCondLst>
                            <p:childTnLst>
                              <p:par>
                                <p:cTn id="13" presetID="22" presetClass="entr" presetSubtype="1" fill="hold" nodeType="afterEffect">
                                  <p:stCondLst>
                                    <p:cond delay="100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9"/>
          <p:cNvSpPr>
            <a:spLocks noChangeArrowheads="1"/>
          </p:cNvSpPr>
          <p:nvPr/>
        </p:nvSpPr>
        <p:spPr bwMode="auto">
          <a:xfrm>
            <a:off x="457200" y="5334000"/>
            <a:ext cx="4024313" cy="1655763"/>
          </a:xfrm>
          <a:prstGeom prst="roundRect">
            <a:avLst>
              <a:gd name="adj" fmla="val 9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400"/>
              </a:spcBef>
              <a:buClr>
                <a:srgbClr val="006C3A"/>
              </a:buClr>
              <a:buFont typeface="Arial" panose="020B0604020202020204" pitchFamily="34" charset="0"/>
              <a:buChar char="•"/>
              <a:defRPr sz="2800" b="1">
                <a:solidFill>
                  <a:schemeClr val="tx1"/>
                </a:solidFill>
                <a:latin typeface="Arial Narrow" panose="020B0606020202030204" pitchFamily="34" charset="0"/>
                <a:ea typeface="ＭＳ Ｐゴシック" panose="020B0600070205080204" pitchFamily="34" charset="-128"/>
              </a:defRPr>
            </a:lvl1pPr>
            <a:lvl2pPr marL="742950" indent="-285750">
              <a:lnSpc>
                <a:spcPct val="90000"/>
              </a:lnSpc>
              <a:spcBef>
                <a:spcPts val="1200"/>
              </a:spcBef>
              <a:buClr>
                <a:srgbClr val="006C3A"/>
              </a:buClr>
              <a:buFont typeface="Arial" panose="020B0604020202020204" pitchFamily="34" charset="0"/>
              <a:buChar char="–"/>
              <a:defRPr sz="2400" b="1">
                <a:solidFill>
                  <a:schemeClr val="tx1"/>
                </a:solidFill>
                <a:latin typeface="Arial Narrow" panose="020B0606020202030204" pitchFamily="34" charset="0"/>
                <a:ea typeface="ＭＳ Ｐゴシック" panose="020B0600070205080204" pitchFamily="34" charset="-128"/>
              </a:defRPr>
            </a:lvl2pPr>
            <a:lvl3pPr marL="1143000" indent="-228600">
              <a:lnSpc>
                <a:spcPct val="90000"/>
              </a:lnSpc>
              <a:spcBef>
                <a:spcPts val="800"/>
              </a:spcBef>
              <a:buClr>
                <a:srgbClr val="006C3A"/>
              </a:buClr>
              <a:buFont typeface="Arial" panose="020B0604020202020204" pitchFamily="34" charset="0"/>
              <a:buChar char="•"/>
              <a:defRPr sz="2000" b="1">
                <a:solidFill>
                  <a:schemeClr val="tx1"/>
                </a:solidFill>
                <a:latin typeface="Arial Narrow" panose="020B0606020202030204" pitchFamily="34" charset="0"/>
                <a:ea typeface="ＭＳ Ｐゴシック" panose="020B0600070205080204" pitchFamily="34" charset="-128"/>
              </a:defRPr>
            </a:lvl3pPr>
            <a:lvl4pPr marL="1600200" indent="-228600">
              <a:lnSpc>
                <a:spcPct val="90000"/>
              </a:lnSpc>
              <a:spcBef>
                <a:spcPts val="800"/>
              </a:spcBef>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4pPr>
            <a:lvl5pPr marL="2057400" indent="-228600">
              <a:lnSpc>
                <a:spcPct val="90000"/>
              </a:lnSpc>
              <a:spcBef>
                <a:spcPts val="600"/>
              </a:spcBef>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5pPr>
            <a:lvl6pPr marL="2514600" indent="-22860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6pPr>
            <a:lvl7pPr marL="2971800" indent="-22860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7pPr>
            <a:lvl8pPr marL="3429000" indent="-22860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8pPr>
            <a:lvl9pPr marL="3886200" indent="-22860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9pPr>
          </a:lstStyle>
          <a:p>
            <a:pPr eaLnBrk="1" hangingPunct="1">
              <a:lnSpc>
                <a:spcPct val="100000"/>
              </a:lnSpc>
              <a:spcBef>
                <a:spcPct val="0"/>
              </a:spcBef>
              <a:buClrTx/>
              <a:buFontTx/>
              <a:buNone/>
            </a:pPr>
            <a:endParaRPr lang="en-US" altLang="en-US" sz="1800" b="0">
              <a:latin typeface="Arial" panose="020B0604020202020204" pitchFamily="34" charset="0"/>
            </a:endParaRPr>
          </a:p>
        </p:txBody>
      </p:sp>
      <p:sp>
        <p:nvSpPr>
          <p:cNvPr id="5123" name="AutoShape 10"/>
          <p:cNvSpPr>
            <a:spLocks noChangeArrowheads="1"/>
          </p:cNvSpPr>
          <p:nvPr/>
        </p:nvSpPr>
        <p:spPr bwMode="auto">
          <a:xfrm>
            <a:off x="609600" y="4265036"/>
            <a:ext cx="4011613" cy="1641475"/>
          </a:xfrm>
          <a:prstGeom prst="roundRect">
            <a:avLst>
              <a:gd name="adj" fmla="val 9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400"/>
              </a:spcBef>
              <a:buClr>
                <a:srgbClr val="006C3A"/>
              </a:buClr>
              <a:buFont typeface="Arial" panose="020B0604020202020204" pitchFamily="34" charset="0"/>
              <a:buChar char="•"/>
              <a:defRPr sz="2800" b="1">
                <a:solidFill>
                  <a:schemeClr val="tx1"/>
                </a:solidFill>
                <a:latin typeface="Arial Narrow" panose="020B0606020202030204" pitchFamily="34" charset="0"/>
                <a:ea typeface="ＭＳ Ｐゴシック" panose="020B0600070205080204" pitchFamily="34" charset="-128"/>
              </a:defRPr>
            </a:lvl1pPr>
            <a:lvl2pPr marL="742950" indent="-285750">
              <a:lnSpc>
                <a:spcPct val="90000"/>
              </a:lnSpc>
              <a:spcBef>
                <a:spcPts val="1200"/>
              </a:spcBef>
              <a:buClr>
                <a:srgbClr val="006C3A"/>
              </a:buClr>
              <a:buFont typeface="Arial" panose="020B0604020202020204" pitchFamily="34" charset="0"/>
              <a:buChar char="–"/>
              <a:defRPr sz="2400" b="1">
                <a:solidFill>
                  <a:schemeClr val="tx1"/>
                </a:solidFill>
                <a:latin typeface="Arial Narrow" panose="020B0606020202030204" pitchFamily="34" charset="0"/>
                <a:ea typeface="ＭＳ Ｐゴシック" panose="020B0600070205080204" pitchFamily="34" charset="-128"/>
              </a:defRPr>
            </a:lvl2pPr>
            <a:lvl3pPr marL="1143000" indent="-228600">
              <a:lnSpc>
                <a:spcPct val="90000"/>
              </a:lnSpc>
              <a:spcBef>
                <a:spcPts val="800"/>
              </a:spcBef>
              <a:buClr>
                <a:srgbClr val="006C3A"/>
              </a:buClr>
              <a:buFont typeface="Arial" panose="020B0604020202020204" pitchFamily="34" charset="0"/>
              <a:buChar char="•"/>
              <a:defRPr sz="2000" b="1">
                <a:solidFill>
                  <a:schemeClr val="tx1"/>
                </a:solidFill>
                <a:latin typeface="Arial Narrow" panose="020B0606020202030204" pitchFamily="34" charset="0"/>
                <a:ea typeface="ＭＳ Ｐゴシック" panose="020B0600070205080204" pitchFamily="34" charset="-128"/>
              </a:defRPr>
            </a:lvl3pPr>
            <a:lvl4pPr marL="1600200" indent="-228600">
              <a:lnSpc>
                <a:spcPct val="90000"/>
              </a:lnSpc>
              <a:spcBef>
                <a:spcPts val="800"/>
              </a:spcBef>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4pPr>
            <a:lvl5pPr marL="2057400" indent="-228600">
              <a:lnSpc>
                <a:spcPct val="90000"/>
              </a:lnSpc>
              <a:spcBef>
                <a:spcPts val="600"/>
              </a:spcBef>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5pPr>
            <a:lvl6pPr marL="2514600" indent="-22860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6pPr>
            <a:lvl7pPr marL="2971800" indent="-22860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7pPr>
            <a:lvl8pPr marL="3429000" indent="-22860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8pPr>
            <a:lvl9pPr marL="3886200" indent="-22860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9pPr>
          </a:lstStyle>
          <a:p>
            <a:pPr eaLnBrk="1" hangingPunct="1">
              <a:lnSpc>
                <a:spcPct val="100000"/>
              </a:lnSpc>
              <a:spcBef>
                <a:spcPct val="0"/>
              </a:spcBef>
              <a:buClrTx/>
              <a:buFontTx/>
              <a:buNone/>
            </a:pPr>
            <a:endParaRPr lang="en-US" altLang="en-US" sz="1800" b="0">
              <a:latin typeface="Arial" panose="020B0604020202020204" pitchFamily="34" charset="0"/>
            </a:endParaRPr>
          </a:p>
        </p:txBody>
      </p:sp>
      <p:sp>
        <p:nvSpPr>
          <p:cNvPr id="5124" name="AutoShape 11"/>
          <p:cNvSpPr>
            <a:spLocks noChangeArrowheads="1"/>
          </p:cNvSpPr>
          <p:nvPr/>
        </p:nvSpPr>
        <p:spPr bwMode="auto">
          <a:xfrm>
            <a:off x="609600" y="4277736"/>
            <a:ext cx="3998913" cy="1628775"/>
          </a:xfrm>
          <a:prstGeom prst="roundRect">
            <a:avLst>
              <a:gd name="adj" fmla="val 9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400"/>
              </a:spcBef>
              <a:buClr>
                <a:srgbClr val="006C3A"/>
              </a:buClr>
              <a:buFont typeface="Arial" panose="020B0604020202020204" pitchFamily="34" charset="0"/>
              <a:buChar char="•"/>
              <a:defRPr sz="2800" b="1">
                <a:solidFill>
                  <a:schemeClr val="tx1"/>
                </a:solidFill>
                <a:latin typeface="Arial Narrow" panose="020B0606020202030204" pitchFamily="34" charset="0"/>
                <a:ea typeface="ＭＳ Ｐゴシック" panose="020B0600070205080204" pitchFamily="34" charset="-128"/>
              </a:defRPr>
            </a:lvl1pPr>
            <a:lvl2pPr marL="742950" indent="-285750">
              <a:lnSpc>
                <a:spcPct val="90000"/>
              </a:lnSpc>
              <a:spcBef>
                <a:spcPts val="1200"/>
              </a:spcBef>
              <a:buClr>
                <a:srgbClr val="006C3A"/>
              </a:buClr>
              <a:buFont typeface="Arial" panose="020B0604020202020204" pitchFamily="34" charset="0"/>
              <a:buChar char="–"/>
              <a:defRPr sz="2400" b="1">
                <a:solidFill>
                  <a:schemeClr val="tx1"/>
                </a:solidFill>
                <a:latin typeface="Arial Narrow" panose="020B0606020202030204" pitchFamily="34" charset="0"/>
                <a:ea typeface="ＭＳ Ｐゴシック" panose="020B0600070205080204" pitchFamily="34" charset="-128"/>
              </a:defRPr>
            </a:lvl2pPr>
            <a:lvl3pPr marL="1143000" indent="-228600">
              <a:lnSpc>
                <a:spcPct val="90000"/>
              </a:lnSpc>
              <a:spcBef>
                <a:spcPts val="800"/>
              </a:spcBef>
              <a:buClr>
                <a:srgbClr val="006C3A"/>
              </a:buClr>
              <a:buFont typeface="Arial" panose="020B0604020202020204" pitchFamily="34" charset="0"/>
              <a:buChar char="•"/>
              <a:defRPr sz="2000" b="1">
                <a:solidFill>
                  <a:schemeClr val="tx1"/>
                </a:solidFill>
                <a:latin typeface="Arial Narrow" panose="020B0606020202030204" pitchFamily="34" charset="0"/>
                <a:ea typeface="ＭＳ Ｐゴシック" panose="020B0600070205080204" pitchFamily="34" charset="-128"/>
              </a:defRPr>
            </a:lvl3pPr>
            <a:lvl4pPr marL="1600200" indent="-228600">
              <a:lnSpc>
                <a:spcPct val="90000"/>
              </a:lnSpc>
              <a:spcBef>
                <a:spcPts val="800"/>
              </a:spcBef>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4pPr>
            <a:lvl5pPr marL="2057400" indent="-228600">
              <a:lnSpc>
                <a:spcPct val="90000"/>
              </a:lnSpc>
              <a:spcBef>
                <a:spcPts val="600"/>
              </a:spcBef>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5pPr>
            <a:lvl6pPr marL="2514600" indent="-22860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6pPr>
            <a:lvl7pPr marL="2971800" indent="-22860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7pPr>
            <a:lvl8pPr marL="3429000" indent="-22860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8pPr>
            <a:lvl9pPr marL="3886200" indent="-22860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9pPr>
          </a:lstStyle>
          <a:p>
            <a:pPr eaLnBrk="1" hangingPunct="1">
              <a:lnSpc>
                <a:spcPct val="100000"/>
              </a:lnSpc>
              <a:spcBef>
                <a:spcPct val="0"/>
              </a:spcBef>
              <a:buClrTx/>
              <a:buFontTx/>
              <a:buNone/>
            </a:pPr>
            <a:endParaRPr lang="en-US" altLang="en-US" sz="1800" b="0">
              <a:latin typeface="Arial" panose="020B0604020202020204" pitchFamily="34" charset="0"/>
            </a:endParaRPr>
          </a:p>
        </p:txBody>
      </p:sp>
      <p:sp>
        <p:nvSpPr>
          <p:cNvPr id="5125" name="Rectangle 2"/>
          <p:cNvSpPr txBox="1">
            <a:spLocks/>
          </p:cNvSpPr>
          <p:nvPr/>
        </p:nvSpPr>
        <p:spPr bwMode="auto">
          <a:xfrm>
            <a:off x="0" y="73931"/>
            <a:ext cx="9144000" cy="424732"/>
          </a:xfrm>
          <a:prstGeom prst="rect">
            <a:avLst/>
          </a:prstGeom>
          <a:noFill/>
          <a:ln>
            <a:solidFill>
              <a:schemeClr val="bg1"/>
            </a:solidFill>
          </a:ln>
          <a:extLst/>
        </p:spPr>
        <p:txBody>
          <a:bodyPr wrap="square">
            <a:spAutoFit/>
          </a:bodyPr>
          <a:lstStyle>
            <a:lvl1pPr>
              <a:lnSpc>
                <a:spcPct val="90000"/>
              </a:lnSpc>
              <a:spcBef>
                <a:spcPts val="1400"/>
              </a:spcBef>
              <a:buClr>
                <a:srgbClr val="006C3A"/>
              </a:buClr>
              <a:buFont typeface="Arial" panose="020B0604020202020204" pitchFamily="34" charset="0"/>
              <a:buChar char="•"/>
              <a:defRPr sz="2800" b="1">
                <a:solidFill>
                  <a:schemeClr val="tx1"/>
                </a:solidFill>
                <a:latin typeface="Arial Narrow" panose="020B0606020202030204" pitchFamily="34" charset="0"/>
                <a:ea typeface="ＭＳ Ｐゴシック" panose="020B0600070205080204" pitchFamily="34" charset="-128"/>
              </a:defRPr>
            </a:lvl1pPr>
            <a:lvl2pPr marL="625475" indent="-279400">
              <a:lnSpc>
                <a:spcPct val="90000"/>
              </a:lnSpc>
              <a:spcBef>
                <a:spcPts val="1200"/>
              </a:spcBef>
              <a:buClr>
                <a:srgbClr val="006C3A"/>
              </a:buClr>
              <a:buFont typeface="Arial" panose="020B0604020202020204" pitchFamily="34" charset="0"/>
              <a:buChar char="–"/>
              <a:defRPr sz="2400" b="1">
                <a:solidFill>
                  <a:schemeClr val="tx1"/>
                </a:solidFill>
                <a:latin typeface="Arial Narrow" panose="020B0606020202030204" pitchFamily="34" charset="0"/>
                <a:ea typeface="ＭＳ Ｐゴシック" panose="020B0600070205080204" pitchFamily="34" charset="-128"/>
              </a:defRPr>
            </a:lvl2pPr>
            <a:lvl3pPr indent="-230188">
              <a:lnSpc>
                <a:spcPct val="90000"/>
              </a:lnSpc>
              <a:spcBef>
                <a:spcPts val="800"/>
              </a:spcBef>
              <a:buClr>
                <a:srgbClr val="006C3A"/>
              </a:buClr>
              <a:buFont typeface="Arial" panose="020B0604020202020204" pitchFamily="34" charset="0"/>
              <a:buChar char="•"/>
              <a:defRPr sz="2000" b="1">
                <a:solidFill>
                  <a:schemeClr val="tx1"/>
                </a:solidFill>
                <a:latin typeface="Arial Narrow" panose="020B0606020202030204" pitchFamily="34" charset="0"/>
                <a:ea typeface="ＭＳ Ｐゴシック" panose="020B0600070205080204" pitchFamily="34" charset="-128"/>
              </a:defRPr>
            </a:lvl3pPr>
            <a:lvl4pPr marL="1144588" indent="-173038">
              <a:lnSpc>
                <a:spcPct val="90000"/>
              </a:lnSpc>
              <a:spcBef>
                <a:spcPts val="800"/>
              </a:spcBef>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4pPr>
            <a:lvl5pPr marL="1482725" indent="-222250">
              <a:lnSpc>
                <a:spcPct val="90000"/>
              </a:lnSpc>
              <a:spcBef>
                <a:spcPts val="600"/>
              </a:spcBef>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5pPr>
            <a:lvl6pPr marL="1939925" indent="-22225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6pPr>
            <a:lvl7pPr marL="2397125" indent="-22225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7pPr>
            <a:lvl8pPr marL="2854325" indent="-22225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8pPr>
            <a:lvl9pPr marL="3311525" indent="-222250" eaLnBrk="0" fontAlgn="base" hangingPunct="0">
              <a:lnSpc>
                <a:spcPct val="90000"/>
              </a:lnSpc>
              <a:spcBef>
                <a:spcPts val="600"/>
              </a:spcBef>
              <a:spcAft>
                <a:spcPct val="0"/>
              </a:spcAft>
              <a:buClr>
                <a:srgbClr val="006C3A"/>
              </a:buClr>
              <a:buFont typeface="Arial" panose="020B0604020202020204" pitchFamily="34" charset="0"/>
              <a:buChar char="»"/>
              <a:defRPr b="1">
                <a:solidFill>
                  <a:schemeClr val="tx1"/>
                </a:solidFill>
                <a:latin typeface="Arial Narrow" panose="020B0606020202030204" pitchFamily="34" charset="0"/>
                <a:ea typeface="ＭＳ Ｐゴシック" panose="020B0600070205080204" pitchFamily="34" charset="-128"/>
              </a:defRPr>
            </a:lvl9pPr>
          </a:lstStyle>
          <a:p>
            <a:pPr algn="ctr">
              <a:buFont typeface="Arial" panose="020B0604020202020204" pitchFamily="34" charset="0"/>
              <a:buNone/>
            </a:pPr>
            <a:r>
              <a:rPr lang="en-US" altLang="en-US" sz="2400" dirty="0">
                <a:solidFill>
                  <a:schemeClr val="tx2"/>
                </a:solidFill>
                <a:effectLst>
                  <a:outerShdw blurRad="38100" dist="38100" dir="2700000" algn="tl">
                    <a:srgbClr val="000000">
                      <a:alpha val="43137"/>
                    </a:srgbClr>
                  </a:outerShdw>
                </a:effectLst>
                <a:latin typeface="Arial" panose="020B0604020202020204" pitchFamily="34" charset="0"/>
              </a:rPr>
              <a:t>Direct Imaging Across Many Length </a:t>
            </a:r>
            <a:r>
              <a:rPr lang="en-US" altLang="en-US" sz="2400" dirty="0" smtClean="0">
                <a:solidFill>
                  <a:schemeClr val="tx2"/>
                </a:solidFill>
                <a:effectLst>
                  <a:outerShdw blurRad="38100" dist="38100" dir="2700000" algn="tl">
                    <a:srgbClr val="000000">
                      <a:alpha val="43137"/>
                    </a:srgbClr>
                  </a:outerShdw>
                </a:effectLst>
                <a:latin typeface="Arial" panose="020B0604020202020204" pitchFamily="34" charset="0"/>
              </a:rPr>
              <a:t>Scales: Utica Shale</a:t>
            </a:r>
            <a:endParaRPr lang="en-US" altLang="en-US" sz="2400" dirty="0">
              <a:solidFill>
                <a:schemeClr val="tx2"/>
              </a:solidFill>
              <a:effectLst>
                <a:outerShdw blurRad="38100" dist="38100" dir="2700000" algn="tl">
                  <a:srgbClr val="000000">
                    <a:alpha val="43137"/>
                  </a:srgbClr>
                </a:outerShdw>
              </a:effectLst>
              <a:latin typeface="Arial" panose="020B0604020202020204" pitchFamily="34" charset="0"/>
            </a:endParaRPr>
          </a:p>
        </p:txBody>
      </p:sp>
      <p:pic>
        <p:nvPicPr>
          <p:cNvPr id="5126"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9932" y="3504546"/>
            <a:ext cx="2593540" cy="222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25811" y="3504546"/>
            <a:ext cx="2611205" cy="223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bwMode="auto">
          <a:xfrm>
            <a:off x="2712511" y="947431"/>
            <a:ext cx="2077295" cy="181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0164" y="3504546"/>
            <a:ext cx="3234087" cy="2221545"/>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09600" y="530634"/>
            <a:ext cx="1405394" cy="2424304"/>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7016" y="914385"/>
            <a:ext cx="3104036" cy="2321942"/>
          </a:xfrm>
          <a:prstGeom prst="rect">
            <a:avLst/>
          </a:prstGeom>
          <a:ln>
            <a:noFill/>
          </a:ln>
        </p:spPr>
      </p:pic>
      <p:sp>
        <p:nvSpPr>
          <p:cNvPr id="11" name="TextBox 10"/>
          <p:cNvSpPr txBox="1"/>
          <p:nvPr/>
        </p:nvSpPr>
        <p:spPr>
          <a:xfrm>
            <a:off x="685800" y="3006446"/>
            <a:ext cx="1524000" cy="461665"/>
          </a:xfrm>
          <a:prstGeom prst="rect">
            <a:avLst/>
          </a:prstGeom>
          <a:solidFill>
            <a:schemeClr val="bg1"/>
          </a:solidFill>
        </p:spPr>
        <p:txBody>
          <a:bodyPr wrap="square" rtlCol="0">
            <a:spAutoFit/>
          </a:bodyPr>
          <a:lstStyle/>
          <a:p>
            <a:r>
              <a:rPr lang="en-US" sz="2400" b="1" dirty="0" err="1">
                <a:solidFill>
                  <a:srgbClr val="FF0000"/>
                </a:solidFill>
              </a:rPr>
              <a:t>K</a:t>
            </a:r>
            <a:r>
              <a:rPr lang="en-US" sz="2400" b="1" dirty="0" err="1" smtClean="0">
                <a:solidFill>
                  <a:srgbClr val="FF0000"/>
                </a:solidFill>
              </a:rPr>
              <a:t>erogen</a:t>
            </a:r>
            <a:r>
              <a:rPr lang="en-US" sz="2400" b="1" dirty="0" smtClean="0">
                <a:solidFill>
                  <a:srgbClr val="FF0000"/>
                </a:solidFill>
              </a:rPr>
              <a:t> </a:t>
            </a:r>
            <a:endParaRPr lang="en-US" sz="2400" b="1" dirty="0">
              <a:solidFill>
                <a:srgbClr val="FF0000"/>
              </a:solidFill>
            </a:endParaRPr>
          </a:p>
        </p:txBody>
      </p:sp>
      <p:sp>
        <p:nvSpPr>
          <p:cNvPr id="19" name="TextBox 18"/>
          <p:cNvSpPr txBox="1"/>
          <p:nvPr/>
        </p:nvSpPr>
        <p:spPr>
          <a:xfrm>
            <a:off x="3600814" y="3006446"/>
            <a:ext cx="1188992" cy="461665"/>
          </a:xfrm>
          <a:prstGeom prst="rect">
            <a:avLst/>
          </a:prstGeom>
          <a:solidFill>
            <a:schemeClr val="bg1"/>
          </a:solidFill>
        </p:spPr>
        <p:txBody>
          <a:bodyPr wrap="square" rtlCol="0">
            <a:spAutoFit/>
          </a:bodyPr>
          <a:lstStyle/>
          <a:p>
            <a:r>
              <a:rPr lang="en-US" sz="2400" b="1" dirty="0">
                <a:solidFill>
                  <a:srgbClr val="0099FF"/>
                </a:solidFill>
              </a:rPr>
              <a:t>P</a:t>
            </a:r>
            <a:r>
              <a:rPr lang="en-US" sz="2400" b="1" dirty="0" smtClean="0">
                <a:solidFill>
                  <a:srgbClr val="0099FF"/>
                </a:solidFill>
              </a:rPr>
              <a:t>ores</a:t>
            </a:r>
            <a:r>
              <a:rPr lang="en-US" sz="2400" b="1" dirty="0" smtClean="0">
                <a:solidFill>
                  <a:srgbClr val="FFFF00"/>
                </a:solidFill>
              </a:rPr>
              <a:t> </a:t>
            </a:r>
            <a:endParaRPr lang="en-US" sz="2400" b="1" dirty="0">
              <a:solidFill>
                <a:srgbClr val="FFFF00"/>
              </a:solidFill>
            </a:endParaRPr>
          </a:p>
        </p:txBody>
      </p:sp>
      <p:sp>
        <p:nvSpPr>
          <p:cNvPr id="20" name="TextBox 19"/>
          <p:cNvSpPr txBox="1"/>
          <p:nvPr/>
        </p:nvSpPr>
        <p:spPr>
          <a:xfrm>
            <a:off x="6132279" y="3006446"/>
            <a:ext cx="2329856" cy="461665"/>
          </a:xfrm>
          <a:prstGeom prst="rect">
            <a:avLst/>
          </a:prstGeom>
          <a:solidFill>
            <a:schemeClr val="bg1"/>
          </a:solidFill>
        </p:spPr>
        <p:txBody>
          <a:bodyPr wrap="square" rtlCol="0">
            <a:spAutoFit/>
          </a:bodyPr>
          <a:lstStyle/>
          <a:p>
            <a:r>
              <a:rPr lang="en-US" sz="2400" b="1" dirty="0" smtClean="0">
                <a:solidFill>
                  <a:srgbClr val="66FF33"/>
                </a:solidFill>
              </a:rPr>
              <a:t>Flow modeling</a:t>
            </a:r>
            <a:endParaRPr lang="en-US" sz="2400" b="1" dirty="0">
              <a:solidFill>
                <a:srgbClr val="66FF33"/>
              </a:solidFill>
            </a:endParaRPr>
          </a:p>
        </p:txBody>
      </p:sp>
      <p:sp>
        <p:nvSpPr>
          <p:cNvPr id="21" name="Right Arrow 20"/>
          <p:cNvSpPr/>
          <p:nvPr/>
        </p:nvSpPr>
        <p:spPr>
          <a:xfrm>
            <a:off x="4800600" y="1782123"/>
            <a:ext cx="759840" cy="3661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003632" y="1786083"/>
            <a:ext cx="759840" cy="3661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p:cNvSpPr txBox="1"/>
          <p:nvPr/>
        </p:nvSpPr>
        <p:spPr>
          <a:xfrm>
            <a:off x="3369479" y="2763048"/>
            <a:ext cx="877163" cy="369332"/>
          </a:xfrm>
          <a:prstGeom prst="rect">
            <a:avLst/>
          </a:prstGeom>
          <a:noFill/>
        </p:spPr>
        <p:txBody>
          <a:bodyPr wrap="none" rtlCol="0">
            <a:spAutoFit/>
          </a:bodyPr>
          <a:lstStyle/>
          <a:p>
            <a:r>
              <a:rPr lang="en-US" dirty="0" smtClean="0"/>
              <a:t>2.5 cm</a:t>
            </a:r>
            <a:endParaRPr lang="en-US" dirty="0"/>
          </a:p>
        </p:txBody>
      </p:sp>
      <p:cxnSp>
        <p:nvCxnSpPr>
          <p:cNvPr id="14" name="Straight Arrow Connector 13"/>
          <p:cNvCxnSpPr/>
          <p:nvPr/>
        </p:nvCxnSpPr>
        <p:spPr>
          <a:xfrm>
            <a:off x="4245847" y="2947714"/>
            <a:ext cx="5699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676603" y="2947714"/>
            <a:ext cx="69287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870780" y="5574477"/>
            <a:ext cx="569913"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01536" y="5574477"/>
            <a:ext cx="692876"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12083" y="5356759"/>
            <a:ext cx="830677" cy="369332"/>
          </a:xfrm>
          <a:prstGeom prst="rect">
            <a:avLst/>
          </a:prstGeom>
          <a:solidFill>
            <a:schemeClr val="bg1">
              <a:alpha val="39000"/>
            </a:schemeClr>
          </a:solidFill>
        </p:spPr>
        <p:txBody>
          <a:bodyPr wrap="none" rtlCol="0">
            <a:spAutoFit/>
          </a:bodyPr>
          <a:lstStyle/>
          <a:p>
            <a:r>
              <a:rPr lang="en-US" b="1" dirty="0" smtClean="0">
                <a:solidFill>
                  <a:srgbClr val="FFFF00"/>
                </a:solidFill>
              </a:rPr>
              <a:t>20</a:t>
            </a:r>
            <a:r>
              <a:rPr lang="en-US" dirty="0" smtClean="0">
                <a:solidFill>
                  <a:srgbClr val="FFFF00"/>
                </a:solidFill>
              </a:rPr>
              <a:t> </a:t>
            </a:r>
            <a:r>
              <a:rPr lang="en-US" b="1" dirty="0" smtClean="0">
                <a:solidFill>
                  <a:srgbClr val="FFFF00"/>
                </a:solidFill>
                <a:sym typeface="Symbol" panose="05050102010706020507" pitchFamily="18" charset="2"/>
              </a:rPr>
              <a:t></a:t>
            </a:r>
            <a:r>
              <a:rPr lang="en-US" dirty="0" smtClean="0">
                <a:solidFill>
                  <a:srgbClr val="FFFF00"/>
                </a:solidFill>
              </a:rPr>
              <a:t>m</a:t>
            </a:r>
            <a:endParaRPr lang="en-US" dirty="0">
              <a:solidFill>
                <a:srgbClr val="FFFF00"/>
              </a:solidFill>
            </a:endParaRPr>
          </a:p>
        </p:txBody>
      </p:sp>
      <p:cxnSp>
        <p:nvCxnSpPr>
          <p:cNvPr id="33" name="Straight Arrow Connector 32"/>
          <p:cNvCxnSpPr/>
          <p:nvPr/>
        </p:nvCxnSpPr>
        <p:spPr>
          <a:xfrm>
            <a:off x="4734548" y="5556234"/>
            <a:ext cx="569913"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3165304" y="5556234"/>
            <a:ext cx="692876"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886200" y="5346432"/>
            <a:ext cx="830677" cy="369332"/>
          </a:xfrm>
          <a:prstGeom prst="rect">
            <a:avLst/>
          </a:prstGeom>
          <a:solidFill>
            <a:schemeClr val="bg1">
              <a:alpha val="39000"/>
            </a:schemeClr>
          </a:solidFill>
        </p:spPr>
        <p:txBody>
          <a:bodyPr wrap="none" rtlCol="0">
            <a:spAutoFit/>
          </a:bodyPr>
          <a:lstStyle/>
          <a:p>
            <a:r>
              <a:rPr lang="en-US" b="1" dirty="0" smtClean="0">
                <a:solidFill>
                  <a:srgbClr val="FFFF00"/>
                </a:solidFill>
              </a:rPr>
              <a:t>20</a:t>
            </a:r>
            <a:r>
              <a:rPr lang="en-US" dirty="0" smtClean="0">
                <a:solidFill>
                  <a:srgbClr val="FFFF00"/>
                </a:solidFill>
              </a:rPr>
              <a:t> </a:t>
            </a:r>
            <a:r>
              <a:rPr lang="en-US" b="1" dirty="0" smtClean="0">
                <a:solidFill>
                  <a:srgbClr val="FFFF00"/>
                </a:solidFill>
                <a:sym typeface="Symbol" panose="05050102010706020507" pitchFamily="18" charset="2"/>
              </a:rPr>
              <a:t></a:t>
            </a:r>
            <a:r>
              <a:rPr lang="en-US" dirty="0" smtClean="0">
                <a:solidFill>
                  <a:srgbClr val="FFFF00"/>
                </a:solidFill>
              </a:rPr>
              <a:t>m</a:t>
            </a:r>
            <a:endParaRPr lang="en-US" dirty="0">
              <a:solidFill>
                <a:srgbClr val="FFFF00"/>
              </a:solidFill>
            </a:endParaRPr>
          </a:p>
        </p:txBody>
      </p:sp>
      <p:cxnSp>
        <p:nvCxnSpPr>
          <p:cNvPr id="36" name="Straight Arrow Connector 35"/>
          <p:cNvCxnSpPr/>
          <p:nvPr/>
        </p:nvCxnSpPr>
        <p:spPr>
          <a:xfrm>
            <a:off x="7467600" y="5550965"/>
            <a:ext cx="1186636"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5836028" y="5531985"/>
            <a:ext cx="890451" cy="1377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713123" y="5346432"/>
            <a:ext cx="830677" cy="369332"/>
          </a:xfrm>
          <a:prstGeom prst="rect">
            <a:avLst/>
          </a:prstGeom>
          <a:noFill/>
        </p:spPr>
        <p:txBody>
          <a:bodyPr wrap="none" rtlCol="0">
            <a:spAutoFit/>
          </a:bodyPr>
          <a:lstStyle/>
          <a:p>
            <a:r>
              <a:rPr lang="en-US" b="1" dirty="0" smtClean="0">
                <a:solidFill>
                  <a:srgbClr val="FFFF00"/>
                </a:solidFill>
              </a:rPr>
              <a:t>20 </a:t>
            </a:r>
            <a:r>
              <a:rPr lang="en-US" b="1" dirty="0" smtClean="0">
                <a:solidFill>
                  <a:srgbClr val="FFFF00"/>
                </a:solidFill>
                <a:sym typeface="Symbol" panose="05050102010706020507" pitchFamily="18" charset="2"/>
              </a:rPr>
              <a:t></a:t>
            </a:r>
            <a:r>
              <a:rPr lang="en-US" dirty="0" smtClean="0">
                <a:solidFill>
                  <a:srgbClr val="FFFF00"/>
                </a:solidFill>
              </a:rPr>
              <a:t>m</a:t>
            </a:r>
            <a:endParaRPr lang="en-US" dirty="0">
              <a:solidFill>
                <a:srgbClr val="FFFF00"/>
              </a:solidFill>
            </a:endParaRPr>
          </a:p>
        </p:txBody>
      </p:sp>
      <p:sp>
        <p:nvSpPr>
          <p:cNvPr id="3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50</a:t>
            </a:fld>
            <a:endParaRPr lang="en-US" dirty="0"/>
          </a:p>
        </p:txBody>
      </p:sp>
    </p:spTree>
    <p:extLst>
      <p:ext uri="{BB962C8B-B14F-4D97-AF65-F5344CB8AC3E}">
        <p14:creationId xmlns:p14="http://schemas.microsoft.com/office/powerpoint/2010/main" val="157881762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979" y="1354665"/>
            <a:ext cx="1365956" cy="699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Core</a:t>
            </a:r>
            <a:endParaRPr lang="en-US" dirty="0"/>
          </a:p>
        </p:txBody>
      </p:sp>
      <p:sp>
        <p:nvSpPr>
          <p:cNvPr id="5" name="Right Arrow 4"/>
          <p:cNvSpPr/>
          <p:nvPr/>
        </p:nvSpPr>
        <p:spPr>
          <a:xfrm>
            <a:off x="1619959" y="1490132"/>
            <a:ext cx="716842" cy="4289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438402" y="1354666"/>
            <a:ext cx="1365956" cy="699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Bulk CT</a:t>
            </a:r>
          </a:p>
          <a:p>
            <a:pPr algn="ctr"/>
            <a:r>
              <a:rPr lang="en-US" dirty="0" smtClean="0"/>
              <a:t>NETL</a:t>
            </a:r>
            <a:endParaRPr lang="en-US" dirty="0"/>
          </a:p>
        </p:txBody>
      </p:sp>
      <p:sp>
        <p:nvSpPr>
          <p:cNvPr id="7" name="Rectangle 6"/>
          <p:cNvSpPr/>
          <p:nvPr/>
        </p:nvSpPr>
        <p:spPr>
          <a:xfrm>
            <a:off x="4704646" y="1388532"/>
            <a:ext cx="1941690" cy="699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Multi-Sensor Core Logger</a:t>
            </a:r>
          </a:p>
          <a:p>
            <a:pPr algn="ctr"/>
            <a:r>
              <a:rPr lang="en-US" sz="1600" dirty="0" smtClean="0"/>
              <a:t>NETL</a:t>
            </a:r>
            <a:endParaRPr lang="en-US" sz="1600" dirty="0"/>
          </a:p>
        </p:txBody>
      </p:sp>
      <p:sp>
        <p:nvSpPr>
          <p:cNvPr id="8" name="Right Arrow 7"/>
          <p:cNvSpPr/>
          <p:nvPr/>
        </p:nvSpPr>
        <p:spPr>
          <a:xfrm>
            <a:off x="3889026" y="1523999"/>
            <a:ext cx="688619" cy="4289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5475111" y="2212623"/>
            <a:ext cx="412046" cy="8353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710289" y="3200402"/>
            <a:ext cx="1941690" cy="699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Split and Plug Core</a:t>
            </a:r>
          </a:p>
          <a:p>
            <a:pPr algn="ctr"/>
            <a:r>
              <a:rPr lang="en-US" sz="1600" dirty="0" smtClean="0"/>
              <a:t>Commercial Lab</a:t>
            </a:r>
          </a:p>
          <a:p>
            <a:pPr algn="ctr"/>
            <a:r>
              <a:rPr lang="en-US" sz="1600" dirty="0" smtClean="0"/>
              <a:t>GRI P&amp;P /TOC</a:t>
            </a:r>
            <a:endParaRPr lang="en-US" sz="1600" dirty="0"/>
          </a:p>
        </p:txBody>
      </p:sp>
      <p:sp>
        <p:nvSpPr>
          <p:cNvPr id="12" name="Rectangle 11"/>
          <p:cNvSpPr/>
          <p:nvPr/>
        </p:nvSpPr>
        <p:spPr>
          <a:xfrm>
            <a:off x="2438402" y="2348091"/>
            <a:ext cx="1365956" cy="699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TOC</a:t>
            </a:r>
          </a:p>
          <a:p>
            <a:pPr algn="ctr"/>
            <a:r>
              <a:rPr lang="en-US" dirty="0" smtClean="0"/>
              <a:t>NETL</a:t>
            </a:r>
            <a:endParaRPr lang="en-US" dirty="0"/>
          </a:p>
        </p:txBody>
      </p:sp>
      <p:sp>
        <p:nvSpPr>
          <p:cNvPr id="14" name="Rectangle 13"/>
          <p:cNvSpPr/>
          <p:nvPr/>
        </p:nvSpPr>
        <p:spPr>
          <a:xfrm>
            <a:off x="2455048" y="3273653"/>
            <a:ext cx="1365956" cy="699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XRD</a:t>
            </a:r>
          </a:p>
          <a:p>
            <a:pPr algn="ctr"/>
            <a:r>
              <a:rPr lang="en-US" dirty="0" smtClean="0"/>
              <a:t>WVU</a:t>
            </a:r>
            <a:endParaRPr lang="en-US" dirty="0"/>
          </a:p>
        </p:txBody>
      </p:sp>
      <p:sp>
        <p:nvSpPr>
          <p:cNvPr id="15" name="Rectangle 14"/>
          <p:cNvSpPr/>
          <p:nvPr/>
        </p:nvSpPr>
        <p:spPr>
          <a:xfrm>
            <a:off x="4066822" y="4944533"/>
            <a:ext cx="1365956" cy="699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PPAL</a:t>
            </a:r>
          </a:p>
          <a:p>
            <a:pPr algn="ctr"/>
            <a:r>
              <a:rPr lang="en-US" dirty="0" smtClean="0"/>
              <a:t>WVU</a:t>
            </a:r>
            <a:endParaRPr lang="en-US" dirty="0"/>
          </a:p>
        </p:txBody>
      </p:sp>
      <p:sp>
        <p:nvSpPr>
          <p:cNvPr id="16" name="Down Arrow 15"/>
          <p:cNvSpPr/>
          <p:nvPr/>
        </p:nvSpPr>
        <p:spPr>
          <a:xfrm>
            <a:off x="4749800" y="4056519"/>
            <a:ext cx="496712" cy="68862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6"/>
          <p:cNvSpPr>
            <a:spLocks noGrp="1"/>
          </p:cNvSpPr>
          <p:nvPr>
            <p:ph type="title"/>
          </p:nvPr>
        </p:nvSpPr>
        <p:spPr>
          <a:xfrm>
            <a:off x="457200" y="0"/>
            <a:ext cx="8229600" cy="1143000"/>
          </a:xfrm>
        </p:spPr>
        <p:txBody>
          <a:bodyPr/>
          <a:lstStyle/>
          <a:p>
            <a:pPr algn="ctr"/>
            <a:r>
              <a:rPr lang="en-US" sz="4000" b="1" dirty="0" smtClean="0">
                <a:effectLst>
                  <a:outerShdw blurRad="38100" dist="38100" dir="2700000" algn="tl">
                    <a:srgbClr val="000000">
                      <a:alpha val="43137"/>
                    </a:srgbClr>
                  </a:outerShdw>
                </a:effectLst>
              </a:rPr>
              <a:t>Whole Core</a:t>
            </a:r>
            <a:endParaRPr lang="en-US" sz="4000" b="1" dirty="0">
              <a:effectLst>
                <a:outerShdw blurRad="38100" dist="38100" dir="2700000" algn="tl">
                  <a:srgbClr val="000000">
                    <a:alpha val="43137"/>
                  </a:srgbClr>
                </a:outerShdw>
              </a:effectLst>
            </a:endParaRPr>
          </a:p>
        </p:txBody>
      </p:sp>
      <p:sp>
        <p:nvSpPr>
          <p:cNvPr id="18" name="Rectangle 17"/>
          <p:cNvSpPr/>
          <p:nvPr/>
        </p:nvSpPr>
        <p:spPr>
          <a:xfrm>
            <a:off x="2455048" y="4199215"/>
            <a:ext cx="1365956" cy="8356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Core Description</a:t>
            </a:r>
          </a:p>
          <a:p>
            <a:pPr algn="ctr"/>
            <a:r>
              <a:rPr lang="en-US" dirty="0" smtClean="0"/>
              <a:t>WVU</a:t>
            </a:r>
            <a:endParaRPr lang="en-US" dirty="0"/>
          </a:p>
        </p:txBody>
      </p:sp>
      <p:sp>
        <p:nvSpPr>
          <p:cNvPr id="19" name="Right Arrow 18"/>
          <p:cNvSpPr/>
          <p:nvPr/>
        </p:nvSpPr>
        <p:spPr>
          <a:xfrm flipH="1">
            <a:off x="3931360" y="3333816"/>
            <a:ext cx="688619" cy="4289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p:cNvSpPr/>
          <p:nvPr/>
        </p:nvSpPr>
        <p:spPr>
          <a:xfrm>
            <a:off x="6739471" y="3339460"/>
            <a:ext cx="688619" cy="4289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563270" y="3194545"/>
            <a:ext cx="1365956" cy="8619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Confined Stress</a:t>
            </a:r>
          </a:p>
          <a:p>
            <a:pPr algn="ctr"/>
            <a:r>
              <a:rPr lang="en-US" dirty="0" smtClean="0"/>
              <a:t>WVU</a:t>
            </a:r>
            <a:endParaRPr lang="en-US" dirty="0"/>
          </a:p>
        </p:txBody>
      </p:sp>
      <p:sp>
        <p:nvSpPr>
          <p:cNvPr id="22" name="Rectangle 21"/>
          <p:cNvSpPr/>
          <p:nvPr/>
        </p:nvSpPr>
        <p:spPr>
          <a:xfrm>
            <a:off x="7563270" y="4203062"/>
            <a:ext cx="1365956" cy="8317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Gas Adsorption</a:t>
            </a:r>
          </a:p>
          <a:p>
            <a:pPr algn="ctr"/>
            <a:r>
              <a:rPr lang="en-US" dirty="0" smtClean="0"/>
              <a:t>WVU</a:t>
            </a:r>
            <a:endParaRPr lang="en-US" dirty="0"/>
          </a:p>
        </p:txBody>
      </p:sp>
      <p:sp>
        <p:nvSpPr>
          <p:cNvPr id="23" name="Rectangle 22"/>
          <p:cNvSpPr/>
          <p:nvPr/>
        </p:nvSpPr>
        <p:spPr>
          <a:xfrm>
            <a:off x="7563270" y="2348091"/>
            <a:ext cx="1365956" cy="699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FIB SEM</a:t>
            </a:r>
          </a:p>
          <a:p>
            <a:pPr algn="ctr"/>
            <a:r>
              <a:rPr lang="en-US" dirty="0" smtClean="0"/>
              <a:t>OSU</a:t>
            </a:r>
            <a:endParaRPr lang="en-US" dirty="0"/>
          </a:p>
        </p:txBody>
      </p:sp>
      <p:sp>
        <p:nvSpPr>
          <p:cNvPr id="2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51</a:t>
            </a:fld>
            <a:endParaRPr lang="en-US" dirty="0"/>
          </a:p>
        </p:txBody>
      </p:sp>
      <p:sp>
        <p:nvSpPr>
          <p:cNvPr id="25" name="Down Arrow 24"/>
          <p:cNvSpPr/>
          <p:nvPr/>
        </p:nvSpPr>
        <p:spPr>
          <a:xfrm>
            <a:off x="6149624" y="4056519"/>
            <a:ext cx="496712" cy="68862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717825" y="4944532"/>
            <a:ext cx="1365956" cy="699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Geochem</a:t>
            </a:r>
          </a:p>
          <a:p>
            <a:pPr algn="ctr"/>
            <a:r>
              <a:rPr lang="en-US" dirty="0" smtClean="0"/>
              <a:t>WVU/OSU</a:t>
            </a:r>
            <a:endParaRPr lang="en-US" dirty="0"/>
          </a:p>
        </p:txBody>
      </p:sp>
    </p:spTree>
    <p:extLst>
      <p:ext uri="{BB962C8B-B14F-4D97-AF65-F5344CB8AC3E}">
        <p14:creationId xmlns:p14="http://schemas.microsoft.com/office/powerpoint/2010/main" val="632955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41676"/>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Logging</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419100" y="3099138"/>
            <a:ext cx="8305800" cy="461665"/>
          </a:xfrm>
          <a:prstGeom prst="rect">
            <a:avLst/>
          </a:prstGeom>
        </p:spPr>
        <p:txBody>
          <a:bodyPr wrap="square">
            <a:spAutoFit/>
          </a:bodyPr>
          <a:lstStyle/>
          <a:p>
            <a:pPr algn="ctr"/>
            <a:r>
              <a:rPr lang="en-US" sz="2400" b="1" dirty="0" smtClean="0"/>
              <a:t>Tim Carr</a:t>
            </a:r>
            <a:endParaRPr lang="en-US" sz="2400" b="1" dirty="0"/>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52</a:t>
            </a:fld>
            <a:endParaRPr lang="en-US" dirty="0"/>
          </a:p>
        </p:txBody>
      </p:sp>
      <p:pic>
        <p:nvPicPr>
          <p:cNvPr id="5122" name="Picture 2" descr="Geomechanics Manageme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732387" y="3937815"/>
            <a:ext cx="4035633" cy="1598012"/>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Reservoir Characterization Petrophysic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75979" y="3937816"/>
            <a:ext cx="2356409" cy="1598012"/>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3739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effectLst>
                  <a:outerShdw blurRad="38100" dist="38100" dir="2700000" algn="tl">
                    <a:srgbClr val="000000">
                      <a:alpha val="43137"/>
                    </a:srgbClr>
                  </a:outerShdw>
                </a:effectLst>
              </a:rPr>
              <a:t>Logging Vertical Well</a:t>
            </a:r>
            <a:endParaRPr lang="en-US" sz="4000" b="1" dirty="0">
              <a:effectLst>
                <a:outerShdw blurRad="38100" dist="38100" dir="2700000" algn="tl">
                  <a:srgbClr val="000000">
                    <a:alpha val="43137"/>
                  </a:srgbClr>
                </a:outerShdw>
              </a:effectLst>
            </a:endParaRPr>
          </a:p>
        </p:txBody>
      </p:sp>
      <p:sp>
        <p:nvSpPr>
          <p:cNvPr id="5" name="Content Placeholder 2"/>
          <p:cNvSpPr>
            <a:spLocks noGrp="1"/>
          </p:cNvSpPr>
          <p:nvPr>
            <p:ph sz="quarter" idx="4294967295"/>
          </p:nvPr>
        </p:nvSpPr>
        <p:spPr>
          <a:xfrm>
            <a:off x="338608" y="1507522"/>
            <a:ext cx="4038600" cy="4114800"/>
          </a:xfrm>
          <a:prstGeom prst="rect">
            <a:avLst/>
          </a:prstGeom>
        </p:spPr>
        <p:txBody>
          <a:bodyPr/>
          <a:lstStyle/>
          <a:p>
            <a:r>
              <a:rPr lang="en-US" sz="2400" dirty="0" smtClean="0"/>
              <a:t>Full-bore Micro Imager </a:t>
            </a:r>
            <a:r>
              <a:rPr lang="en-US" sz="2400" baseline="30000" dirty="0" err="1" smtClean="0"/>
              <a:t>sw</a:t>
            </a:r>
            <a:endParaRPr lang="en-US" sz="2400" baseline="30000" dirty="0" smtClean="0"/>
          </a:p>
          <a:p>
            <a:r>
              <a:rPr lang="en-US" sz="2400" dirty="0" smtClean="0"/>
              <a:t>MDT stress </a:t>
            </a:r>
            <a:r>
              <a:rPr lang="en-US" sz="2400" baseline="30000" dirty="0" err="1" smtClean="0"/>
              <a:t>sw</a:t>
            </a:r>
            <a:endParaRPr lang="en-US" sz="2400" dirty="0" smtClean="0"/>
          </a:p>
          <a:p>
            <a:r>
              <a:rPr lang="en-US" sz="2400" dirty="0" smtClean="0"/>
              <a:t>Dielectric Permittivity </a:t>
            </a:r>
            <a:r>
              <a:rPr lang="en-US" sz="2400" baseline="30000" dirty="0" err="1" smtClean="0"/>
              <a:t>sw</a:t>
            </a:r>
            <a:endParaRPr lang="en-US" sz="2400" dirty="0" smtClean="0"/>
          </a:p>
          <a:p>
            <a:r>
              <a:rPr lang="en-US" sz="2400" dirty="0" smtClean="0"/>
              <a:t>Magnetic Resonance </a:t>
            </a:r>
            <a:r>
              <a:rPr lang="en-US" sz="2400" baseline="30000" dirty="0" err="1" smtClean="0"/>
              <a:t>sw</a:t>
            </a:r>
            <a:endParaRPr lang="en-US" sz="2400" dirty="0" smtClean="0"/>
          </a:p>
          <a:p>
            <a:r>
              <a:rPr lang="en-US" sz="2400" dirty="0" smtClean="0"/>
              <a:t>Reservoir Saturation Tool </a:t>
            </a:r>
            <a:r>
              <a:rPr lang="en-US" sz="2400" baseline="30000" dirty="0" err="1" smtClean="0"/>
              <a:t>sw</a:t>
            </a:r>
            <a:endParaRPr lang="en-US" sz="2400" dirty="0" smtClean="0"/>
          </a:p>
          <a:p>
            <a:r>
              <a:rPr lang="en-US" sz="2400" dirty="0" smtClean="0"/>
              <a:t>Quanta-Geo Imaging</a:t>
            </a:r>
          </a:p>
          <a:p>
            <a:r>
              <a:rPr lang="en-US" sz="2400" dirty="0" err="1" smtClean="0"/>
              <a:t>Litho</a:t>
            </a:r>
            <a:r>
              <a:rPr lang="en-US" sz="2400" dirty="0" smtClean="0"/>
              <a:t> Scanner</a:t>
            </a:r>
          </a:p>
          <a:p>
            <a:endParaRPr lang="en-US" sz="2400" dirty="0" smtClean="0"/>
          </a:p>
          <a:p>
            <a:endParaRPr lang="en-US" sz="2400" dirty="0" smtClean="0"/>
          </a:p>
          <a:p>
            <a:endParaRPr lang="en-US" sz="2400" dirty="0"/>
          </a:p>
        </p:txBody>
      </p:sp>
      <p:pic>
        <p:nvPicPr>
          <p:cNvPr id="7"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5048955" y="1285012"/>
            <a:ext cx="2706935" cy="434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51931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114300" y="15607"/>
            <a:ext cx="9144000" cy="1368350"/>
          </a:xfrm>
          <a:prstGeom prst="rect">
            <a:avLst/>
          </a:prstGeom>
        </p:spPr>
        <p:txBody>
          <a:bodyPr vert="horz" lIns="91440" tIns="45720" rIns="91440" bIns="4572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Logging Lateral</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54</a:t>
            </a:fld>
            <a:endParaRPr lang="en-US" dirty="0"/>
          </a:p>
        </p:txBody>
      </p:sp>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366734" y="97252"/>
            <a:ext cx="4472466" cy="53721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6906985" y="5446292"/>
            <a:ext cx="1475725" cy="369332"/>
          </a:xfrm>
          <a:prstGeom prst="rect">
            <a:avLst/>
          </a:prstGeom>
          <a:noFill/>
        </p:spPr>
        <p:txBody>
          <a:bodyPr wrap="none" rtlCol="0">
            <a:spAutoFit/>
          </a:bodyPr>
          <a:lstStyle/>
          <a:p>
            <a:r>
              <a:rPr lang="en-US" dirty="0" smtClean="0"/>
              <a:t>Schlumberger</a:t>
            </a:r>
            <a:endParaRPr lang="en-US" dirty="0"/>
          </a:p>
        </p:txBody>
      </p:sp>
      <p:pic>
        <p:nvPicPr>
          <p:cNvPr id="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79" t="2756" r="5077" b="35443"/>
          <a:stretch/>
        </p:blipFill>
        <p:spPr bwMode="auto">
          <a:xfrm>
            <a:off x="920665" y="1383957"/>
            <a:ext cx="2888391" cy="256910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146" name="Picture 2" descr="The 3D interpretation to the right of the images from a 15-ft sand interval shows the repeated, abrupt high-angle changes in dip that resulted from disruption of the sand by slump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111" y="4202208"/>
            <a:ext cx="2095500" cy="142875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924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41676"/>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Microseismic &amp; Fiber-</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OPtics</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419100" y="3099138"/>
            <a:ext cx="8305800" cy="461665"/>
          </a:xfrm>
          <a:prstGeom prst="rect">
            <a:avLst/>
          </a:prstGeom>
        </p:spPr>
        <p:txBody>
          <a:bodyPr wrap="square">
            <a:spAutoFit/>
          </a:bodyPr>
          <a:lstStyle/>
          <a:p>
            <a:pPr algn="ctr"/>
            <a:r>
              <a:rPr lang="en-US" sz="2400" b="1" dirty="0" smtClean="0"/>
              <a:t>Tim Carr substitute for Tom Wilson</a:t>
            </a:r>
            <a:endParaRPr lang="en-US" sz="2400" b="1" dirty="0"/>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55</a:t>
            </a:fld>
            <a:endParaRPr lang="en-US" dirty="0"/>
          </a:p>
        </p:txBody>
      </p:sp>
    </p:spTree>
    <p:extLst>
      <p:ext uri="{BB962C8B-B14F-4D97-AF65-F5344CB8AC3E}">
        <p14:creationId xmlns:p14="http://schemas.microsoft.com/office/powerpoint/2010/main" val="2599655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4" y="0"/>
            <a:ext cx="8229600" cy="914400"/>
          </a:xfrm>
        </p:spPr>
        <p:txBody>
          <a:bodyPr>
            <a:normAutofit/>
          </a:bodyPr>
          <a:lstStyle/>
          <a:p>
            <a:pPr algn="ctr"/>
            <a:r>
              <a:rPr lang="en-US" sz="4000" b="1" dirty="0" smtClean="0">
                <a:effectLst>
                  <a:outerShdw blurRad="38100" dist="38100" dir="2700000" algn="tl">
                    <a:srgbClr val="000000">
                      <a:alpha val="43137"/>
                    </a:srgbClr>
                  </a:outerShdw>
                </a:effectLst>
              </a:rPr>
              <a:t>Micro Seismic</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sz="quarter" idx="4294967295"/>
          </p:nvPr>
        </p:nvSpPr>
        <p:spPr>
          <a:xfrm>
            <a:off x="457200" y="1981200"/>
            <a:ext cx="4038600" cy="4114800"/>
          </a:xfrm>
          <a:prstGeom prst="rect">
            <a:avLst/>
          </a:prstGeom>
        </p:spPr>
        <p:txBody>
          <a:bodyPr/>
          <a:lstStyle/>
          <a:p>
            <a:endParaRPr lang="en-US" dirty="0" smtClean="0"/>
          </a:p>
          <a:p>
            <a:endParaRPr lang="en-US" dirty="0" smtClean="0"/>
          </a:p>
          <a:p>
            <a:endParaRPr lang="en-US" dirty="0"/>
          </a:p>
        </p:txBody>
      </p:sp>
      <p:pic>
        <p:nvPicPr>
          <p:cNvPr id="2050"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1089454" y="939594"/>
            <a:ext cx="6967151" cy="458870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56</a:t>
            </a:fld>
            <a:endParaRPr lang="en-US" dirty="0"/>
          </a:p>
        </p:txBody>
      </p:sp>
    </p:spTree>
    <p:extLst>
      <p:ext uri="{BB962C8B-B14F-4D97-AF65-F5344CB8AC3E}">
        <p14:creationId xmlns:p14="http://schemas.microsoft.com/office/powerpoint/2010/main" val="57558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84663" y="1093788"/>
            <a:ext cx="3440112"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1143000"/>
            <a:ext cx="32766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1447800" y="5583238"/>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a:solidFill>
                  <a:schemeClr val="bg1"/>
                </a:solidFill>
                <a:latin typeface="Calibri" pitchFamily="34" charset="0"/>
                <a:cs typeface="Times New Roman" pitchFamily="18" charset="0"/>
              </a:rPr>
              <a:t>Starting model </a:t>
            </a:r>
          </a:p>
        </p:txBody>
      </p:sp>
      <p:sp>
        <p:nvSpPr>
          <p:cNvPr id="17413" name="Title 3"/>
          <p:cNvSpPr>
            <a:spLocks noGrp="1"/>
          </p:cNvSpPr>
          <p:nvPr>
            <p:ph type="title"/>
          </p:nvPr>
        </p:nvSpPr>
        <p:spPr bwMode="auto">
          <a:xfrm>
            <a:off x="0" y="84216"/>
            <a:ext cx="9144000" cy="50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b="1" dirty="0" smtClean="0">
                <a:effectLst>
                  <a:outerShdw blurRad="38100" dist="38100" dir="2700000" algn="tl">
                    <a:srgbClr val="000000">
                      <a:alpha val="43137"/>
                    </a:srgbClr>
                  </a:outerShdw>
                </a:effectLst>
              </a:rPr>
              <a:t>Some microseismic perspectives for the Morgantown MSEEL site</a:t>
            </a:r>
          </a:p>
        </p:txBody>
      </p:sp>
      <p:pic>
        <p:nvPicPr>
          <p:cNvPr id="17414"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550" y="3475038"/>
            <a:ext cx="3167063"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340350" y="3228975"/>
            <a:ext cx="3429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984250" y="6510338"/>
            <a:ext cx="1752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1000" i="1" dirty="0" smtClean="0">
                <a:solidFill>
                  <a:schemeClr val="tx2"/>
                </a:solidFill>
                <a:latin typeface="Times New Roman" panose="02020603050405020304" pitchFamily="18" charset="0"/>
                <a:cs typeface="Times New Roman" panose="02020603050405020304" pitchFamily="18" charset="0"/>
              </a:rPr>
              <a:t>Tom Wilson, WVU Geophysics</a:t>
            </a: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57</a:t>
            </a:fld>
            <a:endParaRPr lang="en-US" dirty="0"/>
          </a:p>
        </p:txBody>
      </p:sp>
    </p:spTree>
    <p:extLst>
      <p:ext uri="{BB962C8B-B14F-4D97-AF65-F5344CB8AC3E}">
        <p14:creationId xmlns:p14="http://schemas.microsoft.com/office/powerpoint/2010/main" val="3898927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12756"/>
          </a:xfrm>
        </p:spPr>
        <p:txBody>
          <a:bodyPr/>
          <a:lstStyle/>
          <a:p>
            <a:pPr algn="ctr"/>
            <a:r>
              <a:rPr lang="en-US" sz="4000" b="1" dirty="0" smtClean="0">
                <a:effectLst>
                  <a:outerShdw blurRad="38100" dist="38100" dir="2700000" algn="tl">
                    <a:srgbClr val="000000">
                      <a:alpha val="43137"/>
                    </a:srgbClr>
                  </a:outerShdw>
                </a:effectLst>
              </a:rPr>
              <a:t>Fiber-Optics</a:t>
            </a:r>
            <a:endParaRPr lang="en-US" sz="4000" b="1" dirty="0">
              <a:effectLst>
                <a:outerShdw blurRad="38100" dist="38100" dir="2700000" algn="tl">
                  <a:srgbClr val="000000">
                    <a:alpha val="43137"/>
                  </a:srgbClr>
                </a:outerShdw>
              </a:effectLst>
            </a:endParaRPr>
          </a:p>
        </p:txBody>
      </p:sp>
      <p:pic>
        <p:nvPicPr>
          <p:cNvPr id="3074"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222421" y="1556951"/>
            <a:ext cx="4224046" cy="3200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58</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498" y="1556951"/>
            <a:ext cx="4234702" cy="3200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440201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358"/>
            <a:ext cx="9144000" cy="1143000"/>
          </a:xfrm>
        </p:spPr>
        <p:txBody>
          <a:bodyPr/>
          <a:lstStyle/>
          <a:p>
            <a:pPr algn="ctr"/>
            <a:r>
              <a:rPr lang="en-US" sz="3600" b="1" dirty="0" smtClean="0">
                <a:effectLst>
                  <a:outerShdw blurRad="38100" dist="38100" dir="2700000" algn="tl">
                    <a:srgbClr val="000000">
                      <a:alpha val="43137"/>
                    </a:srgbClr>
                  </a:outerShdw>
                </a:effectLst>
              </a:rPr>
              <a:t>Fiber-Optics</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Distributed Temperature Sensing</a:t>
            </a:r>
            <a:endParaRPr lang="en-US" sz="3600" b="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16588" y="1169430"/>
            <a:ext cx="8737600" cy="455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775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8600" y="21465"/>
            <a:ext cx="8610599" cy="1143000"/>
          </a:xfrm>
        </p:spPr>
        <p:txBody>
          <a:bodyPr>
            <a:noAutofit/>
          </a:bodyPr>
          <a:lstStyle/>
          <a:p>
            <a:pPr algn="ctr"/>
            <a:r>
              <a:rPr lang="en-US" sz="3600" b="1" dirty="0" smtClean="0">
                <a:effectLst>
                  <a:outerShdw blurRad="38100" dist="38100" dir="2700000" algn="tl">
                    <a:srgbClr val="000000">
                      <a:alpha val="43137"/>
                    </a:srgbClr>
                  </a:outerShdw>
                </a:effectLst>
              </a:rPr>
              <a:t>MSEEL PROJECT ORGANIZATION</a:t>
            </a:r>
            <a:endParaRPr lang="en-US" sz="3600" b="1" dirty="0">
              <a:effectLst>
                <a:outerShdw blurRad="38100" dist="38100" dir="2700000" algn="tl">
                  <a:srgbClr val="000000">
                    <a:alpha val="43137"/>
                  </a:srgbClr>
                </a:outerShdw>
              </a:effectLst>
            </a:endParaRPr>
          </a:p>
        </p:txBody>
      </p:sp>
      <p:grpSp>
        <p:nvGrpSpPr>
          <p:cNvPr id="4" name="Group 3"/>
          <p:cNvGrpSpPr/>
          <p:nvPr/>
        </p:nvGrpSpPr>
        <p:grpSpPr>
          <a:xfrm>
            <a:off x="123778" y="1052697"/>
            <a:ext cx="8901459" cy="4571331"/>
            <a:chOff x="123778" y="228600"/>
            <a:chExt cx="8901459" cy="4571331"/>
          </a:xfrm>
        </p:grpSpPr>
        <p:cxnSp>
          <p:nvCxnSpPr>
            <p:cNvPr id="5" name="Straight Connector 4"/>
            <p:cNvCxnSpPr>
              <a:stCxn id="50" idx="2"/>
            </p:cNvCxnSpPr>
            <p:nvPr/>
          </p:nvCxnSpPr>
          <p:spPr>
            <a:xfrm>
              <a:off x="4530472" y="2747215"/>
              <a:ext cx="6759" cy="1070955"/>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554251" y="228600"/>
              <a:ext cx="2443029" cy="508854"/>
              <a:chOff x="3364445" y="495300"/>
              <a:chExt cx="2443029" cy="508854"/>
            </a:xfrm>
          </p:grpSpPr>
          <p:sp>
            <p:nvSpPr>
              <p:cNvPr id="52" name="Rectangle 51"/>
              <p:cNvSpPr>
                <a:spLocks noChangeAspect="1"/>
              </p:cNvSpPr>
              <p:nvPr/>
            </p:nvSpPr>
            <p:spPr>
              <a:xfrm>
                <a:off x="3364445" y="495300"/>
                <a:ext cx="1965960" cy="32004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Director</a:t>
                </a:r>
                <a:endParaRPr lang="en-US" dirty="0">
                  <a:solidFill>
                    <a:schemeClr val="tx1"/>
                  </a:solidFill>
                </a:endParaRPr>
              </a:p>
            </p:txBody>
          </p:sp>
          <p:sp>
            <p:nvSpPr>
              <p:cNvPr id="53" name="Rectangle 52"/>
              <p:cNvSpPr>
                <a:spLocks noChangeAspect="1"/>
              </p:cNvSpPr>
              <p:nvPr/>
            </p:nvSpPr>
            <p:spPr>
              <a:xfrm>
                <a:off x="4444059" y="775554"/>
                <a:ext cx="1363415"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 Carr (WVU)</a:t>
                </a:r>
                <a:endParaRPr lang="en-US" sz="1000" dirty="0">
                  <a:solidFill>
                    <a:schemeClr val="tx1"/>
                  </a:solidFill>
                </a:endParaRPr>
              </a:p>
            </p:txBody>
          </p:sp>
        </p:grpSp>
        <p:grpSp>
          <p:nvGrpSpPr>
            <p:cNvPr id="8" name="Group 7"/>
            <p:cNvGrpSpPr/>
            <p:nvPr/>
          </p:nvGrpSpPr>
          <p:grpSpPr>
            <a:xfrm>
              <a:off x="2953132" y="2427175"/>
              <a:ext cx="3321974" cy="1247704"/>
              <a:chOff x="2763326" y="2211554"/>
              <a:chExt cx="3321974" cy="1247704"/>
            </a:xfrm>
          </p:grpSpPr>
          <p:sp>
            <p:nvSpPr>
              <p:cNvPr id="50" name="Rectangle 49"/>
              <p:cNvSpPr>
                <a:spLocks noChangeAspect="1"/>
              </p:cNvSpPr>
              <p:nvPr/>
            </p:nvSpPr>
            <p:spPr>
              <a:xfrm>
                <a:off x="2763326" y="2211554"/>
                <a:ext cx="3154680" cy="32004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Technical Committee</a:t>
                </a:r>
                <a:endParaRPr lang="en-US" dirty="0">
                  <a:solidFill>
                    <a:schemeClr val="tx1"/>
                  </a:solidFill>
                </a:endParaRPr>
              </a:p>
            </p:txBody>
          </p:sp>
          <p:sp>
            <p:nvSpPr>
              <p:cNvPr id="51" name="Rectangle 50"/>
              <p:cNvSpPr>
                <a:spLocks noChangeAspect="1"/>
              </p:cNvSpPr>
              <p:nvPr/>
            </p:nvSpPr>
            <p:spPr>
              <a:xfrm>
                <a:off x="4634451" y="2488598"/>
                <a:ext cx="1450849" cy="9706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 Carr (WVU)</a:t>
                </a:r>
              </a:p>
              <a:p>
                <a:pPr algn="ctr"/>
                <a:r>
                  <a:rPr lang="en-US" sz="1000" dirty="0" smtClean="0">
                    <a:solidFill>
                      <a:schemeClr val="tx1"/>
                    </a:solidFill>
                  </a:rPr>
                  <a:t>J. Daniels (OSU)</a:t>
                </a:r>
              </a:p>
              <a:p>
                <a:pPr algn="ctr"/>
                <a:r>
                  <a:rPr lang="en-US" sz="1000" dirty="0" smtClean="0">
                    <a:solidFill>
                      <a:schemeClr val="tx1"/>
                    </a:solidFill>
                  </a:rPr>
                  <a:t>K. Aminian (WVU)</a:t>
                </a:r>
              </a:p>
              <a:p>
                <a:pPr algn="ctr"/>
                <a:r>
                  <a:rPr lang="en-US" sz="1000" dirty="0" smtClean="0">
                    <a:solidFill>
                      <a:schemeClr val="tx1"/>
                    </a:solidFill>
                  </a:rPr>
                  <a:t>P. Ziemkiewicz (WVU)</a:t>
                </a:r>
              </a:p>
              <a:p>
                <a:pPr algn="ctr"/>
                <a:r>
                  <a:rPr lang="en-US" sz="1000" dirty="0" smtClean="0">
                    <a:solidFill>
                      <a:schemeClr val="tx1"/>
                    </a:solidFill>
                  </a:rPr>
                  <a:t>NETL</a:t>
                </a:r>
              </a:p>
            </p:txBody>
          </p:sp>
        </p:grpSp>
        <p:cxnSp>
          <p:nvCxnSpPr>
            <p:cNvPr id="9" name="Straight Connector 8"/>
            <p:cNvCxnSpPr>
              <a:stCxn id="52" idx="2"/>
              <a:endCxn id="46" idx="0"/>
            </p:cNvCxnSpPr>
            <p:nvPr/>
          </p:nvCxnSpPr>
          <p:spPr>
            <a:xfrm flipH="1">
              <a:off x="4530473" y="548640"/>
              <a:ext cx="6758" cy="2256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44" idx="2"/>
              <a:endCxn id="50" idx="0"/>
            </p:cNvCxnSpPr>
            <p:nvPr/>
          </p:nvCxnSpPr>
          <p:spPr>
            <a:xfrm flipH="1">
              <a:off x="4530472" y="1644235"/>
              <a:ext cx="2" cy="7829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8633" y="3810000"/>
              <a:ext cx="7538086" cy="1460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53200" y="1905000"/>
              <a:ext cx="2141220" cy="5334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External Advisory Committee</a:t>
              </a:r>
              <a:endParaRPr lang="en-US" sz="1600" dirty="0">
                <a:solidFill>
                  <a:schemeClr val="tx1"/>
                </a:solidFill>
              </a:endParaRPr>
            </a:p>
          </p:txBody>
        </p:sp>
        <p:grpSp>
          <p:nvGrpSpPr>
            <p:cNvPr id="13" name="Group 12"/>
            <p:cNvGrpSpPr/>
            <p:nvPr/>
          </p:nvGrpSpPr>
          <p:grpSpPr>
            <a:xfrm>
              <a:off x="123778" y="4055754"/>
              <a:ext cx="1552775" cy="744176"/>
              <a:chOff x="3194" y="3923671"/>
              <a:chExt cx="1619030" cy="704067"/>
            </a:xfrm>
          </p:grpSpPr>
          <p:sp>
            <p:nvSpPr>
              <p:cNvPr id="48" name="Rectangle 47"/>
              <p:cNvSpPr/>
              <p:nvPr/>
            </p:nvSpPr>
            <p:spPr>
              <a:xfrm>
                <a:off x="3194" y="3923671"/>
                <a:ext cx="1221614" cy="6262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Deep Subsurface Geochemistry</a:t>
                </a:r>
              </a:p>
              <a:p>
                <a:pPr algn="ctr"/>
                <a:endParaRPr lang="en-US" sz="800" dirty="0">
                  <a:solidFill>
                    <a:schemeClr val="tx1"/>
                  </a:solidFill>
                </a:endParaRPr>
              </a:p>
            </p:txBody>
          </p:sp>
          <p:sp>
            <p:nvSpPr>
              <p:cNvPr id="49" name="Rectangle 48"/>
              <p:cNvSpPr/>
              <p:nvPr/>
            </p:nvSpPr>
            <p:spPr>
              <a:xfrm>
                <a:off x="350844" y="4464077"/>
                <a:ext cx="1271380" cy="1636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Shikha Sharma (WVU)</a:t>
                </a:r>
                <a:endParaRPr lang="en-US" sz="800" dirty="0">
                  <a:solidFill>
                    <a:schemeClr val="tx1"/>
                  </a:solidFill>
                </a:endParaRPr>
              </a:p>
            </p:txBody>
          </p:sp>
        </p:grpSp>
        <p:grpSp>
          <p:nvGrpSpPr>
            <p:cNvPr id="14" name="Group 13"/>
            <p:cNvGrpSpPr/>
            <p:nvPr/>
          </p:nvGrpSpPr>
          <p:grpSpPr>
            <a:xfrm>
              <a:off x="3341752" y="774315"/>
              <a:ext cx="2684427" cy="514067"/>
              <a:chOff x="3151946" y="1041015"/>
              <a:chExt cx="2684427" cy="514067"/>
            </a:xfrm>
          </p:grpSpPr>
          <p:sp>
            <p:nvSpPr>
              <p:cNvPr id="46" name="Rectangle 45"/>
              <p:cNvSpPr>
                <a:spLocks noChangeAspect="1"/>
              </p:cNvSpPr>
              <p:nvPr/>
            </p:nvSpPr>
            <p:spPr>
              <a:xfrm>
                <a:off x="3151946" y="1041015"/>
                <a:ext cx="2377441" cy="32004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Associate Director</a:t>
                </a:r>
                <a:endParaRPr lang="en-US" dirty="0">
                  <a:solidFill>
                    <a:schemeClr val="tx1"/>
                  </a:solidFill>
                </a:endParaRPr>
              </a:p>
            </p:txBody>
          </p:sp>
          <p:sp>
            <p:nvSpPr>
              <p:cNvPr id="47" name="Rectangle 46"/>
              <p:cNvSpPr>
                <a:spLocks noChangeAspect="1"/>
              </p:cNvSpPr>
              <p:nvPr/>
            </p:nvSpPr>
            <p:spPr>
              <a:xfrm>
                <a:off x="4472958" y="1326482"/>
                <a:ext cx="1363415"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J. Daniels (OSU)</a:t>
                </a:r>
                <a:endParaRPr lang="en-US" sz="1000" dirty="0">
                  <a:solidFill>
                    <a:schemeClr val="tx1"/>
                  </a:solidFill>
                </a:endParaRPr>
              </a:p>
            </p:txBody>
          </p:sp>
        </p:grpSp>
        <p:grpSp>
          <p:nvGrpSpPr>
            <p:cNvPr id="15" name="Group 14"/>
            <p:cNvGrpSpPr/>
            <p:nvPr/>
          </p:nvGrpSpPr>
          <p:grpSpPr>
            <a:xfrm>
              <a:off x="3341753" y="1324195"/>
              <a:ext cx="2692908" cy="511745"/>
              <a:chOff x="3151947" y="1590895"/>
              <a:chExt cx="2692908" cy="511745"/>
            </a:xfrm>
          </p:grpSpPr>
          <p:sp>
            <p:nvSpPr>
              <p:cNvPr id="44" name="Rectangle 43"/>
              <p:cNvSpPr>
                <a:spLocks noChangeAspect="1"/>
              </p:cNvSpPr>
              <p:nvPr/>
            </p:nvSpPr>
            <p:spPr>
              <a:xfrm>
                <a:off x="3151947" y="1590895"/>
                <a:ext cx="2377441" cy="32004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Operations Manager</a:t>
                </a:r>
                <a:endParaRPr lang="en-US" dirty="0">
                  <a:solidFill>
                    <a:schemeClr val="tx1"/>
                  </a:solidFill>
                </a:endParaRPr>
              </a:p>
            </p:txBody>
          </p:sp>
          <p:sp>
            <p:nvSpPr>
              <p:cNvPr id="45" name="Rectangle 44"/>
              <p:cNvSpPr>
                <a:spLocks noChangeAspect="1"/>
              </p:cNvSpPr>
              <p:nvPr/>
            </p:nvSpPr>
            <p:spPr>
              <a:xfrm>
                <a:off x="4481440" y="1874040"/>
                <a:ext cx="1363415"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S. Taylor (WVU)</a:t>
                </a:r>
                <a:endParaRPr lang="en-US" sz="1000" dirty="0">
                  <a:solidFill>
                    <a:schemeClr val="tx1"/>
                  </a:solidFill>
                </a:endParaRPr>
              </a:p>
            </p:txBody>
          </p:sp>
        </p:grpSp>
        <p:cxnSp>
          <p:nvCxnSpPr>
            <p:cNvPr id="16" name="Straight Connector 15"/>
            <p:cNvCxnSpPr>
              <a:stCxn id="46" idx="2"/>
              <a:endCxn id="44" idx="0"/>
            </p:cNvCxnSpPr>
            <p:nvPr/>
          </p:nvCxnSpPr>
          <p:spPr>
            <a:xfrm>
              <a:off x="4530473" y="1094355"/>
              <a:ext cx="1" cy="2298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p:cNvSpPr>
              <a:spLocks noChangeAspect="1"/>
            </p:cNvSpPr>
            <p:nvPr/>
          </p:nvSpPr>
          <p:spPr>
            <a:xfrm>
              <a:off x="7391902" y="2404506"/>
              <a:ext cx="1633335" cy="803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NETL</a:t>
              </a:r>
            </a:p>
            <a:p>
              <a:pPr algn="ctr"/>
              <a:r>
                <a:rPr lang="en-US" sz="1000" dirty="0" smtClean="0">
                  <a:solidFill>
                    <a:schemeClr val="tx1"/>
                  </a:solidFill>
                </a:rPr>
                <a:t>WVU</a:t>
              </a:r>
            </a:p>
            <a:p>
              <a:pPr algn="ctr"/>
              <a:r>
                <a:rPr lang="en-US" sz="1000" dirty="0" smtClean="0">
                  <a:solidFill>
                    <a:schemeClr val="tx1"/>
                  </a:solidFill>
                </a:rPr>
                <a:t>OSU</a:t>
              </a:r>
            </a:p>
            <a:p>
              <a:pPr algn="ctr"/>
              <a:r>
                <a:rPr lang="en-US" sz="1000" dirty="0" smtClean="0">
                  <a:solidFill>
                    <a:schemeClr val="tx1"/>
                  </a:solidFill>
                </a:rPr>
                <a:t>Industrial - NGO Partners </a:t>
              </a:r>
              <a:endParaRPr lang="en-US" sz="1000" dirty="0">
                <a:solidFill>
                  <a:schemeClr val="tx1"/>
                </a:solidFill>
              </a:endParaRPr>
            </a:p>
          </p:txBody>
        </p:sp>
        <p:cxnSp>
          <p:nvCxnSpPr>
            <p:cNvPr id="18" name="Straight Connector 17"/>
            <p:cNvCxnSpPr>
              <a:endCxn id="12" idx="1"/>
            </p:cNvCxnSpPr>
            <p:nvPr/>
          </p:nvCxnSpPr>
          <p:spPr>
            <a:xfrm>
              <a:off x="4220853" y="2167547"/>
              <a:ext cx="2332347" cy="415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511449" y="1905576"/>
              <a:ext cx="2344988" cy="1296741"/>
              <a:chOff x="259080" y="1485900"/>
              <a:chExt cx="2344988" cy="1296741"/>
            </a:xfrm>
          </p:grpSpPr>
          <p:sp>
            <p:nvSpPr>
              <p:cNvPr id="42" name="Rectangle 41"/>
              <p:cNvSpPr/>
              <p:nvPr/>
            </p:nvSpPr>
            <p:spPr>
              <a:xfrm>
                <a:off x="259080" y="1485900"/>
                <a:ext cx="2103120" cy="5334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Site Coordinators</a:t>
                </a:r>
                <a:endParaRPr lang="en-US" sz="1600" dirty="0">
                  <a:solidFill>
                    <a:schemeClr val="tx1"/>
                  </a:solidFill>
                </a:endParaRPr>
              </a:p>
            </p:txBody>
          </p:sp>
          <p:sp>
            <p:nvSpPr>
              <p:cNvPr id="43" name="Rectangle 42"/>
              <p:cNvSpPr>
                <a:spLocks noChangeAspect="1"/>
              </p:cNvSpPr>
              <p:nvPr/>
            </p:nvSpPr>
            <p:spPr>
              <a:xfrm>
                <a:off x="1153219" y="1978740"/>
                <a:ext cx="1450849" cy="803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B.J. Carney (NNE)</a:t>
                </a:r>
              </a:p>
              <a:p>
                <a:pPr algn="ctr"/>
                <a:r>
                  <a:rPr lang="en-US" sz="1000" dirty="0" smtClean="0">
                    <a:solidFill>
                      <a:schemeClr val="tx1"/>
                    </a:solidFill>
                  </a:rPr>
                  <a:t>J. Hewitt (NNE)</a:t>
                </a:r>
              </a:p>
              <a:p>
                <a:pPr algn="ctr"/>
                <a:r>
                  <a:rPr lang="en-US" sz="1000" dirty="0" smtClean="0">
                    <a:solidFill>
                      <a:schemeClr val="tx1"/>
                    </a:solidFill>
                  </a:rPr>
                  <a:t>T. Carr (WVU)</a:t>
                </a:r>
              </a:p>
            </p:txBody>
          </p:sp>
        </p:grpSp>
        <p:cxnSp>
          <p:nvCxnSpPr>
            <p:cNvPr id="20" name="Straight Connector 19"/>
            <p:cNvCxnSpPr>
              <a:stCxn id="42" idx="3"/>
            </p:cNvCxnSpPr>
            <p:nvPr/>
          </p:nvCxnSpPr>
          <p:spPr>
            <a:xfrm>
              <a:off x="2614569" y="2172276"/>
              <a:ext cx="1907388" cy="1008"/>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676553" y="4055756"/>
              <a:ext cx="1493201" cy="744170"/>
              <a:chOff x="3194" y="3923671"/>
              <a:chExt cx="1556913" cy="704061"/>
            </a:xfrm>
          </p:grpSpPr>
          <p:sp>
            <p:nvSpPr>
              <p:cNvPr id="40" name="Rectangle 39"/>
              <p:cNvSpPr/>
              <p:nvPr/>
            </p:nvSpPr>
            <p:spPr>
              <a:xfrm>
                <a:off x="3194" y="3923671"/>
                <a:ext cx="1127518" cy="6262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Database Dev. &amp; Maintenance</a:t>
                </a:r>
              </a:p>
              <a:p>
                <a:pPr algn="ctr"/>
                <a:endParaRPr lang="en-US" sz="800" dirty="0">
                  <a:solidFill>
                    <a:schemeClr val="tx1"/>
                  </a:solidFill>
                </a:endParaRPr>
              </a:p>
            </p:txBody>
          </p:sp>
          <p:sp>
            <p:nvSpPr>
              <p:cNvPr id="41" name="Rectangle 40"/>
              <p:cNvSpPr/>
              <p:nvPr/>
            </p:nvSpPr>
            <p:spPr>
              <a:xfrm>
                <a:off x="494706" y="4464077"/>
                <a:ext cx="1065401" cy="1636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M. Sharma (WVU)</a:t>
                </a:r>
                <a:endParaRPr lang="en-US" sz="800" dirty="0">
                  <a:solidFill>
                    <a:schemeClr val="tx1"/>
                  </a:solidFill>
                </a:endParaRPr>
              </a:p>
            </p:txBody>
          </p:sp>
        </p:grpSp>
        <p:grpSp>
          <p:nvGrpSpPr>
            <p:cNvPr id="22" name="Group 21"/>
            <p:cNvGrpSpPr/>
            <p:nvPr/>
          </p:nvGrpSpPr>
          <p:grpSpPr>
            <a:xfrm>
              <a:off x="3275985" y="4051514"/>
              <a:ext cx="1477422" cy="748412"/>
              <a:chOff x="3194" y="3923671"/>
              <a:chExt cx="1540460" cy="708075"/>
            </a:xfrm>
          </p:grpSpPr>
          <p:sp>
            <p:nvSpPr>
              <p:cNvPr id="38" name="Rectangle 37"/>
              <p:cNvSpPr/>
              <p:nvPr/>
            </p:nvSpPr>
            <p:spPr>
              <a:xfrm>
                <a:off x="3194" y="3923671"/>
                <a:ext cx="1219423" cy="6262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Environmental</a:t>
                </a:r>
              </a:p>
              <a:p>
                <a:pPr algn="ctr"/>
                <a:endParaRPr lang="en-US" sz="800" dirty="0">
                  <a:solidFill>
                    <a:schemeClr val="tx1"/>
                  </a:solidFill>
                </a:endParaRPr>
              </a:p>
            </p:txBody>
          </p:sp>
          <p:sp>
            <p:nvSpPr>
              <p:cNvPr id="39" name="Rectangle 38"/>
              <p:cNvSpPr/>
              <p:nvPr/>
            </p:nvSpPr>
            <p:spPr>
              <a:xfrm>
                <a:off x="288682" y="4464081"/>
                <a:ext cx="1254972" cy="167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P. Ziemkiewicz (WVU)</a:t>
                </a:r>
                <a:endParaRPr lang="en-US" sz="800" dirty="0">
                  <a:solidFill>
                    <a:schemeClr val="tx1"/>
                  </a:solidFill>
                </a:endParaRPr>
              </a:p>
            </p:txBody>
          </p:sp>
        </p:grpSp>
        <p:grpSp>
          <p:nvGrpSpPr>
            <p:cNvPr id="23" name="Group 22"/>
            <p:cNvGrpSpPr/>
            <p:nvPr/>
          </p:nvGrpSpPr>
          <p:grpSpPr>
            <a:xfrm>
              <a:off x="4857648" y="4050967"/>
              <a:ext cx="1294894" cy="748964"/>
              <a:chOff x="3194" y="3923671"/>
              <a:chExt cx="1350145" cy="708596"/>
            </a:xfrm>
          </p:grpSpPr>
          <p:sp>
            <p:nvSpPr>
              <p:cNvPr id="36" name="Rectangle 35"/>
              <p:cNvSpPr/>
              <p:nvPr/>
            </p:nvSpPr>
            <p:spPr>
              <a:xfrm>
                <a:off x="3194" y="3923671"/>
                <a:ext cx="1219423" cy="6262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Geologic Engineering</a:t>
                </a:r>
              </a:p>
              <a:p>
                <a:pPr algn="ctr"/>
                <a:endParaRPr lang="en-US" sz="800" dirty="0">
                  <a:solidFill>
                    <a:schemeClr val="tx1"/>
                  </a:solidFill>
                </a:endParaRPr>
              </a:p>
            </p:txBody>
          </p:sp>
          <p:sp>
            <p:nvSpPr>
              <p:cNvPr id="37" name="Rectangle 36"/>
              <p:cNvSpPr/>
              <p:nvPr/>
            </p:nvSpPr>
            <p:spPr>
              <a:xfrm>
                <a:off x="288682" y="4464077"/>
                <a:ext cx="1064657" cy="1681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K. Aminian (WVU)</a:t>
                </a:r>
                <a:endParaRPr lang="en-US" sz="800" dirty="0">
                  <a:solidFill>
                    <a:schemeClr val="tx1"/>
                  </a:solidFill>
                </a:endParaRPr>
              </a:p>
            </p:txBody>
          </p:sp>
        </p:grpSp>
        <p:grpSp>
          <p:nvGrpSpPr>
            <p:cNvPr id="24" name="Group 23"/>
            <p:cNvGrpSpPr/>
            <p:nvPr/>
          </p:nvGrpSpPr>
          <p:grpSpPr>
            <a:xfrm>
              <a:off x="6206539" y="4059136"/>
              <a:ext cx="1328841" cy="740792"/>
              <a:chOff x="-47689" y="3923671"/>
              <a:chExt cx="1385539" cy="700865"/>
            </a:xfrm>
          </p:grpSpPr>
          <p:sp>
            <p:nvSpPr>
              <p:cNvPr id="34" name="Rectangle 33"/>
              <p:cNvSpPr/>
              <p:nvPr/>
            </p:nvSpPr>
            <p:spPr>
              <a:xfrm>
                <a:off x="-47689" y="3923671"/>
                <a:ext cx="1304862" cy="6262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Geophysical</a:t>
                </a:r>
              </a:p>
              <a:p>
                <a:pPr algn="ctr"/>
                <a:r>
                  <a:rPr lang="en-US" sz="1200" dirty="0" smtClean="0">
                    <a:solidFill>
                      <a:schemeClr val="tx1"/>
                    </a:solidFill>
                  </a:rPr>
                  <a:t>Geomechanical</a:t>
                </a:r>
                <a:endParaRPr lang="en-US" sz="800" dirty="0">
                  <a:solidFill>
                    <a:schemeClr val="tx1"/>
                  </a:solidFill>
                </a:endParaRPr>
              </a:p>
            </p:txBody>
          </p:sp>
          <p:sp>
            <p:nvSpPr>
              <p:cNvPr id="35" name="Rectangle 34"/>
              <p:cNvSpPr/>
              <p:nvPr/>
            </p:nvSpPr>
            <p:spPr>
              <a:xfrm>
                <a:off x="318476" y="4464077"/>
                <a:ext cx="1019374" cy="160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T. Wilson (WVU)</a:t>
                </a:r>
                <a:endParaRPr lang="en-US" sz="800" dirty="0">
                  <a:solidFill>
                    <a:schemeClr val="tx1"/>
                  </a:solidFill>
                </a:endParaRPr>
              </a:p>
            </p:txBody>
          </p:sp>
        </p:grpSp>
        <p:grpSp>
          <p:nvGrpSpPr>
            <p:cNvPr id="25" name="Group 24"/>
            <p:cNvGrpSpPr/>
            <p:nvPr/>
          </p:nvGrpSpPr>
          <p:grpSpPr>
            <a:xfrm>
              <a:off x="7623810" y="4050966"/>
              <a:ext cx="1291590" cy="748958"/>
              <a:chOff x="23057" y="3923671"/>
              <a:chExt cx="1346700" cy="708591"/>
            </a:xfrm>
          </p:grpSpPr>
          <p:sp>
            <p:nvSpPr>
              <p:cNvPr id="32" name="Rectangle 31"/>
              <p:cNvSpPr/>
              <p:nvPr/>
            </p:nvSpPr>
            <p:spPr>
              <a:xfrm>
                <a:off x="23057" y="3923671"/>
                <a:ext cx="1219423" cy="6262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Economic &amp; Societal </a:t>
                </a:r>
              </a:p>
              <a:p>
                <a:pPr algn="ctr"/>
                <a:endParaRPr lang="en-US" sz="800" dirty="0">
                  <a:solidFill>
                    <a:schemeClr val="tx1"/>
                  </a:solidFill>
                </a:endParaRPr>
              </a:p>
            </p:txBody>
          </p:sp>
          <p:sp>
            <p:nvSpPr>
              <p:cNvPr id="33" name="Rectangle 32"/>
              <p:cNvSpPr/>
              <p:nvPr/>
            </p:nvSpPr>
            <p:spPr>
              <a:xfrm>
                <a:off x="288682" y="4464076"/>
                <a:ext cx="1081075" cy="1681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R. Jackson (WVU)</a:t>
                </a:r>
                <a:endParaRPr lang="en-US" sz="800" dirty="0">
                  <a:solidFill>
                    <a:schemeClr val="tx1"/>
                  </a:solidFill>
                </a:endParaRPr>
              </a:p>
            </p:txBody>
          </p:sp>
        </p:grpSp>
        <p:cxnSp>
          <p:nvCxnSpPr>
            <p:cNvPr id="26" name="Straight Connector 25"/>
            <p:cNvCxnSpPr/>
            <p:nvPr/>
          </p:nvCxnSpPr>
          <p:spPr>
            <a:xfrm>
              <a:off x="658633" y="3810000"/>
              <a:ext cx="0" cy="240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07855" y="3818170"/>
              <a:ext cx="0" cy="240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886200" y="3810000"/>
              <a:ext cx="0" cy="240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55703" y="3838069"/>
              <a:ext cx="0" cy="240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847299" y="3818170"/>
              <a:ext cx="0" cy="240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196719" y="3810000"/>
              <a:ext cx="0" cy="24096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6</a:t>
            </a:fld>
            <a:endParaRPr lang="en-US" dirty="0"/>
          </a:p>
        </p:txBody>
      </p:sp>
    </p:spTree>
    <p:extLst>
      <p:ext uri="{BB962C8B-B14F-4D97-AF65-F5344CB8AC3E}">
        <p14:creationId xmlns:p14="http://schemas.microsoft.com/office/powerpoint/2010/main" val="3507070297"/>
      </p:ext>
    </p:extLst>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41676"/>
            <a:ext cx="9144000" cy="1405481"/>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Microseismic and Fiber Optics</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60</a:t>
            </a:fld>
            <a:endParaRPr lang="en-US"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5454" y="1909722"/>
            <a:ext cx="7588446" cy="3431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64145" y="5367502"/>
            <a:ext cx="979755" cy="369332"/>
          </a:xfrm>
          <a:prstGeom prst="rect">
            <a:avLst/>
          </a:prstGeom>
          <a:noFill/>
        </p:spPr>
        <p:txBody>
          <a:bodyPr wrap="none" rtlCol="0">
            <a:spAutoFit/>
          </a:bodyPr>
          <a:lstStyle/>
          <a:p>
            <a:r>
              <a:rPr lang="en-US" dirty="0" smtClean="0"/>
              <a:t>Pinnacle</a:t>
            </a:r>
            <a:endParaRPr lang="en-US" dirty="0"/>
          </a:p>
        </p:txBody>
      </p:sp>
    </p:spTree>
    <p:extLst>
      <p:ext uri="{BB962C8B-B14F-4D97-AF65-F5344CB8AC3E}">
        <p14:creationId xmlns:p14="http://schemas.microsoft.com/office/powerpoint/2010/main" val="22472435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41676"/>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Social / Economic Impact</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61</a:t>
            </a:fld>
            <a:endParaRPr lang="en-US" dirty="0"/>
          </a:p>
        </p:txBody>
      </p:sp>
      <p:sp>
        <p:nvSpPr>
          <p:cNvPr id="7" name="Rectangle 6"/>
          <p:cNvSpPr/>
          <p:nvPr/>
        </p:nvSpPr>
        <p:spPr>
          <a:xfrm>
            <a:off x="419100" y="3099138"/>
            <a:ext cx="8305800" cy="461665"/>
          </a:xfrm>
          <a:prstGeom prst="rect">
            <a:avLst/>
          </a:prstGeom>
        </p:spPr>
        <p:txBody>
          <a:bodyPr wrap="square">
            <a:spAutoFit/>
          </a:bodyPr>
          <a:lstStyle/>
          <a:p>
            <a:pPr algn="ctr"/>
            <a:r>
              <a:rPr lang="en-US" sz="2400" b="1" dirty="0" smtClean="0"/>
              <a:t>Tim Carr substitute for Randall Jackson</a:t>
            </a:r>
            <a:endParaRPr lang="en-US" sz="2400" b="1" dirty="0"/>
          </a:p>
        </p:txBody>
      </p:sp>
    </p:spTree>
    <p:extLst>
      <p:ext uri="{BB962C8B-B14F-4D97-AF65-F5344CB8AC3E}">
        <p14:creationId xmlns:p14="http://schemas.microsoft.com/office/powerpoint/2010/main" val="12320000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303" y="0"/>
            <a:ext cx="8229600" cy="788617"/>
          </a:xfrm>
        </p:spPr>
        <p:txBody>
          <a:bodyPr/>
          <a:lstStyle/>
          <a:p>
            <a:pPr algn="ctr"/>
            <a:r>
              <a:rPr lang="en-US" sz="4000" b="1" dirty="0" smtClean="0"/>
              <a:t>Social Impact</a:t>
            </a:r>
            <a:endParaRPr lang="en-US" sz="4000" b="1" dirty="0"/>
          </a:p>
        </p:txBody>
      </p:sp>
      <p:sp>
        <p:nvSpPr>
          <p:cNvPr id="3" name="Content Placeholder 2"/>
          <p:cNvSpPr>
            <a:spLocks noGrp="1"/>
          </p:cNvSpPr>
          <p:nvPr>
            <p:ph sz="quarter" idx="4294967295"/>
          </p:nvPr>
        </p:nvSpPr>
        <p:spPr>
          <a:xfrm>
            <a:off x="264665" y="902426"/>
            <a:ext cx="8534400" cy="4495800"/>
          </a:xfrm>
          <a:prstGeom prst="rect">
            <a:avLst/>
          </a:prstGeom>
        </p:spPr>
        <p:txBody>
          <a:bodyPr>
            <a:noAutofit/>
          </a:bodyPr>
          <a:lstStyle/>
          <a:p>
            <a:r>
              <a:rPr lang="en-US" sz="1800" b="1" dirty="0"/>
              <a:t>Worker Background and Experience:</a:t>
            </a:r>
            <a:endParaRPr lang="en-US" sz="1800" dirty="0"/>
          </a:p>
          <a:p>
            <a:pPr marL="0" indent="0">
              <a:buNone/>
            </a:pPr>
            <a:r>
              <a:rPr lang="en-US" sz="1800" b="1" dirty="0"/>
              <a:t> </a:t>
            </a:r>
            <a:endParaRPr lang="en-US" sz="1800" dirty="0"/>
          </a:p>
          <a:p>
            <a:r>
              <a:rPr lang="en-US" sz="1800" dirty="0"/>
              <a:t>What is your occupation  ________________ [E.g., motor man, scrub hand, etc.]</a:t>
            </a:r>
          </a:p>
          <a:p>
            <a:r>
              <a:rPr lang="en-US" sz="1800" dirty="0"/>
              <a:t>How many years have you worked in the oil and gas sector? __________</a:t>
            </a:r>
          </a:p>
          <a:p>
            <a:r>
              <a:rPr lang="en-US" sz="1800" dirty="0"/>
              <a:t>How long have you been working in the Appalachian Area? ___________ </a:t>
            </a:r>
          </a:p>
          <a:p>
            <a:r>
              <a:rPr lang="en-US" sz="1800" dirty="0"/>
              <a:t>On average, how much time do you spend on each job site?  __________</a:t>
            </a:r>
          </a:p>
          <a:p>
            <a:r>
              <a:rPr lang="en-US" sz="1800" dirty="0"/>
              <a:t>In the past year, when on a job, what was your average commute time to the job site?  ______ (in minutes)</a:t>
            </a:r>
          </a:p>
          <a:p>
            <a:pPr marL="0" indent="0">
              <a:buNone/>
            </a:pPr>
            <a:endParaRPr lang="en-US" sz="1800" dirty="0"/>
          </a:p>
          <a:p>
            <a:r>
              <a:rPr lang="en-US" sz="1800" b="1" dirty="0"/>
              <a:t>Local Interactions</a:t>
            </a:r>
            <a:endParaRPr lang="en-US" sz="1800" dirty="0"/>
          </a:p>
          <a:p>
            <a:r>
              <a:rPr lang="en-US" sz="1800" dirty="0"/>
              <a:t>When on a job away from home, does staying in the city/town give you a sense of community or feeling of belonging?  _____  (yes/no)</a:t>
            </a:r>
          </a:p>
          <a:p>
            <a:r>
              <a:rPr lang="en-US" sz="1800" dirty="0"/>
              <a:t>When on a job away from home, do you feel the local residents are mostly welcoming, mostly unwelcoming, or neither? ______</a:t>
            </a:r>
          </a:p>
          <a:p>
            <a:endParaRPr lang="en-US" sz="1800" dirty="0"/>
          </a:p>
        </p:txBody>
      </p:sp>
    </p:spTree>
    <p:extLst>
      <p:ext uri="{BB962C8B-B14F-4D97-AF65-F5344CB8AC3E}">
        <p14:creationId xmlns:p14="http://schemas.microsoft.com/office/powerpoint/2010/main" val="1458333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0"/>
            <a:ext cx="9144000" cy="1355272"/>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Economic and Societal Impact</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63</a:t>
            </a:fld>
            <a:endParaRPr lang="en-US" dirty="0"/>
          </a:p>
        </p:txBody>
      </p:sp>
      <p:pic>
        <p:nvPicPr>
          <p:cNvPr id="3074" name="D639F9F5-3BBA-4022-BD29-0466AE9DBE12" descr="image002"/>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0" y="1771650"/>
            <a:ext cx="4555672" cy="353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D639F9F5-3BBA-4022-BD29-0466AE9DBE12" descr="image002"/>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395107" y="1984748"/>
            <a:ext cx="4533900" cy="332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7799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41676"/>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Drilling &amp; Completion</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64</a:t>
            </a:fld>
            <a:endParaRPr lang="en-US" dirty="0"/>
          </a:p>
        </p:txBody>
      </p:sp>
      <p:sp>
        <p:nvSpPr>
          <p:cNvPr id="6" name="Rectangle 5"/>
          <p:cNvSpPr/>
          <p:nvPr/>
        </p:nvSpPr>
        <p:spPr>
          <a:xfrm>
            <a:off x="419100" y="3099138"/>
            <a:ext cx="8305800" cy="461665"/>
          </a:xfrm>
          <a:prstGeom prst="rect">
            <a:avLst/>
          </a:prstGeom>
        </p:spPr>
        <p:txBody>
          <a:bodyPr wrap="square">
            <a:spAutoFit/>
          </a:bodyPr>
          <a:lstStyle/>
          <a:p>
            <a:pPr algn="ctr"/>
            <a:r>
              <a:rPr lang="en-US" sz="2400" b="1" dirty="0" smtClean="0"/>
              <a:t>NNE</a:t>
            </a:r>
            <a:endParaRPr lang="en-US" sz="2400" b="1" dirty="0"/>
          </a:p>
        </p:txBody>
      </p:sp>
    </p:spTree>
    <p:extLst>
      <p:ext uri="{BB962C8B-B14F-4D97-AF65-F5344CB8AC3E}">
        <p14:creationId xmlns:p14="http://schemas.microsoft.com/office/powerpoint/2010/main" val="19592086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1936"/>
            <a:ext cx="9144000" cy="1600921"/>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Drilling and Completion Services</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65</a:t>
            </a:fld>
            <a:endParaRPr lang="en-US" dirty="0"/>
          </a:p>
        </p:txBody>
      </p:sp>
      <p:pic>
        <p:nvPicPr>
          <p:cNvPr id="4098" name="Picture 2" descr="http://www.drillingcontractor.org/wp-content/uploads/2013/08/FTS-International-Dual-Fuel-Unit-with-David-Knapp-we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721" y="1632857"/>
            <a:ext cx="5546558" cy="368152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588580" y="5347168"/>
            <a:ext cx="659155" cy="369332"/>
          </a:xfrm>
          <a:prstGeom prst="rect">
            <a:avLst/>
          </a:prstGeom>
        </p:spPr>
        <p:txBody>
          <a:bodyPr wrap="none">
            <a:spAutoFit/>
          </a:bodyPr>
          <a:lstStyle/>
          <a:p>
            <a:r>
              <a:rPr lang="en-US" dirty="0"/>
              <a:t>FTSI</a:t>
            </a:r>
          </a:p>
        </p:txBody>
      </p:sp>
    </p:spTree>
    <p:extLst>
      <p:ext uri="{BB962C8B-B14F-4D97-AF65-F5344CB8AC3E}">
        <p14:creationId xmlns:p14="http://schemas.microsoft.com/office/powerpoint/2010/main" val="7472844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hewitt\Desktop\IMG_0084.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236" y="0"/>
            <a:ext cx="4204997" cy="707886"/>
          </a:xfrm>
          <a:prstGeom prst="rect">
            <a:avLst/>
          </a:prstGeom>
          <a:noFill/>
        </p:spPr>
        <p:txBody>
          <a:bodyPr wrap="none" rtlCol="0">
            <a:spAutoFit/>
          </a:bodyPr>
          <a:lstStyle/>
          <a:p>
            <a:r>
              <a:rPr lang="en-US" sz="4000" b="1" dirty="0" smtClean="0">
                <a:latin typeface="+mj-lt"/>
              </a:rPr>
              <a:t>Drilling Services</a:t>
            </a:r>
            <a:endParaRPr lang="en-US" sz="4000" b="1" dirty="0">
              <a:latin typeface="+mj-lt"/>
            </a:endParaRPr>
          </a:p>
        </p:txBody>
      </p:sp>
    </p:spTree>
    <p:extLst>
      <p:ext uri="{BB962C8B-B14F-4D97-AF65-F5344CB8AC3E}">
        <p14:creationId xmlns:p14="http://schemas.microsoft.com/office/powerpoint/2010/main" val="31326433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7200" y="1981200"/>
            <a:ext cx="4038600" cy="4114800"/>
          </a:xfrm>
          <a:prstGeom prst="rect">
            <a:avLst/>
          </a:prstGeom>
        </p:spPr>
        <p:txBody>
          <a:bodyPr/>
          <a:lstStyle/>
          <a:p>
            <a:endParaRPr lang="en-US" dirty="0" smtClean="0"/>
          </a:p>
          <a:p>
            <a:endParaRPr lang="en-US" dirty="0" smtClean="0"/>
          </a:p>
          <a:p>
            <a:endParaRPr lang="en-US" dirty="0"/>
          </a:p>
        </p:txBody>
      </p:sp>
      <p:sp>
        <p:nvSpPr>
          <p:cNvPr id="4" name="Content Placeholder 3"/>
          <p:cNvSpPr>
            <a:spLocks noGrp="1"/>
          </p:cNvSpPr>
          <p:nvPr>
            <p:ph sz="quarter" idx="4294967295"/>
          </p:nvPr>
        </p:nvSpPr>
        <p:spPr>
          <a:xfrm>
            <a:off x="124478" y="1091610"/>
            <a:ext cx="4724400" cy="4114800"/>
          </a:xfrm>
          <a:prstGeom prst="rect">
            <a:avLst/>
          </a:prstGeom>
        </p:spPr>
        <p:txBody>
          <a:bodyPr/>
          <a:lstStyle/>
          <a:p>
            <a:r>
              <a:rPr lang="en-US" sz="3200" dirty="0" smtClean="0"/>
              <a:t>Patterson 254 </a:t>
            </a:r>
          </a:p>
          <a:p>
            <a:r>
              <a:rPr lang="en-US" sz="3200" dirty="0" smtClean="0"/>
              <a:t>Rotary Steerable (Archer)</a:t>
            </a:r>
          </a:p>
          <a:p>
            <a:r>
              <a:rPr lang="en-US" sz="3200" dirty="0" smtClean="0"/>
              <a:t>Synthetic Based Mud (</a:t>
            </a:r>
            <a:r>
              <a:rPr lang="en-US" sz="3200" dirty="0" err="1" smtClean="0"/>
              <a:t>Megadril</a:t>
            </a:r>
            <a:r>
              <a:rPr lang="en-US" sz="3200" dirty="0" smtClean="0"/>
              <a:t>/Warp)</a:t>
            </a:r>
          </a:p>
          <a:p>
            <a:r>
              <a:rPr lang="en-US" sz="3200" dirty="0" smtClean="0"/>
              <a:t>PDC  MDSi613</a:t>
            </a:r>
          </a:p>
          <a:p>
            <a:r>
              <a:rPr lang="en-US" sz="3200" dirty="0" smtClean="0"/>
              <a:t>Solids control (Reuse)</a:t>
            </a:r>
            <a:endParaRPr lang="en-US" sz="32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715"/>
          <a:stretch/>
        </p:blipFill>
        <p:spPr bwMode="auto">
          <a:xfrm>
            <a:off x="5339644" y="536222"/>
            <a:ext cx="3320845" cy="506306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891548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hewitt\Desktop\NNE\Frac\MIP\photo.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8892" y="1"/>
            <a:ext cx="9162892" cy="6843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119" y="35258"/>
            <a:ext cx="8229600" cy="914400"/>
          </a:xfrm>
        </p:spPr>
        <p:txBody>
          <a:bodyPr/>
          <a:lstStyle/>
          <a:p>
            <a:r>
              <a:rPr lang="en-US" sz="4000" b="1" dirty="0" smtClean="0">
                <a:solidFill>
                  <a:schemeClr val="tx1"/>
                </a:solidFill>
              </a:rPr>
              <a:t>Completions</a:t>
            </a:r>
            <a:endParaRPr lang="en-US" sz="4000" b="1" dirty="0">
              <a:solidFill>
                <a:schemeClr val="tx1"/>
              </a:solidFill>
            </a:endParaRPr>
          </a:p>
        </p:txBody>
      </p:sp>
    </p:spTree>
    <p:extLst>
      <p:ext uri="{BB962C8B-B14F-4D97-AF65-F5344CB8AC3E}">
        <p14:creationId xmlns:p14="http://schemas.microsoft.com/office/powerpoint/2010/main" val="6692259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a:stretch/>
        </p:blipFill>
        <p:spPr bwMode="auto">
          <a:xfrm>
            <a:off x="685800" y="638949"/>
            <a:ext cx="7754017" cy="581551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2" descr="http://www.wvubaltimorealumni.com/wp-content/uploads/2011/10/wvu_logo-wp.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857970" y="2527938"/>
            <a:ext cx="516202" cy="4573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77000" y="2433935"/>
            <a:ext cx="901209"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NGOs</a:t>
            </a:r>
            <a:endParaRPr lang="en-US" sz="2400" dirty="0">
              <a:solidFill>
                <a:prstClr val="black"/>
              </a:solidFill>
              <a:latin typeface="Calibri"/>
              <a:cs typeface="+mn-cs"/>
            </a:endParaRPr>
          </a:p>
        </p:txBody>
      </p:sp>
      <p:sp>
        <p:nvSpPr>
          <p:cNvPr id="9" name="TextBox 8"/>
          <p:cNvSpPr txBox="1"/>
          <p:nvPr/>
        </p:nvSpPr>
        <p:spPr>
          <a:xfrm>
            <a:off x="1517016" y="3810000"/>
            <a:ext cx="1759584"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Government</a:t>
            </a:r>
            <a:endParaRPr lang="en-US" sz="2400" dirty="0">
              <a:solidFill>
                <a:prstClr val="black"/>
              </a:solidFill>
              <a:latin typeface="Calibri"/>
              <a:cs typeface="+mn-cs"/>
            </a:endParaRPr>
          </a:p>
        </p:txBody>
      </p:sp>
      <p:sp>
        <p:nvSpPr>
          <p:cNvPr id="10" name="TextBox 9"/>
          <p:cNvSpPr txBox="1"/>
          <p:nvPr/>
        </p:nvSpPr>
        <p:spPr>
          <a:xfrm>
            <a:off x="5715000" y="3810000"/>
            <a:ext cx="1416413"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Academia</a:t>
            </a:r>
            <a:endParaRPr lang="en-US" sz="2400" dirty="0">
              <a:solidFill>
                <a:prstClr val="black"/>
              </a:solidFill>
              <a:latin typeface="Calibri"/>
              <a:cs typeface="+mn-cs"/>
            </a:endParaRPr>
          </a:p>
        </p:txBody>
      </p:sp>
      <p:sp>
        <p:nvSpPr>
          <p:cNvPr id="23" name="TextBox 22"/>
          <p:cNvSpPr txBox="1"/>
          <p:nvPr/>
        </p:nvSpPr>
        <p:spPr>
          <a:xfrm>
            <a:off x="762000" y="76200"/>
            <a:ext cx="8001000" cy="461665"/>
          </a:xfrm>
          <a:prstGeom prst="rect">
            <a:avLst/>
          </a:prstGeom>
          <a:noFill/>
        </p:spPr>
        <p:txBody>
          <a:bodyPr wrap="square" rtlCol="0">
            <a:spAutoFit/>
          </a:bodyPr>
          <a:lstStyle/>
          <a:p>
            <a:pPr eaLnBrk="1" fontAlgn="auto" hangingPunct="1">
              <a:spcBef>
                <a:spcPts val="0"/>
              </a:spcBef>
              <a:spcAft>
                <a:spcPts val="0"/>
              </a:spcAft>
            </a:pPr>
            <a:r>
              <a:rPr lang="en-US" sz="2400" dirty="0" smtClean="0">
                <a:solidFill>
                  <a:prstClr val="black"/>
                </a:solidFill>
                <a:latin typeface="Calibri"/>
                <a:cs typeface="+mn-cs"/>
              </a:rPr>
              <a:t>Building Partnerships for Research, Education, and Outreach</a:t>
            </a:r>
            <a:endParaRPr lang="en-US" sz="2400" dirty="0">
              <a:solidFill>
                <a:prstClr val="black"/>
              </a:solidFill>
              <a:latin typeface="Calibri"/>
              <a:cs typeface="+mn-cs"/>
            </a:endParaRPr>
          </a:p>
        </p:txBody>
      </p:sp>
      <p:sp>
        <p:nvSpPr>
          <p:cNvPr id="15" name="TextBox 14"/>
          <p:cNvSpPr txBox="1"/>
          <p:nvPr/>
        </p:nvSpPr>
        <p:spPr>
          <a:xfrm>
            <a:off x="953813" y="2438400"/>
            <a:ext cx="1636987"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Community</a:t>
            </a:r>
            <a:endParaRPr lang="en-US" sz="2400" dirty="0">
              <a:solidFill>
                <a:prstClr val="black"/>
              </a:solidFill>
              <a:latin typeface="Calibri"/>
              <a:cs typeface="+mn-cs"/>
            </a:endParaRPr>
          </a:p>
        </p:txBody>
      </p:sp>
      <p:sp>
        <p:nvSpPr>
          <p:cNvPr id="16" name="TextBox 15"/>
          <p:cNvSpPr txBox="1"/>
          <p:nvPr/>
        </p:nvSpPr>
        <p:spPr>
          <a:xfrm>
            <a:off x="3928487" y="833735"/>
            <a:ext cx="1215013"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Industry</a:t>
            </a:r>
            <a:endParaRPr lang="en-US" sz="2400" dirty="0">
              <a:solidFill>
                <a:prstClr val="black"/>
              </a:solidFill>
              <a:latin typeface="Calibri"/>
              <a:cs typeface="+mn-cs"/>
            </a:endParaRPr>
          </a:p>
        </p:txBody>
      </p:sp>
      <p:sp>
        <p:nvSpPr>
          <p:cNvPr id="8" name="TextBox 7"/>
          <p:cNvSpPr txBox="1"/>
          <p:nvPr/>
        </p:nvSpPr>
        <p:spPr>
          <a:xfrm>
            <a:off x="4431426" y="2320457"/>
            <a:ext cx="817853" cy="369332"/>
          </a:xfrm>
          <a:prstGeom prst="rect">
            <a:avLst/>
          </a:prstGeom>
          <a:noFill/>
        </p:spPr>
        <p:txBody>
          <a:bodyPr wrap="none" rtlCol="0">
            <a:spAutoFit/>
          </a:bodyPr>
          <a:lstStyle/>
          <a:p>
            <a:pPr eaLnBrk="1" fontAlgn="auto" hangingPunct="1">
              <a:spcBef>
                <a:spcPts val="0"/>
              </a:spcBef>
              <a:spcAft>
                <a:spcPts val="0"/>
              </a:spcAft>
            </a:pPr>
            <a:r>
              <a:rPr lang="en-US" b="1" dirty="0" smtClean="0">
                <a:solidFill>
                  <a:prstClr val="black"/>
                </a:solidFill>
                <a:latin typeface="Calibri"/>
                <a:cs typeface="+mn-cs"/>
              </a:rPr>
              <a:t>MSEEL</a:t>
            </a:r>
            <a:endParaRPr lang="en-US" b="1" dirty="0">
              <a:solidFill>
                <a:prstClr val="black"/>
              </a:solidFill>
              <a:latin typeface="Calibri"/>
              <a:cs typeface="+mn-cs"/>
            </a:endParaRPr>
          </a:p>
        </p:txBody>
      </p:sp>
      <p:sp>
        <p:nvSpPr>
          <p:cNvPr id="18" name="Rectangle 17"/>
          <p:cNvSpPr/>
          <p:nvPr/>
        </p:nvSpPr>
        <p:spPr>
          <a:xfrm>
            <a:off x="3781770" y="2286001"/>
            <a:ext cx="1524000" cy="769441"/>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7" name="Oval 16"/>
          <p:cNvSpPr/>
          <p:nvPr/>
        </p:nvSpPr>
        <p:spPr>
          <a:xfrm>
            <a:off x="2667000" y="1295400"/>
            <a:ext cx="3733800" cy="28839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9" name="Slide Number Placeholder 3"/>
          <p:cNvSpPr txBox="1">
            <a:spLocks/>
          </p:cNvSpPr>
          <p:nvPr/>
        </p:nvSpPr>
        <p:spPr>
          <a:xfrm>
            <a:off x="8534400" y="6316576"/>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69</a:t>
            </a:fld>
            <a:endParaRPr lang="en-US" dirty="0"/>
          </a:p>
        </p:txBody>
      </p:sp>
    </p:spTree>
    <p:extLst>
      <p:ext uri="{BB962C8B-B14F-4D97-AF65-F5344CB8AC3E}">
        <p14:creationId xmlns:p14="http://schemas.microsoft.com/office/powerpoint/2010/main" val="3170949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0"/>
            <a:ext cx="7772400" cy="937660"/>
          </a:xfrm>
        </p:spPr>
        <p:txBody>
          <a:bodyPr/>
          <a:lstStyle/>
          <a:p>
            <a:pPr algn="ctr"/>
            <a:r>
              <a:rPr lang="en-US" sz="4400" b="1" dirty="0" smtClean="0">
                <a:effectLst>
                  <a:outerShdw blurRad="38100" dist="38100" dir="2700000" algn="tl">
                    <a:srgbClr val="000000">
                      <a:alpha val="43137"/>
                    </a:srgbClr>
                  </a:outerShdw>
                </a:effectLst>
              </a:rPr>
              <a:t>MSEEL Tasks Year 1</a:t>
            </a:r>
            <a:endParaRPr lang="en-US" sz="4400" b="1" dirty="0">
              <a:effectLst>
                <a:outerShdw blurRad="38100" dist="38100" dir="2700000" algn="tl">
                  <a:srgbClr val="000000">
                    <a:alpha val="43137"/>
                  </a:srgbClr>
                </a:outerShdw>
              </a:effectLst>
            </a:endParaRP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7</a:t>
            </a:fld>
            <a:endParaRPr lang="en-US" dirty="0"/>
          </a:p>
        </p:txBody>
      </p:sp>
      <p:sp>
        <p:nvSpPr>
          <p:cNvPr id="10" name="Rectangle 6"/>
          <p:cNvSpPr>
            <a:spLocks noChangeArrowheads="1"/>
          </p:cNvSpPr>
          <p:nvPr/>
        </p:nvSpPr>
        <p:spPr bwMode="auto">
          <a:xfrm>
            <a:off x="928324" y="937660"/>
            <a:ext cx="7266554" cy="4156461"/>
          </a:xfrm>
          <a:prstGeom prst="rect">
            <a:avLst/>
          </a:prstGeom>
          <a:noFill/>
          <a:ln w="9525">
            <a:noFill/>
            <a:miter lim="800000"/>
            <a:headEnd/>
            <a:tailEnd/>
          </a:ln>
        </p:spPr>
        <p:txBody>
          <a:bodyPr lIns="92075" tIns="46038" rIns="92075" bIns="46038"/>
          <a:lstStyle/>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Budgets and Contracts</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Develop PMP</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Develop Safety Protocols</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Locate Service Companies</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Baseline Geology, Engineering &amp; Environment</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Drilling and Completion Plan</a:t>
            </a:r>
            <a:endParaRPr kumimoji="1" lang="en-US" sz="2800" dirty="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dirty="0" smtClean="0">
                <a:cs typeface="Times New Roman" pitchFamily="18" charset="0"/>
              </a:rPr>
              <a:t>Present Technical Plan to Advisory Committee, </a:t>
            </a:r>
            <a:r>
              <a:rPr kumimoji="1" lang="en-US" dirty="0" smtClean="0">
                <a:solidFill>
                  <a:srgbClr val="FF0000"/>
                </a:solidFill>
                <a:cs typeface="Times New Roman" pitchFamily="18" charset="0"/>
              </a:rPr>
              <a:t>May 18</a:t>
            </a:r>
          </a:p>
          <a:p>
            <a:pPr marL="1139825" lvl="1" indent="-285750" eaLnBrk="0" hangingPunct="0">
              <a:spcBef>
                <a:spcPts val="0"/>
              </a:spcBef>
              <a:buClr>
                <a:srgbClr val="FF3300"/>
              </a:buClr>
              <a:buSzPct val="120000"/>
              <a:buFont typeface="Wingdings 2" pitchFamily="18" charset="2"/>
              <a:buChar char="ð"/>
              <a:defRPr/>
            </a:pPr>
            <a:r>
              <a:rPr kumimoji="1" lang="en-US" dirty="0" smtClean="0">
                <a:cs typeface="Times New Roman" pitchFamily="18" charset="0"/>
              </a:rPr>
              <a:t>Drill Top Holes – All Three Wells </a:t>
            </a:r>
            <a:r>
              <a:rPr kumimoji="1" lang="en-US" dirty="0" smtClean="0">
                <a:solidFill>
                  <a:srgbClr val="FF0000"/>
                </a:solidFill>
                <a:cs typeface="Times New Roman" pitchFamily="18" charset="0"/>
              </a:rPr>
              <a:t>July 2</a:t>
            </a:r>
            <a:endParaRPr kumimoji="1" lang="en-US" dirty="0">
              <a:solidFill>
                <a:srgbClr val="FF0000"/>
              </a:solidFill>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dirty="0" smtClean="0">
                <a:cs typeface="Times New Roman" pitchFamily="18" charset="0"/>
              </a:rPr>
              <a:t>Drill science Observation Well, </a:t>
            </a:r>
            <a:r>
              <a:rPr kumimoji="1" lang="en-US" dirty="0" smtClean="0">
                <a:solidFill>
                  <a:srgbClr val="FF0000"/>
                </a:solidFill>
                <a:cs typeface="Times New Roman" pitchFamily="18" charset="0"/>
              </a:rPr>
              <a:t>August 1</a:t>
            </a:r>
          </a:p>
          <a:p>
            <a:pPr marL="1139825" lvl="1" indent="-285750" eaLnBrk="0" hangingPunct="0">
              <a:spcBef>
                <a:spcPts val="0"/>
              </a:spcBef>
              <a:buClr>
                <a:srgbClr val="FF3300"/>
              </a:buClr>
              <a:buSzPct val="120000"/>
              <a:buFont typeface="Wingdings 2" pitchFamily="18" charset="2"/>
              <a:buChar char="ð"/>
              <a:defRPr/>
            </a:pPr>
            <a:r>
              <a:rPr kumimoji="1" lang="en-US" dirty="0" smtClean="0">
                <a:cs typeface="Times New Roman" pitchFamily="18" charset="0"/>
              </a:rPr>
              <a:t>Drill Production Wells, </a:t>
            </a:r>
            <a:r>
              <a:rPr kumimoji="1" lang="en-US" dirty="0" smtClean="0">
                <a:solidFill>
                  <a:srgbClr val="FF0000"/>
                </a:solidFill>
                <a:cs typeface="Times New Roman" pitchFamily="18" charset="0"/>
              </a:rPr>
              <a:t>September 12</a:t>
            </a:r>
          </a:p>
          <a:p>
            <a:pPr marL="1139825" lvl="1" indent="-285750" eaLnBrk="0" hangingPunct="0">
              <a:spcBef>
                <a:spcPts val="0"/>
              </a:spcBef>
              <a:buClr>
                <a:srgbClr val="FF3300"/>
              </a:buClr>
              <a:buSzPct val="120000"/>
              <a:buFont typeface="Wingdings 2" pitchFamily="18" charset="2"/>
              <a:buChar char="ð"/>
              <a:defRPr/>
            </a:pPr>
            <a:r>
              <a:rPr kumimoji="1" lang="en-US" dirty="0" smtClean="0">
                <a:cs typeface="Times New Roman" pitchFamily="18" charset="0"/>
              </a:rPr>
              <a:t>Complete Production Wells, </a:t>
            </a:r>
            <a:r>
              <a:rPr kumimoji="1" lang="en-US" dirty="0" smtClean="0">
                <a:solidFill>
                  <a:srgbClr val="FF0000"/>
                </a:solidFill>
                <a:cs typeface="Times New Roman" pitchFamily="18" charset="0"/>
              </a:rPr>
              <a:t>October 12</a:t>
            </a:r>
            <a:endParaRPr kumimoji="1" lang="en-US" dirty="0">
              <a:solidFill>
                <a:srgbClr val="FF0000"/>
              </a:solidFill>
              <a:cs typeface="Times New Roman" pitchFamily="18" charset="0"/>
            </a:endParaRP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Continue Monitoring</a:t>
            </a:r>
            <a:endParaRPr kumimoji="1" lang="en-US" sz="2800" dirty="0">
              <a:cs typeface="Times New Roman" pitchFamily="18" charset="0"/>
            </a:endParaRP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Modeling and Evaluation</a:t>
            </a:r>
            <a:endParaRPr kumimoji="1" lang="en-US" sz="2800" dirty="0">
              <a:cs typeface="Times New Roman" pitchFamily="18" charset="0"/>
            </a:endParaRPr>
          </a:p>
        </p:txBody>
      </p:sp>
    </p:spTree>
    <p:extLst>
      <p:ext uri="{BB962C8B-B14F-4D97-AF65-F5344CB8AC3E}">
        <p14:creationId xmlns:p14="http://schemas.microsoft.com/office/powerpoint/2010/main" val="2750101141"/>
      </p:ext>
    </p:extLst>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8600" y="21465"/>
            <a:ext cx="8610599" cy="1143000"/>
          </a:xfrm>
        </p:spPr>
        <p:txBody>
          <a:bodyPr>
            <a:noAutofit/>
          </a:bodyPr>
          <a:lstStyle/>
          <a:p>
            <a:pPr algn="ctr"/>
            <a:r>
              <a:rPr lang="en-US" sz="3600" b="1" dirty="0">
                <a:effectLst>
                  <a:outerShdw blurRad="38100" dist="38100" dir="2700000" algn="tl">
                    <a:srgbClr val="000000">
                      <a:alpha val="43137"/>
                    </a:srgbClr>
                  </a:outerShdw>
                </a:effectLst>
              </a:rPr>
              <a:t>Northeast Natural </a:t>
            </a:r>
            <a:r>
              <a:rPr lang="en-US" sz="3600" b="1" dirty="0" smtClean="0">
                <a:effectLst>
                  <a:outerShdw blurRad="38100" dist="38100" dir="2700000" algn="tl">
                    <a:srgbClr val="000000">
                      <a:alpha val="43137"/>
                    </a:srgbClr>
                  </a:outerShdw>
                </a:effectLst>
              </a:rPr>
              <a:t>Energy</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MIPU 4H </a:t>
            </a:r>
            <a:r>
              <a:rPr lang="en-US" sz="3600" b="1" dirty="0">
                <a:effectLst>
                  <a:outerShdw blurRad="38100" dist="38100" dir="2700000" algn="tl">
                    <a:srgbClr val="000000">
                      <a:alpha val="43137"/>
                    </a:srgbClr>
                  </a:outerShdw>
                </a:effectLst>
              </a:rPr>
              <a:t>and 6H </a:t>
            </a: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8</a:t>
            </a:fld>
            <a:endParaRPr lang="en-US" dirty="0"/>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03947" y="1179094"/>
            <a:ext cx="6035040" cy="452628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88153296"/>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Marcellus\Fracture\IMG_2690.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75620" y="1161755"/>
            <a:ext cx="6035040" cy="452602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228600" y="21465"/>
            <a:ext cx="8610599" cy="1143000"/>
          </a:xfrm>
        </p:spPr>
        <p:txBody>
          <a:bodyPr>
            <a:noAutofit/>
          </a:bodyPr>
          <a:lstStyle/>
          <a:p>
            <a:pPr algn="ctr"/>
            <a:r>
              <a:rPr lang="en-US" sz="3600" b="1" dirty="0">
                <a:effectLst>
                  <a:outerShdw blurRad="38100" dist="38100" dir="2700000" algn="tl">
                    <a:srgbClr val="000000">
                      <a:alpha val="43137"/>
                    </a:srgbClr>
                  </a:outerShdw>
                </a:effectLst>
              </a:rPr>
              <a:t>Northeast Natural </a:t>
            </a:r>
            <a:r>
              <a:rPr lang="en-US" sz="3600" b="1" dirty="0" smtClean="0">
                <a:effectLst>
                  <a:outerShdw blurRad="38100" dist="38100" dir="2700000" algn="tl">
                    <a:srgbClr val="000000">
                      <a:alpha val="43137"/>
                    </a:srgbClr>
                  </a:outerShdw>
                </a:effectLst>
              </a:rPr>
              <a:t>Energy</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MIPU 4H </a:t>
            </a:r>
            <a:r>
              <a:rPr lang="en-US" sz="3600" b="1" dirty="0">
                <a:effectLst>
                  <a:outerShdw blurRad="38100" dist="38100" dir="2700000" algn="tl">
                    <a:srgbClr val="000000">
                      <a:alpha val="43137"/>
                    </a:srgbClr>
                  </a:outerShdw>
                </a:effectLst>
              </a:rPr>
              <a:t>and 6H </a:t>
            </a: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9</a:t>
            </a:fld>
            <a:endParaRPr lang="en-US" dirty="0"/>
          </a:p>
        </p:txBody>
      </p:sp>
    </p:spTree>
    <p:extLst>
      <p:ext uri="{BB962C8B-B14F-4D97-AF65-F5344CB8AC3E}">
        <p14:creationId xmlns:p14="http://schemas.microsoft.com/office/powerpoint/2010/main" val="4047007484"/>
      </p:ext>
    </p:extLst>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WVUBrand_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WVUBrand_16x9</Template>
  <TotalTime>5981</TotalTime>
  <Words>1889</Words>
  <Application>Microsoft Office PowerPoint</Application>
  <PresentationFormat>On-screen Show (4:3)</PresentationFormat>
  <Paragraphs>485</Paragraphs>
  <Slides>69</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ＭＳ Ｐゴシック</vt:lpstr>
      <vt:lpstr>Adobe Arabic</vt:lpstr>
      <vt:lpstr>Arial</vt:lpstr>
      <vt:lpstr>Calibri</vt:lpstr>
      <vt:lpstr>Symbol</vt:lpstr>
      <vt:lpstr>Tahoma</vt:lpstr>
      <vt:lpstr>Times New Roman</vt:lpstr>
      <vt:lpstr>Wingdings</vt:lpstr>
      <vt:lpstr>Wingdings 2</vt:lpstr>
      <vt:lpstr>WVUBrand_16x9</vt:lpstr>
      <vt:lpstr>PowerPoint Presentation</vt:lpstr>
      <vt:lpstr>MSEEL Vision </vt:lpstr>
      <vt:lpstr>Agenda</vt:lpstr>
      <vt:lpstr>PowerPoint Presentation</vt:lpstr>
      <vt:lpstr>Marcellus Shale Energy And Environment Laboratory - MSEEL</vt:lpstr>
      <vt:lpstr>MSEEL PROJECT ORGANIZATION</vt:lpstr>
      <vt:lpstr>MSEEL Tasks Year 1</vt:lpstr>
      <vt:lpstr>Northeast Natural Energy MIPU 4H and 6H </vt:lpstr>
      <vt:lpstr>Northeast Natural Energy MIPU 4H and 6H </vt:lpstr>
      <vt:lpstr>Northeast Natural Energy  MIPU 4H and 6H </vt:lpstr>
      <vt:lpstr>MSEEL Well Project</vt:lpstr>
      <vt:lpstr>MSEEL Science Well</vt:lpstr>
      <vt:lpstr>PowerPoint Presentation</vt:lpstr>
      <vt:lpstr>PowerPoint Presentation</vt:lpstr>
      <vt:lpstr>PowerPoint Presentation</vt:lpstr>
      <vt:lpstr>MSEEL Data Portal</vt:lpstr>
      <vt:lpstr>PowerPoint Presentation</vt:lpstr>
      <vt:lpstr>PUBLIC VS. PRIVATE</vt:lpstr>
      <vt:lpstr>PowerPoint Presentation</vt:lpstr>
      <vt:lpstr>Surface water, liquid, solid waste sampling</vt:lpstr>
      <vt:lpstr>PowerPoint Presentation</vt:lpstr>
      <vt:lpstr>Surface water sampling with continuous monitoring station</vt:lpstr>
      <vt:lpstr>PowerPoint Presentation</vt:lpstr>
      <vt:lpstr>Aqueous Analytical Parameters</vt:lpstr>
      <vt:lpstr>How long will it take for GW contamination to reach the River?</vt:lpstr>
      <vt:lpstr>Water Sampling Budget Projections</vt:lpstr>
      <vt:lpstr>PowerPoint Presentation</vt:lpstr>
      <vt:lpstr>Characterization of Produced Fluids</vt:lpstr>
      <vt:lpstr>PowerPoint Presentation</vt:lpstr>
      <vt:lpstr>Characterization of Produced Fluids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measuring gaseous emissions  from the exhaust </vt:lpstr>
      <vt:lpstr>PowerPoint Presentation</vt:lpstr>
      <vt:lpstr>Core Analysis- Key Research Questions</vt:lpstr>
      <vt:lpstr>Cores Vertical Well</vt:lpstr>
      <vt:lpstr>SIDEWALL CORE: OSU-WVU Microbiology Group</vt:lpstr>
      <vt:lpstr>Side Wall Cores</vt:lpstr>
      <vt:lpstr>Whole Core</vt:lpstr>
      <vt:lpstr>Multi-Sensor Core Logger</vt:lpstr>
      <vt:lpstr>PowerPoint Presentation</vt:lpstr>
      <vt:lpstr>PowerPoint Presentation</vt:lpstr>
      <vt:lpstr>PowerPoint Presentation</vt:lpstr>
      <vt:lpstr>Whole Core</vt:lpstr>
      <vt:lpstr>PowerPoint Presentation</vt:lpstr>
      <vt:lpstr>Logging Vertical Well</vt:lpstr>
      <vt:lpstr>PowerPoint Presentation</vt:lpstr>
      <vt:lpstr>PowerPoint Presentation</vt:lpstr>
      <vt:lpstr>Micro Seismic</vt:lpstr>
      <vt:lpstr>Some microseismic perspectives for the Morgantown MSEEL site</vt:lpstr>
      <vt:lpstr>Fiber-Optics</vt:lpstr>
      <vt:lpstr>Fiber-Optics Distributed Temperature Sensing</vt:lpstr>
      <vt:lpstr>PowerPoint Presentation</vt:lpstr>
      <vt:lpstr>PowerPoint Presentation</vt:lpstr>
      <vt:lpstr>Social Impact</vt:lpstr>
      <vt:lpstr>PowerPoint Presentation</vt:lpstr>
      <vt:lpstr>PowerPoint Presentation</vt:lpstr>
      <vt:lpstr>PowerPoint Presentation</vt:lpstr>
      <vt:lpstr>PowerPoint Presentation</vt:lpstr>
      <vt:lpstr>PowerPoint Presentation</vt:lpstr>
      <vt:lpstr>Completions</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volumes of complex data must be</dc:title>
  <dc:creator>Shawn Grushecky</dc:creator>
  <cp:lastModifiedBy>Tim Carr</cp:lastModifiedBy>
  <cp:revision>147</cp:revision>
  <cp:lastPrinted>2015-05-18T12:00:07Z</cp:lastPrinted>
  <dcterms:created xsi:type="dcterms:W3CDTF">2014-03-09T23:08:33Z</dcterms:created>
  <dcterms:modified xsi:type="dcterms:W3CDTF">2015-05-25T14:02:49Z</dcterms:modified>
</cp:coreProperties>
</file>