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19" r:id="rId2"/>
    <p:sldMasterId id="2147483731" r:id="rId3"/>
    <p:sldMasterId id="2147483746" r:id="rId4"/>
    <p:sldMasterId id="2147483760" r:id="rId5"/>
    <p:sldMasterId id="2147483762" r:id="rId6"/>
    <p:sldMasterId id="2147483765" r:id="rId7"/>
    <p:sldMasterId id="2147483781" r:id="rId8"/>
  </p:sldMasterIdLst>
  <p:notesMasterIdLst>
    <p:notesMasterId r:id="rId55"/>
  </p:notesMasterIdLst>
  <p:handoutMasterIdLst>
    <p:handoutMasterId r:id="rId56"/>
  </p:handoutMasterIdLst>
  <p:sldIdLst>
    <p:sldId id="256" r:id="rId9"/>
    <p:sldId id="875" r:id="rId10"/>
    <p:sldId id="876" r:id="rId11"/>
    <p:sldId id="877" r:id="rId12"/>
    <p:sldId id="878" r:id="rId13"/>
    <p:sldId id="879" r:id="rId14"/>
    <p:sldId id="880" r:id="rId15"/>
    <p:sldId id="704" r:id="rId16"/>
    <p:sldId id="883" r:id="rId17"/>
    <p:sldId id="884" r:id="rId18"/>
    <p:sldId id="885" r:id="rId19"/>
    <p:sldId id="895" r:id="rId20"/>
    <p:sldId id="896" r:id="rId21"/>
    <p:sldId id="886" r:id="rId22"/>
    <p:sldId id="752" r:id="rId23"/>
    <p:sldId id="769" r:id="rId24"/>
    <p:sldId id="710" r:id="rId25"/>
    <p:sldId id="777" r:id="rId26"/>
    <p:sldId id="887" r:id="rId27"/>
    <p:sldId id="888" r:id="rId28"/>
    <p:sldId id="889" r:id="rId29"/>
    <p:sldId id="772" r:id="rId30"/>
    <p:sldId id="771" r:id="rId31"/>
    <p:sldId id="783" r:id="rId32"/>
    <p:sldId id="768" r:id="rId33"/>
    <p:sldId id="842" r:id="rId34"/>
    <p:sldId id="827" r:id="rId35"/>
    <p:sldId id="810" r:id="rId36"/>
    <p:sldId id="786" r:id="rId37"/>
    <p:sldId id="843" r:id="rId38"/>
    <p:sldId id="835" r:id="rId39"/>
    <p:sldId id="839" r:id="rId40"/>
    <p:sldId id="782" r:id="rId41"/>
    <p:sldId id="891" r:id="rId42"/>
    <p:sldId id="860" r:id="rId43"/>
    <p:sldId id="851" r:id="rId44"/>
    <p:sldId id="847" r:id="rId45"/>
    <p:sldId id="799" r:id="rId46"/>
    <p:sldId id="892" r:id="rId47"/>
    <p:sldId id="844" r:id="rId48"/>
    <p:sldId id="898" r:id="rId49"/>
    <p:sldId id="894" r:id="rId50"/>
    <p:sldId id="897" r:id="rId51"/>
    <p:sldId id="861" r:id="rId52"/>
    <p:sldId id="856" r:id="rId53"/>
    <p:sldId id="703"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mAnderson2" initials="J"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54" autoAdjust="0"/>
    <p:restoredTop sz="71255" autoAdjust="0"/>
  </p:normalViewPr>
  <p:slideViewPr>
    <p:cSldViewPr>
      <p:cViewPr varScale="1">
        <p:scale>
          <a:sx n="50" d="100"/>
          <a:sy n="50" d="100"/>
        </p:scale>
        <p:origin x="1732" y="32"/>
      </p:cViewPr>
      <p:guideLst>
        <p:guide orient="horz" pos="2160"/>
        <p:guide pos="2880"/>
      </p:guideLst>
    </p:cSldViewPr>
  </p:slideViewPr>
  <p:notesTextViewPr>
    <p:cViewPr>
      <p:scale>
        <a:sx n="3" d="2"/>
        <a:sy n="3" d="2"/>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pPr>
        <a:solidFill>
          <a:schemeClr val="bg1">
            <a:lumMod val="95000"/>
          </a:schemeClr>
        </a:solidFill>
      </c:spPr>
    </c:sideWall>
    <c:backWall>
      <c:thickness val="0"/>
      <c:spPr>
        <a:solidFill>
          <a:schemeClr val="bg1">
            <a:lumMod val="95000"/>
          </a:schemeClr>
        </a:solidFill>
      </c:spPr>
    </c:backWall>
    <c:plotArea>
      <c:layout/>
      <c:area3DChart>
        <c:grouping val="stacked"/>
        <c:varyColors val="0"/>
        <c:ser>
          <c:idx val="0"/>
          <c:order val="0"/>
          <c:tx>
            <c:strRef>
              <c:f>Sheet1!$B$1</c:f>
              <c:strCache>
                <c:ptCount val="1"/>
                <c:pt idx="0">
                  <c:v>Oil and Gas Extraction</c:v>
                </c:pt>
              </c:strCache>
            </c:strRef>
          </c:tx>
          <c:cat>
            <c:numRef>
              <c:f>Sheet1!$A$2:$A$16</c:f>
              <c:numCache>
                <c:formatCode>0</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Sheet1!$B$2:$B$16</c:f>
              <c:numCache>
                <c:formatCode>#,##0</c:formatCode>
                <c:ptCount val="15"/>
                <c:pt idx="0">
                  <c:v>1654</c:v>
                </c:pt>
                <c:pt idx="1">
                  <c:v>1747</c:v>
                </c:pt>
                <c:pt idx="2">
                  <c:v>1733</c:v>
                </c:pt>
                <c:pt idx="3">
                  <c:v>1819</c:v>
                </c:pt>
                <c:pt idx="4">
                  <c:v>1980</c:v>
                </c:pt>
                <c:pt idx="5">
                  <c:v>2236</c:v>
                </c:pt>
                <c:pt idx="6">
                  <c:v>2444</c:v>
                </c:pt>
                <c:pt idx="7">
                  <c:v>2629</c:v>
                </c:pt>
                <c:pt idx="8">
                  <c:v>2460</c:v>
                </c:pt>
                <c:pt idx="9">
                  <c:v>2244</c:v>
                </c:pt>
                <c:pt idx="10">
                  <c:v>2209</c:v>
                </c:pt>
                <c:pt idx="11">
                  <c:v>2274</c:v>
                </c:pt>
                <c:pt idx="12">
                  <c:v>2439</c:v>
                </c:pt>
                <c:pt idx="13">
                  <c:v>2798</c:v>
                </c:pt>
                <c:pt idx="14">
                  <c:v>2758</c:v>
                </c:pt>
              </c:numCache>
            </c:numRef>
          </c:val>
          <c:extLst xmlns:c16r2="http://schemas.microsoft.com/office/drawing/2015/06/chart">
            <c:ext xmlns:c16="http://schemas.microsoft.com/office/drawing/2014/chart" uri="{C3380CC4-5D6E-409C-BE32-E72D297353CC}">
              <c16:uniqueId val="{00000000-0F1E-4CA0-A5A4-B4AB60334085}"/>
            </c:ext>
          </c:extLst>
        </c:ser>
        <c:ser>
          <c:idx val="1"/>
          <c:order val="1"/>
          <c:tx>
            <c:strRef>
              <c:f>Sheet1!$C$1</c:f>
              <c:strCache>
                <c:ptCount val="1"/>
                <c:pt idx="0">
                  <c:v>Oil and Gas Support Operations</c:v>
                </c:pt>
              </c:strCache>
            </c:strRef>
          </c:tx>
          <c:cat>
            <c:numRef>
              <c:f>Sheet1!$A$2:$A$16</c:f>
              <c:numCache>
                <c:formatCode>0</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Sheet1!$C$2:$C$16</c:f>
              <c:numCache>
                <c:formatCode>General</c:formatCode>
                <c:ptCount val="15"/>
                <c:pt idx="0">
                  <c:v>1289</c:v>
                </c:pt>
                <c:pt idx="1">
                  <c:v>1370</c:v>
                </c:pt>
                <c:pt idx="2">
                  <c:v>1540</c:v>
                </c:pt>
                <c:pt idx="3">
                  <c:v>1705</c:v>
                </c:pt>
                <c:pt idx="4">
                  <c:v>1841</c:v>
                </c:pt>
                <c:pt idx="5">
                  <c:v>2099</c:v>
                </c:pt>
                <c:pt idx="6">
                  <c:v>2496</c:v>
                </c:pt>
                <c:pt idx="7">
                  <c:v>2773</c:v>
                </c:pt>
                <c:pt idx="8">
                  <c:v>2608</c:v>
                </c:pt>
                <c:pt idx="9">
                  <c:v>2865</c:v>
                </c:pt>
                <c:pt idx="10">
                  <c:v>3910</c:v>
                </c:pt>
                <c:pt idx="11">
                  <c:v>4061</c:v>
                </c:pt>
                <c:pt idx="12">
                  <c:v>4463</c:v>
                </c:pt>
                <c:pt idx="13">
                  <c:v>4601</c:v>
                </c:pt>
                <c:pt idx="14">
                  <c:v>3592</c:v>
                </c:pt>
              </c:numCache>
            </c:numRef>
          </c:val>
          <c:extLst xmlns:c16r2="http://schemas.microsoft.com/office/drawing/2015/06/chart">
            <c:ext xmlns:c16="http://schemas.microsoft.com/office/drawing/2014/chart" uri="{C3380CC4-5D6E-409C-BE32-E72D297353CC}">
              <c16:uniqueId val="{00000001-0F1E-4CA0-A5A4-B4AB60334085}"/>
            </c:ext>
          </c:extLst>
        </c:ser>
        <c:ser>
          <c:idx val="2"/>
          <c:order val="2"/>
          <c:tx>
            <c:strRef>
              <c:f>Sheet1!$D$1</c:f>
              <c:strCache>
                <c:ptCount val="1"/>
                <c:pt idx="0">
                  <c:v>Pipeline Construction</c:v>
                </c:pt>
              </c:strCache>
            </c:strRef>
          </c:tx>
          <c:spPr>
            <a:ln w="25400">
              <a:noFill/>
            </a:ln>
          </c:spPr>
          <c:cat>
            <c:numRef>
              <c:f>Sheet1!$A$2:$A$16</c:f>
              <c:numCache>
                <c:formatCode>0</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Sheet1!$D$2:$D$16</c:f>
              <c:numCache>
                <c:formatCode>0</c:formatCode>
                <c:ptCount val="15"/>
                <c:pt idx="0">
                  <c:v>601</c:v>
                </c:pt>
                <c:pt idx="1">
                  <c:v>638</c:v>
                </c:pt>
                <c:pt idx="2">
                  <c:v>711</c:v>
                </c:pt>
                <c:pt idx="3">
                  <c:v>727</c:v>
                </c:pt>
                <c:pt idx="4">
                  <c:v>640</c:v>
                </c:pt>
                <c:pt idx="5">
                  <c:v>826</c:v>
                </c:pt>
                <c:pt idx="6">
                  <c:v>965</c:v>
                </c:pt>
                <c:pt idx="7">
                  <c:v>1276</c:v>
                </c:pt>
                <c:pt idx="8">
                  <c:v>983</c:v>
                </c:pt>
                <c:pt idx="9">
                  <c:v>1257</c:v>
                </c:pt>
                <c:pt idx="10">
                  <c:v>2421</c:v>
                </c:pt>
                <c:pt idx="11">
                  <c:v>3942</c:v>
                </c:pt>
                <c:pt idx="12">
                  <c:v>3248</c:v>
                </c:pt>
                <c:pt idx="13">
                  <c:v>3115</c:v>
                </c:pt>
                <c:pt idx="14">
                  <c:v>2988</c:v>
                </c:pt>
              </c:numCache>
            </c:numRef>
          </c:val>
          <c:extLst xmlns:c16r2="http://schemas.microsoft.com/office/drawing/2015/06/chart">
            <c:ext xmlns:c16="http://schemas.microsoft.com/office/drawing/2014/chart" uri="{C3380CC4-5D6E-409C-BE32-E72D297353CC}">
              <c16:uniqueId val="{00000002-0F1E-4CA0-A5A4-B4AB60334085}"/>
            </c:ext>
          </c:extLst>
        </c:ser>
        <c:ser>
          <c:idx val="3"/>
          <c:order val="3"/>
          <c:tx>
            <c:strRef>
              <c:f>Sheet1!$E$1</c:f>
              <c:strCache>
                <c:ptCount val="1"/>
                <c:pt idx="0">
                  <c:v>Pipeline Operation</c:v>
                </c:pt>
              </c:strCache>
            </c:strRef>
          </c:tx>
          <c:spPr>
            <a:solidFill>
              <a:srgbClr val="FF0000"/>
            </a:solidFill>
            <a:ln w="25400">
              <a:noFill/>
            </a:ln>
          </c:spPr>
          <c:cat>
            <c:numRef>
              <c:f>Sheet1!$A$2:$A$16</c:f>
              <c:numCache>
                <c:formatCode>0</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Sheet1!$E$2:$E$16</c:f>
              <c:numCache>
                <c:formatCode>0</c:formatCode>
                <c:ptCount val="15"/>
                <c:pt idx="0">
                  <c:v>1769</c:v>
                </c:pt>
                <c:pt idx="1">
                  <c:v>1630</c:v>
                </c:pt>
                <c:pt idx="2">
                  <c:v>1580</c:v>
                </c:pt>
                <c:pt idx="3">
                  <c:v>1513</c:v>
                </c:pt>
                <c:pt idx="4">
                  <c:v>1451</c:v>
                </c:pt>
                <c:pt idx="5">
                  <c:v>1369</c:v>
                </c:pt>
                <c:pt idx="6">
                  <c:v>1420</c:v>
                </c:pt>
                <c:pt idx="7">
                  <c:v>1610</c:v>
                </c:pt>
                <c:pt idx="8">
                  <c:v>1598</c:v>
                </c:pt>
                <c:pt idx="9">
                  <c:v>1526</c:v>
                </c:pt>
                <c:pt idx="10">
                  <c:v>1489</c:v>
                </c:pt>
                <c:pt idx="11">
                  <c:v>1237</c:v>
                </c:pt>
                <c:pt idx="12">
                  <c:v>1200</c:v>
                </c:pt>
                <c:pt idx="13">
                  <c:v>1242</c:v>
                </c:pt>
                <c:pt idx="14">
                  <c:v>1297</c:v>
                </c:pt>
              </c:numCache>
            </c:numRef>
          </c:val>
          <c:extLst xmlns:c16r2="http://schemas.microsoft.com/office/drawing/2015/06/chart">
            <c:ext xmlns:c16="http://schemas.microsoft.com/office/drawing/2014/chart" uri="{C3380CC4-5D6E-409C-BE32-E72D297353CC}">
              <c16:uniqueId val="{00000003-0F1E-4CA0-A5A4-B4AB60334085}"/>
            </c:ext>
          </c:extLst>
        </c:ser>
        <c:dLbls>
          <c:showLegendKey val="0"/>
          <c:showVal val="0"/>
          <c:showCatName val="0"/>
          <c:showSerName val="0"/>
          <c:showPercent val="0"/>
          <c:showBubbleSize val="0"/>
        </c:dLbls>
        <c:axId val="328374904"/>
        <c:axId val="386851224"/>
        <c:axId val="0"/>
      </c:area3DChart>
      <c:catAx>
        <c:axId val="328374904"/>
        <c:scaling>
          <c:orientation val="minMax"/>
        </c:scaling>
        <c:delete val="0"/>
        <c:axPos val="b"/>
        <c:numFmt formatCode="0" sourceLinked="1"/>
        <c:majorTickMark val="out"/>
        <c:minorTickMark val="none"/>
        <c:tickLblPos val="nextTo"/>
        <c:crossAx val="386851224"/>
        <c:crosses val="autoZero"/>
        <c:auto val="1"/>
        <c:lblAlgn val="ctr"/>
        <c:lblOffset val="100"/>
        <c:noMultiLvlLbl val="0"/>
      </c:catAx>
      <c:valAx>
        <c:axId val="386851224"/>
        <c:scaling>
          <c:orientation val="minMax"/>
        </c:scaling>
        <c:delete val="0"/>
        <c:axPos val="l"/>
        <c:majorGridlines/>
        <c:numFmt formatCode="#,##0" sourceLinked="1"/>
        <c:majorTickMark val="out"/>
        <c:minorTickMark val="none"/>
        <c:tickLblPos val="nextTo"/>
        <c:crossAx val="328374904"/>
        <c:crosses val="autoZero"/>
        <c:crossBetween val="midCat"/>
      </c:valAx>
    </c:plotArea>
    <c:legend>
      <c:legendPos val="r"/>
      <c:layout>
        <c:manualLayout>
          <c:xMode val="edge"/>
          <c:yMode val="edge"/>
          <c:x val="0.68408916790806551"/>
          <c:y val="0.11036999407332149"/>
          <c:w val="0.30449374571421817"/>
          <c:h val="0.53236982473964944"/>
        </c:manualLayout>
      </c:layout>
      <c:overlay val="0"/>
    </c:legend>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2098" cy="456595"/>
          </a:xfrm>
          <a:prstGeom prst="rect">
            <a:avLst/>
          </a:prstGeom>
        </p:spPr>
        <p:txBody>
          <a:bodyPr vert="horz" lIns="86493" tIns="43247" rIns="86493" bIns="43247" rtlCol="0"/>
          <a:lstStyle>
            <a:lvl1pPr algn="l">
              <a:defRPr sz="1100"/>
            </a:lvl1pPr>
          </a:lstStyle>
          <a:p>
            <a:endParaRPr lang="en-US"/>
          </a:p>
        </p:txBody>
      </p:sp>
      <p:sp>
        <p:nvSpPr>
          <p:cNvPr id="3" name="Date Placeholder 2"/>
          <p:cNvSpPr>
            <a:spLocks noGrp="1"/>
          </p:cNvSpPr>
          <p:nvPr>
            <p:ph type="dt" sz="quarter" idx="1"/>
          </p:nvPr>
        </p:nvSpPr>
        <p:spPr>
          <a:xfrm>
            <a:off x="3884414" y="1"/>
            <a:ext cx="2972098" cy="456595"/>
          </a:xfrm>
          <a:prstGeom prst="rect">
            <a:avLst/>
          </a:prstGeom>
        </p:spPr>
        <p:txBody>
          <a:bodyPr vert="horz" lIns="86493" tIns="43247" rIns="86493" bIns="43247" rtlCol="0"/>
          <a:lstStyle>
            <a:lvl1pPr algn="r">
              <a:defRPr sz="1100"/>
            </a:lvl1pPr>
          </a:lstStyle>
          <a:p>
            <a:fld id="{83681E8C-8ED5-4A12-B9C7-4C806C66453D}" type="datetimeFigureOut">
              <a:rPr lang="en-US" smtClean="0"/>
              <a:t>4/6/2017</a:t>
            </a:fld>
            <a:endParaRPr lang="en-US"/>
          </a:p>
        </p:txBody>
      </p:sp>
      <p:sp>
        <p:nvSpPr>
          <p:cNvPr id="4" name="Footer Placeholder 3"/>
          <p:cNvSpPr>
            <a:spLocks noGrp="1"/>
          </p:cNvSpPr>
          <p:nvPr>
            <p:ph type="ftr" sz="quarter" idx="2"/>
          </p:nvPr>
        </p:nvSpPr>
        <p:spPr>
          <a:xfrm>
            <a:off x="0" y="8685894"/>
            <a:ext cx="2972098" cy="456595"/>
          </a:xfrm>
          <a:prstGeom prst="rect">
            <a:avLst/>
          </a:prstGeom>
        </p:spPr>
        <p:txBody>
          <a:bodyPr vert="horz" lIns="86493" tIns="43247" rIns="86493" bIns="43247" rtlCol="0" anchor="b"/>
          <a:lstStyle>
            <a:lvl1pPr algn="l">
              <a:defRPr sz="1100"/>
            </a:lvl1pPr>
          </a:lstStyle>
          <a:p>
            <a:endParaRPr lang="en-US"/>
          </a:p>
        </p:txBody>
      </p:sp>
      <p:sp>
        <p:nvSpPr>
          <p:cNvPr id="5" name="Slide Number Placeholder 4"/>
          <p:cNvSpPr>
            <a:spLocks noGrp="1"/>
          </p:cNvSpPr>
          <p:nvPr>
            <p:ph type="sldNum" sz="quarter" idx="3"/>
          </p:nvPr>
        </p:nvSpPr>
        <p:spPr>
          <a:xfrm>
            <a:off x="3884414" y="8685894"/>
            <a:ext cx="2972098" cy="456595"/>
          </a:xfrm>
          <a:prstGeom prst="rect">
            <a:avLst/>
          </a:prstGeom>
        </p:spPr>
        <p:txBody>
          <a:bodyPr vert="horz" lIns="86493" tIns="43247" rIns="86493" bIns="43247" rtlCol="0" anchor="b"/>
          <a:lstStyle>
            <a:lvl1pPr algn="r">
              <a:defRPr sz="1100"/>
            </a:lvl1pPr>
          </a:lstStyle>
          <a:p>
            <a:fld id="{F4E27E5C-A5CE-4C2F-9F77-87DA93D71F97}" type="slidenum">
              <a:rPr lang="en-US" smtClean="0"/>
              <a:t>‹#›</a:t>
            </a:fld>
            <a:endParaRPr lang="en-US"/>
          </a:p>
        </p:txBody>
      </p:sp>
    </p:spTree>
    <p:extLst>
      <p:ext uri="{BB962C8B-B14F-4D97-AF65-F5344CB8AC3E}">
        <p14:creationId xmlns:p14="http://schemas.microsoft.com/office/powerpoint/2010/main" val="2749004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2" tIns="45716" rIns="91432" bIns="45716"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32" tIns="45716" rIns="91432" bIns="45716" rtlCol="0"/>
          <a:lstStyle>
            <a:lvl1pPr algn="r">
              <a:defRPr sz="1200"/>
            </a:lvl1pPr>
          </a:lstStyle>
          <a:p>
            <a:fld id="{8CCEED1C-14FA-416F-8AFB-DE58712211AB}" type="datetimeFigureOut">
              <a:rPr lang="en-US" smtClean="0"/>
              <a:t>4/6/2017</a:t>
            </a:fld>
            <a:endParaRPr lang="en-US"/>
          </a:p>
        </p:txBody>
      </p:sp>
      <p:sp>
        <p:nvSpPr>
          <p:cNvPr id="4" name="Slide Image Placeholder 3"/>
          <p:cNvSpPr>
            <a:spLocks noGrp="1" noRot="1" noChangeAspect="1"/>
          </p:cNvSpPr>
          <p:nvPr>
            <p:ph type="sldImg" idx="2"/>
          </p:nvPr>
        </p:nvSpPr>
        <p:spPr>
          <a:xfrm>
            <a:off x="1144588" y="685800"/>
            <a:ext cx="4570412" cy="3429000"/>
          </a:xfrm>
          <a:prstGeom prst="rect">
            <a:avLst/>
          </a:prstGeom>
          <a:noFill/>
          <a:ln w="12700">
            <a:solidFill>
              <a:prstClr val="black"/>
            </a:solidFill>
          </a:ln>
        </p:spPr>
        <p:txBody>
          <a:bodyPr vert="horz" lIns="91432" tIns="45716" rIns="91432" bIns="45716"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2" tIns="45716" rIns="91432" bIns="4571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32" tIns="45716" rIns="91432" bIns="45716"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32" tIns="45716" rIns="91432" bIns="45716" rtlCol="0" anchor="b"/>
          <a:lstStyle>
            <a:lvl1pPr algn="r">
              <a:defRPr sz="1200"/>
            </a:lvl1pPr>
          </a:lstStyle>
          <a:p>
            <a:fld id="{9C271BEC-8BB9-4139-8302-4895BEC77E78}" type="slidenum">
              <a:rPr lang="en-US" smtClean="0"/>
              <a:t>‹#›</a:t>
            </a:fld>
            <a:endParaRPr lang="en-US"/>
          </a:p>
        </p:txBody>
      </p:sp>
    </p:spTree>
    <p:extLst>
      <p:ext uri="{BB962C8B-B14F-4D97-AF65-F5344CB8AC3E}">
        <p14:creationId xmlns:p14="http://schemas.microsoft.com/office/powerpoint/2010/main" val="3961124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TITLE: </a:t>
            </a:r>
            <a:r>
              <a:rPr lang="en-US" sz="1200" kern="1200" dirty="0" smtClean="0">
                <a:solidFill>
                  <a:schemeClr val="tx1"/>
                </a:solidFill>
                <a:effectLst/>
                <a:latin typeface="+mn-lt"/>
                <a:ea typeface="+mn-ea"/>
                <a:cs typeface="+mn-cs"/>
              </a:rPr>
              <a:t>The Marcellus Shale Energy and Environment Laboratory (MSEEL)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Marcellus Shale Energy and Environment Laboratory (MSEEL) consists of a multidisciplinary and multi-institutional team undertaking integrated geoscience, engineering and social science research in cooperation in cooperation with the operator, Northeast Natural Energy, numerous industrial partners and the National Energy Technology Laboratory of the US Department of Energy. MSEEL consists of two legacy horizontal production wells, two new instrumented horizontal production wells, a vertical pilot bore-hole, a microseismic observation well and surface geophysical and environmental monitoring stations. Production from the new horizontal well began in December 2015. The goal is to develop and validate new knowledge and technology that can improve recovery efficiency and minimize environmental impacts of unconventional resource development. The MSEEL approach is data driven with a platform to store, manage, publish and share very large and diverse (multiple terabyte) datasets among researchers. MSEEL integrates drilling and fracture stimulation operations, geophysical observations, fiber-optic monitoring of high-resolution temporal and spatial flow of injected and produced fluids, and produced gases, mechanical properties logs, microseismic and core data to better to characterize subsurface rock properties, faults and fracture systems. Models at multiple scales are being developed to identify best practices for field implementation, and assess potential methods that could enhance shale gas recovery through experimental and numerical studies integrated with the detailed results of the production wells at the MSEEL site.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We provide several examples that illustrate technologies and approaches that are being developed to store, query, and display and analyze large and diverse data sources and new data types derived from surface and subsurface to design innovative stage spacing and cluster density practices that can be used to optimize recovery efficiency.</a:t>
            </a:r>
          </a:p>
          <a:p>
            <a:endParaRPr lang="en-US" dirty="0"/>
          </a:p>
        </p:txBody>
      </p:sp>
      <p:sp>
        <p:nvSpPr>
          <p:cNvPr id="4" name="Slide Number Placeholder 3"/>
          <p:cNvSpPr>
            <a:spLocks noGrp="1"/>
          </p:cNvSpPr>
          <p:nvPr>
            <p:ph type="sldNum" sz="quarter" idx="10"/>
          </p:nvPr>
        </p:nvSpPr>
        <p:spPr/>
        <p:txBody>
          <a:bodyPr/>
          <a:lstStyle/>
          <a:p>
            <a:fld id="{9C271BEC-8BB9-4139-8302-4895BEC77E78}" type="slidenum">
              <a:rPr lang="en-US" smtClean="0"/>
              <a:t>1</a:t>
            </a:fld>
            <a:endParaRPr lang="en-US"/>
          </a:p>
        </p:txBody>
      </p:sp>
    </p:spTree>
    <p:extLst>
      <p:ext uri="{BB962C8B-B14F-4D97-AF65-F5344CB8AC3E}">
        <p14:creationId xmlns:p14="http://schemas.microsoft.com/office/powerpoint/2010/main" val="1257544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D8D9E9-A645-4DE0-897F-FB03FA35DCAA}" type="slidenum">
              <a:rPr lang="en-US" smtClean="0"/>
              <a:pPr/>
              <a:t>11</a:t>
            </a:fld>
            <a:endParaRPr lang="en-US"/>
          </a:p>
        </p:txBody>
      </p:sp>
    </p:spTree>
    <p:extLst>
      <p:ext uri="{BB962C8B-B14F-4D97-AF65-F5344CB8AC3E}">
        <p14:creationId xmlns:p14="http://schemas.microsoft.com/office/powerpoint/2010/main" val="3417518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Toxicity characteristic leaching procedure</a:t>
            </a:r>
            <a:endParaRPr lang="en-US" dirty="0"/>
          </a:p>
        </p:txBody>
      </p:sp>
      <p:sp>
        <p:nvSpPr>
          <p:cNvPr id="4" name="Slide Number Placeholder 3"/>
          <p:cNvSpPr>
            <a:spLocks noGrp="1"/>
          </p:cNvSpPr>
          <p:nvPr>
            <p:ph type="sldNum" sz="quarter" idx="10"/>
          </p:nvPr>
        </p:nvSpPr>
        <p:spPr/>
        <p:txBody>
          <a:bodyPr/>
          <a:lstStyle/>
          <a:p>
            <a:fld id="{9C271BEC-8BB9-4139-8302-4895BEC77E78}" type="slidenum">
              <a:rPr lang="en-US" smtClean="0"/>
              <a:t>16</a:t>
            </a:fld>
            <a:endParaRPr lang="en-US"/>
          </a:p>
        </p:txBody>
      </p:sp>
    </p:spTree>
    <p:extLst>
      <p:ext uri="{BB962C8B-B14F-4D97-AF65-F5344CB8AC3E}">
        <p14:creationId xmlns:p14="http://schemas.microsoft.com/office/powerpoint/2010/main" val="2432659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271BEC-8BB9-4139-8302-4895BEC77E78}" type="slidenum">
              <a:rPr lang="en-US" smtClean="0"/>
              <a:t>26</a:t>
            </a:fld>
            <a:endParaRPr lang="en-US"/>
          </a:p>
        </p:txBody>
      </p:sp>
    </p:spTree>
    <p:extLst>
      <p:ext uri="{BB962C8B-B14F-4D97-AF65-F5344CB8AC3E}">
        <p14:creationId xmlns:p14="http://schemas.microsoft.com/office/powerpoint/2010/main" val="3227323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Lateral data. Curves are as follows (Bot-Top): gamma ray, borehole image with bedding sinusoids, fracture density with fracture/fault tadpoles, minimum horizontal stress, and cement bond log </a:t>
            </a:r>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27</a:t>
            </a:fld>
            <a:endParaRPr lang="en-US" dirty="0"/>
          </a:p>
        </p:txBody>
      </p:sp>
    </p:spTree>
    <p:extLst>
      <p:ext uri="{BB962C8B-B14F-4D97-AF65-F5344CB8AC3E}">
        <p14:creationId xmlns:p14="http://schemas.microsoft.com/office/powerpoint/2010/main" val="652239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14: A) Rose diagrams of natural fractures observed in the vertical pilot well (n=91); B) natural fractures likely to rupture in response to hydraulic fracture stimulation (n=48); C) fractures observed in the vertical pilot well unlikely to fail (n=43).</a:t>
            </a:r>
          </a:p>
        </p:txBody>
      </p:sp>
      <p:sp>
        <p:nvSpPr>
          <p:cNvPr id="4" name="Slide Number Placeholder 3"/>
          <p:cNvSpPr>
            <a:spLocks noGrp="1"/>
          </p:cNvSpPr>
          <p:nvPr>
            <p:ph type="sldNum" sz="quarter" idx="10"/>
          </p:nvPr>
        </p:nvSpPr>
        <p:spPr/>
        <p:txBody>
          <a:bodyPr/>
          <a:lstStyle/>
          <a:p>
            <a:fld id="{9C271BEC-8BB9-4139-8302-4895BEC77E78}" type="slidenum">
              <a:rPr lang="en-US" smtClean="0"/>
              <a:t>28</a:t>
            </a:fld>
            <a:endParaRPr lang="en-US"/>
          </a:p>
        </p:txBody>
      </p:sp>
    </p:spTree>
    <p:extLst>
      <p:ext uri="{BB962C8B-B14F-4D97-AF65-F5344CB8AC3E}">
        <p14:creationId xmlns:p14="http://schemas.microsoft.com/office/powerpoint/2010/main" val="3385681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Microseismic events from select stages along the length of the NNE 3H and 5H laterals. Events are colored by magnitude. Rose diagram of microseismic event trends shown lower left.</a:t>
            </a:r>
            <a:endParaRPr lang="en-US" dirty="0"/>
          </a:p>
        </p:txBody>
      </p:sp>
      <p:sp>
        <p:nvSpPr>
          <p:cNvPr id="4" name="Slide Number Placeholder 3"/>
          <p:cNvSpPr>
            <a:spLocks noGrp="1"/>
          </p:cNvSpPr>
          <p:nvPr>
            <p:ph type="sldNum" sz="quarter" idx="10"/>
          </p:nvPr>
        </p:nvSpPr>
        <p:spPr/>
        <p:txBody>
          <a:bodyPr/>
          <a:lstStyle/>
          <a:p>
            <a:fld id="{9C271BEC-8BB9-4139-8302-4895BEC77E78}" type="slidenum">
              <a:rPr lang="en-US" smtClean="0"/>
              <a:t>29</a:t>
            </a:fld>
            <a:endParaRPr lang="en-US"/>
          </a:p>
        </p:txBody>
      </p:sp>
    </p:spTree>
    <p:extLst>
      <p:ext uri="{BB962C8B-B14F-4D97-AF65-F5344CB8AC3E}">
        <p14:creationId xmlns:p14="http://schemas.microsoft.com/office/powerpoint/2010/main" val="4160847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Microseismic events from select stages along the length of the NNE 3H and 5H laterals. Events are colored by magnitude. Rose diagram of microseismic event trends shown lower left.</a:t>
            </a:r>
          </a:p>
        </p:txBody>
      </p:sp>
      <p:sp>
        <p:nvSpPr>
          <p:cNvPr id="4" name="Slide Number Placeholder 3"/>
          <p:cNvSpPr>
            <a:spLocks noGrp="1"/>
          </p:cNvSpPr>
          <p:nvPr>
            <p:ph type="sldNum" sz="quarter" idx="10"/>
          </p:nvPr>
        </p:nvSpPr>
        <p:spPr/>
        <p:txBody>
          <a:bodyPr/>
          <a:lstStyle/>
          <a:p>
            <a:fld id="{9C271BEC-8BB9-4139-8302-4895BEC77E78}" type="slidenum">
              <a:rPr lang="en-US" smtClean="0"/>
              <a:t>30</a:t>
            </a:fld>
            <a:endParaRPr lang="en-US"/>
          </a:p>
        </p:txBody>
      </p:sp>
    </p:spTree>
    <p:extLst>
      <p:ext uri="{BB962C8B-B14F-4D97-AF65-F5344CB8AC3E}">
        <p14:creationId xmlns:p14="http://schemas.microsoft.com/office/powerpoint/2010/main" val="4160847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w="9525"/>
        </p:spPr>
        <p:txBody>
          <a:bodyPr/>
          <a:lstStyle/>
          <a:p>
            <a:pPr eaLnBrk="1" hangingPunct="1"/>
            <a:endParaRPr lang="en-US" dirty="0" smtClean="0"/>
          </a:p>
        </p:txBody>
      </p:sp>
    </p:spTree>
    <p:extLst>
      <p:ext uri="{BB962C8B-B14F-4D97-AF65-F5344CB8AC3E}">
        <p14:creationId xmlns:p14="http://schemas.microsoft.com/office/powerpoint/2010/main" val="1619277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Lateral data. Curves are as follows (Bot-Top): gamma ray, minimum horizontal stress, blast protector orientation, fracture density, and treatment stages </a:t>
            </a:r>
            <a:endParaRPr lang="en-US" b="0"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35</a:t>
            </a:fld>
            <a:endParaRPr lang="en-US" dirty="0"/>
          </a:p>
        </p:txBody>
      </p:sp>
    </p:spTree>
    <p:extLst>
      <p:ext uri="{BB962C8B-B14F-4D97-AF65-F5344CB8AC3E}">
        <p14:creationId xmlns:p14="http://schemas.microsoft.com/office/powerpoint/2010/main" val="80479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271BEC-8BB9-4139-8302-4895BEC77E78}" type="slidenum">
              <a:rPr lang="en-US" smtClean="0"/>
              <a:t>39</a:t>
            </a:fld>
            <a:endParaRPr lang="en-US"/>
          </a:p>
        </p:txBody>
      </p:sp>
    </p:spTree>
    <p:extLst>
      <p:ext uri="{BB962C8B-B14F-4D97-AF65-F5344CB8AC3E}">
        <p14:creationId xmlns:p14="http://schemas.microsoft.com/office/powerpoint/2010/main" val="495931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2</a:t>
            </a:fld>
            <a:endParaRPr lang="en-US" dirty="0"/>
          </a:p>
        </p:txBody>
      </p:sp>
    </p:spTree>
    <p:extLst>
      <p:ext uri="{BB962C8B-B14F-4D97-AF65-F5344CB8AC3E}">
        <p14:creationId xmlns:p14="http://schemas.microsoft.com/office/powerpoint/2010/main" val="3304523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271BEC-8BB9-4139-8302-4895BEC77E78}" type="slidenum">
              <a:rPr lang="en-US" smtClean="0"/>
              <a:t>40</a:t>
            </a:fld>
            <a:endParaRPr lang="en-US"/>
          </a:p>
        </p:txBody>
      </p:sp>
    </p:spTree>
    <p:extLst>
      <p:ext uri="{BB962C8B-B14F-4D97-AF65-F5344CB8AC3E}">
        <p14:creationId xmlns:p14="http://schemas.microsoft.com/office/powerpoint/2010/main" val="3242997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738B179F-BD4F-4C0D-BE66-5E7F0F5E48DA}" type="slidenum">
              <a:rPr lang="en-US" smtClean="0"/>
              <a:pPr/>
              <a:t>44</a:t>
            </a:fld>
            <a:endParaRPr lang="en-US" dirty="0"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471028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829866-A98C-43D9-BD98-0CF4D4E483FD}" type="slidenum">
              <a:rPr lang="en-US" smtClean="0"/>
              <a:pPr/>
              <a:t>45</a:t>
            </a:fld>
            <a:endParaRPr lang="en-US"/>
          </a:p>
        </p:txBody>
      </p:sp>
    </p:spTree>
    <p:extLst>
      <p:ext uri="{BB962C8B-B14F-4D97-AF65-F5344CB8AC3E}">
        <p14:creationId xmlns:p14="http://schemas.microsoft.com/office/powerpoint/2010/main" val="1255262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AB870D-7F9C-4DA0-BAC9-A6493C94953B}" type="slidenum">
              <a:rPr lang="en-US" smtClean="0"/>
              <a:t>46</a:t>
            </a:fld>
            <a:endParaRPr lang="en-US" dirty="0"/>
          </a:p>
        </p:txBody>
      </p:sp>
    </p:spTree>
    <p:extLst>
      <p:ext uri="{BB962C8B-B14F-4D97-AF65-F5344CB8AC3E}">
        <p14:creationId xmlns:p14="http://schemas.microsoft.com/office/powerpoint/2010/main" val="3545167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3</a:t>
            </a:fld>
            <a:endParaRPr lang="en-US" dirty="0"/>
          </a:p>
        </p:txBody>
      </p:sp>
    </p:spTree>
    <p:extLst>
      <p:ext uri="{BB962C8B-B14F-4D97-AF65-F5344CB8AC3E}">
        <p14:creationId xmlns:p14="http://schemas.microsoft.com/office/powerpoint/2010/main" val="2386381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4</a:t>
            </a:fld>
            <a:endParaRPr lang="en-US" dirty="0"/>
          </a:p>
        </p:txBody>
      </p:sp>
    </p:spTree>
    <p:extLst>
      <p:ext uri="{BB962C8B-B14F-4D97-AF65-F5344CB8AC3E}">
        <p14:creationId xmlns:p14="http://schemas.microsoft.com/office/powerpoint/2010/main" val="3647101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5</a:t>
            </a:fld>
            <a:endParaRPr lang="en-US" dirty="0"/>
          </a:p>
        </p:txBody>
      </p:sp>
    </p:spTree>
    <p:extLst>
      <p:ext uri="{BB962C8B-B14F-4D97-AF65-F5344CB8AC3E}">
        <p14:creationId xmlns:p14="http://schemas.microsoft.com/office/powerpoint/2010/main" val="3990915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Average an 8% growth rate in number of jobs over the last</a:t>
            </a:r>
            <a:r>
              <a:rPr lang="en-US" baseline="0" dirty="0" smtClean="0"/>
              <a:t> 10 years</a:t>
            </a:r>
          </a:p>
          <a:p>
            <a:r>
              <a:rPr lang="en-US" baseline="0" dirty="0" smtClean="0"/>
              <a:t>Accounts for 190% of the growth in total industrial jobs over the last decade</a:t>
            </a:r>
          </a:p>
          <a:p>
            <a:r>
              <a:rPr lang="en-US" baseline="0" dirty="0" smtClean="0"/>
              <a:t>Over the last 10 years we have seen a increase of  less than 33,000 jobs, but an increase of 5,950 direct employees in oil and gas</a:t>
            </a:r>
          </a:p>
          <a:p>
            <a:r>
              <a:rPr lang="en-US" baseline="0" dirty="0" smtClean="0"/>
              <a:t>Average wage is 91% more than the average wage for the industrial sector.</a:t>
            </a:r>
          </a:p>
          <a:p>
            <a:r>
              <a:rPr lang="en-US" baseline="0" dirty="0" smtClean="0"/>
              <a:t>Added ~0.5 billion in direct wages were added to WV payrolls in the last decade</a:t>
            </a:r>
          </a:p>
          <a:p>
            <a:endParaRPr lang="en-US" baseline="0" dirty="0" smtClean="0"/>
          </a:p>
          <a:p>
            <a:r>
              <a:rPr lang="en-US" baseline="0" dirty="0" smtClean="0"/>
              <a:t>http://www.workforcewv.org/</a:t>
            </a:r>
          </a:p>
          <a:p>
            <a:endParaRPr lang="en-US" dirty="0"/>
          </a:p>
        </p:txBody>
      </p:sp>
      <p:sp>
        <p:nvSpPr>
          <p:cNvPr id="4" name="Slide Number Placeholder 3"/>
          <p:cNvSpPr>
            <a:spLocks noGrp="1"/>
          </p:cNvSpPr>
          <p:nvPr>
            <p:ph type="sldNum" sz="quarter" idx="10"/>
          </p:nvPr>
        </p:nvSpPr>
        <p:spPr/>
        <p:txBody>
          <a:bodyPr/>
          <a:lstStyle/>
          <a:p>
            <a:pPr>
              <a:defRPr/>
            </a:pPr>
            <a:fld id="{820C5941-F8E3-4783-8D92-FAC42430DFB8}" type="slidenum">
              <a:rPr lang="en-US" smtClean="0"/>
              <a:pPr>
                <a:defRPr/>
              </a:pPr>
              <a:t>7</a:t>
            </a:fld>
            <a:endParaRPr lang="en-US"/>
          </a:p>
        </p:txBody>
      </p:sp>
    </p:spTree>
    <p:extLst>
      <p:ext uri="{BB962C8B-B14F-4D97-AF65-F5344CB8AC3E}">
        <p14:creationId xmlns:p14="http://schemas.microsoft.com/office/powerpoint/2010/main" val="3124876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8</a:t>
            </a:fld>
            <a:endParaRPr lang="en-US" dirty="0"/>
          </a:p>
        </p:txBody>
      </p:sp>
    </p:spTree>
    <p:extLst>
      <p:ext uri="{BB962C8B-B14F-4D97-AF65-F5344CB8AC3E}">
        <p14:creationId xmlns:p14="http://schemas.microsoft.com/office/powerpoint/2010/main" val="4118688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itchFamily="18" charset="0"/>
              </a:rPr>
              <a:t>In the summer months (no heating load) ranges from 2000 </a:t>
            </a:r>
            <a:r>
              <a:rPr lang="en-US" dirty="0" err="1">
                <a:latin typeface="Times New Roman" pitchFamily="18" charset="0"/>
              </a:rPr>
              <a:t>mcf</a:t>
            </a:r>
            <a:r>
              <a:rPr lang="en-US" dirty="0">
                <a:latin typeface="Times New Roman" pitchFamily="18" charset="0"/>
              </a:rPr>
              <a:t> to 6000 </a:t>
            </a:r>
            <a:r>
              <a:rPr lang="en-US" dirty="0" err="1">
                <a:latin typeface="Times New Roman" pitchFamily="18" charset="0"/>
              </a:rPr>
              <a:t>mcf</a:t>
            </a:r>
            <a:r>
              <a:rPr lang="en-US" dirty="0">
                <a:latin typeface="Times New Roman" pitchFamily="18" charset="0"/>
              </a:rPr>
              <a:t> per day. On a peak winter day the usage is between 35,000 </a:t>
            </a:r>
            <a:r>
              <a:rPr lang="en-US" dirty="0" err="1">
                <a:latin typeface="Times New Roman" pitchFamily="18" charset="0"/>
              </a:rPr>
              <a:t>mcf</a:t>
            </a:r>
            <a:r>
              <a:rPr lang="en-US" dirty="0">
                <a:latin typeface="Times New Roman" pitchFamily="18" charset="0"/>
              </a:rPr>
              <a:t> and 45,000 </a:t>
            </a:r>
            <a:r>
              <a:rPr lang="en-US" dirty="0" err="1">
                <a:latin typeface="Times New Roman" pitchFamily="18" charset="0"/>
              </a:rPr>
              <a:t>mcf</a:t>
            </a:r>
            <a:r>
              <a:rPr lang="en-US" dirty="0">
                <a:latin typeface="Times New Roman" pitchFamily="18" charset="0"/>
              </a:rPr>
              <a:t> per day. </a:t>
            </a:r>
          </a:p>
          <a:p>
            <a:endParaRPr lang="en-US" dirty="0">
              <a:latin typeface="Times New Roman" pitchFamily="18" charset="0"/>
            </a:endParaRPr>
          </a:p>
          <a:p>
            <a:r>
              <a:rPr lang="en-US" dirty="0">
                <a:latin typeface="Times New Roman" pitchFamily="18" charset="0"/>
              </a:rPr>
              <a:t>If you need more precise numbers ‑ let me know. </a:t>
            </a:r>
          </a:p>
          <a:p>
            <a:r>
              <a:rPr lang="en-US" dirty="0">
                <a:latin typeface="Times New Roman" pitchFamily="18" charset="0"/>
              </a:rPr>
              <a:t>Hope you are doing well and glad to see Northeast drilling in Morgantown.  Not making out so well in Charleston with your legislator from Morgantown</a:t>
            </a:r>
          </a:p>
          <a:p>
            <a:r>
              <a:rPr lang="en-US" dirty="0">
                <a:latin typeface="Times New Roman" pitchFamily="18" charset="0"/>
              </a:rPr>
              <a:t>Bob</a:t>
            </a:r>
          </a:p>
        </p:txBody>
      </p:sp>
      <p:sp>
        <p:nvSpPr>
          <p:cNvPr id="4" name="Slide Number Placeholder 3"/>
          <p:cNvSpPr>
            <a:spLocks noGrp="1"/>
          </p:cNvSpPr>
          <p:nvPr>
            <p:ph type="sldNum" sz="quarter" idx="10"/>
          </p:nvPr>
        </p:nvSpPr>
        <p:spPr/>
        <p:txBody>
          <a:bodyPr/>
          <a:lstStyle/>
          <a:p>
            <a:pPr>
              <a:defRPr/>
            </a:pPr>
            <a:fld id="{820C5941-F8E3-4783-8D92-FAC42430DFB8}" type="slidenum">
              <a:rPr lang="en-US" smtClean="0"/>
              <a:pPr>
                <a:defRPr/>
              </a:pPr>
              <a:t>9</a:t>
            </a:fld>
            <a:endParaRPr lang="en-US"/>
          </a:p>
        </p:txBody>
      </p:sp>
    </p:spTree>
    <p:extLst>
      <p:ext uri="{BB962C8B-B14F-4D97-AF65-F5344CB8AC3E}">
        <p14:creationId xmlns:p14="http://schemas.microsoft.com/office/powerpoint/2010/main" val="2524469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itchFamily="18" charset="0"/>
              </a:rPr>
              <a:t>In the summer months (no heating load) ranges from 2000 </a:t>
            </a:r>
            <a:r>
              <a:rPr lang="en-US" dirty="0" err="1">
                <a:latin typeface="Times New Roman" pitchFamily="18" charset="0"/>
              </a:rPr>
              <a:t>mcf</a:t>
            </a:r>
            <a:r>
              <a:rPr lang="en-US" dirty="0">
                <a:latin typeface="Times New Roman" pitchFamily="18" charset="0"/>
              </a:rPr>
              <a:t> to 6000 </a:t>
            </a:r>
            <a:r>
              <a:rPr lang="en-US" dirty="0" err="1">
                <a:latin typeface="Times New Roman" pitchFamily="18" charset="0"/>
              </a:rPr>
              <a:t>mcf</a:t>
            </a:r>
            <a:r>
              <a:rPr lang="en-US" dirty="0">
                <a:latin typeface="Times New Roman" pitchFamily="18" charset="0"/>
              </a:rPr>
              <a:t> per day. On a peak winter day the usage is between 35,000 </a:t>
            </a:r>
            <a:r>
              <a:rPr lang="en-US" dirty="0" err="1">
                <a:latin typeface="Times New Roman" pitchFamily="18" charset="0"/>
              </a:rPr>
              <a:t>mcf</a:t>
            </a:r>
            <a:r>
              <a:rPr lang="en-US" dirty="0">
                <a:latin typeface="Times New Roman" pitchFamily="18" charset="0"/>
              </a:rPr>
              <a:t> and 45,000 </a:t>
            </a:r>
            <a:r>
              <a:rPr lang="en-US" dirty="0" err="1">
                <a:latin typeface="Times New Roman" pitchFamily="18" charset="0"/>
              </a:rPr>
              <a:t>mcf</a:t>
            </a:r>
            <a:r>
              <a:rPr lang="en-US" dirty="0">
                <a:latin typeface="Times New Roman" pitchFamily="18" charset="0"/>
              </a:rPr>
              <a:t> per day. </a:t>
            </a:r>
          </a:p>
          <a:p>
            <a:endParaRPr lang="en-US" dirty="0">
              <a:latin typeface="Times New Roman" pitchFamily="18" charset="0"/>
            </a:endParaRPr>
          </a:p>
          <a:p>
            <a:r>
              <a:rPr lang="en-US" dirty="0">
                <a:latin typeface="Times New Roman" pitchFamily="18" charset="0"/>
              </a:rPr>
              <a:t>If you need more precise numbers ‑ let me know. </a:t>
            </a:r>
          </a:p>
          <a:p>
            <a:r>
              <a:rPr lang="en-US" dirty="0">
                <a:latin typeface="Times New Roman" pitchFamily="18" charset="0"/>
              </a:rPr>
              <a:t>Hope you are doing well and glad to see Northeast drilling in Morgantown.  Not making out so well in Charleston with your legislator from Morgantown</a:t>
            </a:r>
          </a:p>
          <a:p>
            <a:r>
              <a:rPr lang="en-US" dirty="0">
                <a:latin typeface="Times New Roman" pitchFamily="18" charset="0"/>
              </a:rPr>
              <a:t>Bob</a:t>
            </a:r>
          </a:p>
        </p:txBody>
      </p:sp>
      <p:sp>
        <p:nvSpPr>
          <p:cNvPr id="4" name="Slide Number Placeholder 3"/>
          <p:cNvSpPr>
            <a:spLocks noGrp="1"/>
          </p:cNvSpPr>
          <p:nvPr>
            <p:ph type="sldNum" sz="quarter" idx="10"/>
          </p:nvPr>
        </p:nvSpPr>
        <p:spPr/>
        <p:txBody>
          <a:bodyPr/>
          <a:lstStyle/>
          <a:p>
            <a:pPr>
              <a:defRPr/>
            </a:pPr>
            <a:fld id="{820C5941-F8E3-4783-8D92-FAC42430DFB8}" type="slidenum">
              <a:rPr lang="en-US" smtClean="0"/>
              <a:pPr>
                <a:defRPr/>
              </a:pPr>
              <a:t>10</a:t>
            </a:fld>
            <a:endParaRPr lang="en-US"/>
          </a:p>
        </p:txBody>
      </p:sp>
    </p:spTree>
    <p:extLst>
      <p:ext uri="{BB962C8B-B14F-4D97-AF65-F5344CB8AC3E}">
        <p14:creationId xmlns:p14="http://schemas.microsoft.com/office/powerpoint/2010/main" val="2524469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59595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73593008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597257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38259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CC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799387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CC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671390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79501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5BBC8B-73FC-4C8A-9734-EC8C2E98F9BA}" type="slidenum">
              <a:rPr lang="en-US"/>
              <a:pPr>
                <a:defRPr/>
              </a:pPr>
              <a:t>‹#›</a:t>
            </a:fld>
            <a:endParaRPr lang="en-US"/>
          </a:p>
        </p:txBody>
      </p:sp>
    </p:spTree>
    <p:extLst>
      <p:ext uri="{BB962C8B-B14F-4D97-AF65-F5344CB8AC3E}">
        <p14:creationId xmlns:p14="http://schemas.microsoft.com/office/powerpoint/2010/main" val="3501242449"/>
      </p:ext>
    </p:extLst>
  </p:cSld>
  <p:clrMapOvr>
    <a:masterClrMapping/>
  </p:clrMapOvr>
  <p:transition>
    <p:fade thruBlk="1"/>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ullet">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a:xfrm>
            <a:off x="-762" y="6447405"/>
            <a:ext cx="6397827" cy="411480"/>
          </a:xfrm>
          <a:prstGeom prst="rect">
            <a:avLst/>
          </a:prstGeom>
          <a:solidFill>
            <a:schemeClr val="bg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0" name="Rectangle 19"/>
          <p:cNvSpPr/>
          <p:nvPr userDrawn="1"/>
        </p:nvSpPr>
        <p:spPr>
          <a:xfrm>
            <a:off x="6372351" y="6447405"/>
            <a:ext cx="2772083" cy="411480"/>
          </a:xfrm>
          <a:prstGeom prst="rect">
            <a:avLst/>
          </a:prstGeom>
          <a:solidFill>
            <a:schemeClr val="bg1">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2" name="Isosceles Triangle 21"/>
          <p:cNvSpPr>
            <a:spLocks noChangeAspect="1"/>
          </p:cNvSpPr>
          <p:nvPr userDrawn="1"/>
        </p:nvSpPr>
        <p:spPr>
          <a:xfrm>
            <a:off x="5873589" y="6447405"/>
            <a:ext cx="500713" cy="411480"/>
          </a:xfrm>
          <a:prstGeom prst="triangle">
            <a:avLst>
              <a:gd name="adj" fmla="val 10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2861" y="1108665"/>
            <a:ext cx="9144000" cy="36576"/>
          </a:xfrm>
          <a:prstGeom prst="rect">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7" name="Rectangle 16"/>
          <p:cNvSpPr/>
          <p:nvPr userDrawn="1"/>
        </p:nvSpPr>
        <p:spPr>
          <a:xfrm>
            <a:off x="2861" y="1037535"/>
            <a:ext cx="9144000" cy="731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4" name="Rectangle 13"/>
          <p:cNvSpPr/>
          <p:nvPr userDrawn="1"/>
        </p:nvSpPr>
        <p:spPr>
          <a:xfrm>
            <a:off x="2861" y="0"/>
            <a:ext cx="9144000" cy="107473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200"/>
              </a:spcBef>
            </a:pPr>
            <a:endParaRPr lang="en-US" sz="2400" b="1" i="1" dirty="0">
              <a:solidFill>
                <a:schemeClr val="bg1"/>
              </a:solidFill>
            </a:endParaRPr>
          </a:p>
        </p:txBody>
      </p:sp>
      <p:sp>
        <p:nvSpPr>
          <p:cNvPr id="21" name="Title 17"/>
          <p:cNvSpPr>
            <a:spLocks noGrp="1"/>
          </p:cNvSpPr>
          <p:nvPr>
            <p:ph type="title"/>
          </p:nvPr>
        </p:nvSpPr>
        <p:spPr>
          <a:xfrm>
            <a:off x="457200" y="274320"/>
            <a:ext cx="7223760" cy="584775"/>
          </a:xfrm>
          <a:prstGeom prst="rect">
            <a:avLst/>
          </a:prstGeom>
        </p:spPr>
        <p:txBody>
          <a:bodyPr lIns="0" rIns="0" anchor="ctr" anchorCtr="0"/>
          <a:lstStyle>
            <a:lvl1pPr algn="l">
              <a:defRPr sz="3200">
                <a:solidFill>
                  <a:schemeClr val="bg1"/>
                </a:solidFill>
              </a:defRPr>
            </a:lvl1pPr>
          </a:lstStyle>
          <a:p>
            <a:r>
              <a:rPr lang="en-US" smtClean="0"/>
              <a:t>Click to edit Master title style</a:t>
            </a:r>
            <a:endParaRPr lang="en-US" dirty="0"/>
          </a:p>
        </p:txBody>
      </p:sp>
      <p:sp>
        <p:nvSpPr>
          <p:cNvPr id="11" name="Content Placeholder 2"/>
          <p:cNvSpPr>
            <a:spLocks noGrp="1"/>
          </p:cNvSpPr>
          <p:nvPr>
            <p:ph idx="1"/>
          </p:nvPr>
        </p:nvSpPr>
        <p:spPr>
          <a:xfrm>
            <a:off x="457200" y="1238148"/>
            <a:ext cx="8229600" cy="4937760"/>
          </a:xfrm>
        </p:spPr>
        <p:txBody>
          <a:bodyPr>
            <a:normAutofit/>
          </a:bodyPr>
          <a:lstStyle>
            <a:lvl1pPr>
              <a:defRPr sz="2400">
                <a:ln>
                  <a:noFill/>
                </a:ln>
                <a:solidFill>
                  <a:schemeClr val="tx1"/>
                </a:solidFill>
              </a:defRPr>
            </a:lvl1pPr>
            <a:lvl2pPr marL="744538" indent="-280988">
              <a:defRPr sz="2000">
                <a:ln>
                  <a:noFill/>
                </a:ln>
                <a:solidFill>
                  <a:schemeClr val="tx1"/>
                </a:solidFill>
              </a:defRPr>
            </a:lvl2pPr>
            <a:lvl3pPr marL="1090613" indent="-228600">
              <a:defRPr sz="1800">
                <a:ln>
                  <a:noFill/>
                </a:ln>
                <a:solidFill>
                  <a:schemeClr val="tx1"/>
                </a:solidFill>
              </a:defRPr>
            </a:lvl3pPr>
            <a:lvl4pPr marL="1484313" indent="-228600">
              <a:defRPr>
                <a:ln>
                  <a:noFill/>
                </a:ln>
                <a:solidFill>
                  <a:schemeClr val="tx1"/>
                </a:solidFill>
              </a:defRPr>
            </a:lvl4pPr>
            <a:lvl5pPr marL="1825625" indent="-228600">
              <a:defRPr>
                <a:ln>
                  <a:noFill/>
                </a:ln>
                <a:solidFill>
                  <a:schemeClr val="tx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63840" y="146304"/>
            <a:ext cx="1097280" cy="842839"/>
          </a:xfrm>
          <a:prstGeom prst="rect">
            <a:avLst/>
          </a:prstGeom>
        </p:spPr>
      </p:pic>
      <p:sp>
        <p:nvSpPr>
          <p:cNvPr id="25" name="Text Placeholder 19"/>
          <p:cNvSpPr>
            <a:spLocks noGrp="1"/>
          </p:cNvSpPr>
          <p:nvPr>
            <p:ph type="body" sz="quarter" idx="11" hasCustomPrompt="1"/>
          </p:nvPr>
        </p:nvSpPr>
        <p:spPr>
          <a:xfrm>
            <a:off x="3686049" y="6560812"/>
            <a:ext cx="5029200" cy="184666"/>
          </a:xfrm>
        </p:spPr>
        <p:txBody>
          <a:bodyPr anchor="ctr">
            <a:spAutoFit/>
          </a:bodyPr>
          <a:lstStyle>
            <a:lvl1pPr marL="0" indent="1588" algn="r">
              <a:spcBef>
                <a:spcPts val="0"/>
              </a:spcBef>
              <a:buNone/>
              <a:defRPr sz="600" b="0" i="1">
                <a:solidFill>
                  <a:schemeClr val="bg1">
                    <a:lumMod val="65000"/>
                  </a:schemeClr>
                </a:solidFill>
              </a:defRPr>
            </a:lvl1pPr>
            <a:lvl2pPr>
              <a:buNone/>
              <a:defRPr/>
            </a:lvl2pPr>
            <a:lvl3pPr>
              <a:buNone/>
              <a:defRPr/>
            </a:lvl3pPr>
            <a:lvl4pPr>
              <a:buNone/>
              <a:defRPr/>
            </a:lvl4pPr>
            <a:lvl5pPr>
              <a:buNone/>
              <a:defRPr/>
            </a:lvl5pPr>
          </a:lstStyle>
          <a:p>
            <a:pPr lvl="0"/>
            <a:r>
              <a:rPr lang="en-US" dirty="0" smtClean="0"/>
              <a:t>Click to add references</a:t>
            </a:r>
          </a:p>
        </p:txBody>
      </p:sp>
      <p:grpSp>
        <p:nvGrpSpPr>
          <p:cNvPr id="28" name="Group 27"/>
          <p:cNvGrpSpPr/>
          <p:nvPr userDrawn="1"/>
        </p:nvGrpSpPr>
        <p:grpSpPr>
          <a:xfrm>
            <a:off x="344912" y="6480204"/>
            <a:ext cx="2877642" cy="345882"/>
            <a:chOff x="347472" y="6437376"/>
            <a:chExt cx="2877642" cy="345882"/>
          </a:xfrm>
        </p:grpSpPr>
        <p:pic>
          <p:nvPicPr>
            <p:cNvPr id="29" name="Picture 2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47472" y="6437376"/>
              <a:ext cx="1343216" cy="345882"/>
            </a:xfrm>
            <a:prstGeom prst="rect">
              <a:avLst/>
            </a:prstGeom>
          </p:spPr>
        </p:pic>
        <p:sp>
          <p:nvSpPr>
            <p:cNvPr id="30" name="TextBox 29"/>
            <p:cNvSpPr txBox="1"/>
            <p:nvPr userDrawn="1"/>
          </p:nvSpPr>
          <p:spPr>
            <a:xfrm>
              <a:off x="1598799" y="6439996"/>
              <a:ext cx="1626315" cy="341632"/>
            </a:xfrm>
            <a:prstGeom prst="rect">
              <a:avLst/>
            </a:prstGeom>
            <a:noFill/>
          </p:spPr>
          <p:txBody>
            <a:bodyPr wrap="square" rtlCol="0" anchor="ctr" anchorCtr="0">
              <a:spAutoFit/>
            </a:bodyPr>
            <a:lstStyle/>
            <a:p>
              <a:pPr>
                <a:lnSpc>
                  <a:spcPct val="90000"/>
                </a:lnSpc>
              </a:pPr>
              <a:r>
                <a:rPr lang="en-US" sz="900" b="1" dirty="0" smtClean="0">
                  <a:solidFill>
                    <a:prstClr val="white"/>
                  </a:solidFill>
                  <a:latin typeface="Arial" panose="020B0604020202020204" pitchFamily="34" charset="0"/>
                  <a:cs typeface="Arial" panose="020B0604020202020204" pitchFamily="34" charset="0"/>
                </a:rPr>
                <a:t>National Energy Technology Laboratory</a:t>
              </a:r>
              <a:endParaRPr lang="en-US" sz="900" b="1" dirty="0">
                <a:solidFill>
                  <a:prstClr val="white"/>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6850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86636-A8B5-4277-B88B-F0C0033E7160}" type="slidenum">
              <a:rPr lang="en-US" smtClean="0"/>
              <a:pPr/>
              <a:t>‹#›</a:t>
            </a:fld>
            <a:endParaRPr lang="en-US"/>
          </a:p>
        </p:txBody>
      </p:sp>
    </p:spTree>
    <p:extLst>
      <p:ext uri="{BB962C8B-B14F-4D97-AF65-F5344CB8AC3E}">
        <p14:creationId xmlns:p14="http://schemas.microsoft.com/office/powerpoint/2010/main" val="3747681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86636-A8B5-4277-B88B-F0C0033E7160}" type="slidenum">
              <a:rPr lang="en-US" smtClean="0"/>
              <a:pPr/>
              <a:t>‹#›</a:t>
            </a:fld>
            <a:endParaRPr lang="en-US"/>
          </a:p>
        </p:txBody>
      </p:sp>
    </p:spTree>
    <p:extLst>
      <p:ext uri="{BB962C8B-B14F-4D97-AF65-F5344CB8AC3E}">
        <p14:creationId xmlns:p14="http://schemas.microsoft.com/office/powerpoint/2010/main" val="3726582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86636-A8B5-4277-B88B-F0C0033E7160}" type="slidenum">
              <a:rPr lang="en-US" smtClean="0"/>
              <a:pPr/>
              <a:t>‹#›</a:t>
            </a:fld>
            <a:endParaRPr lang="en-US"/>
          </a:p>
        </p:txBody>
      </p:sp>
    </p:spTree>
    <p:extLst>
      <p:ext uri="{BB962C8B-B14F-4D97-AF65-F5344CB8AC3E}">
        <p14:creationId xmlns:p14="http://schemas.microsoft.com/office/powerpoint/2010/main" val="4032641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583316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86636-A8B5-4277-B88B-F0C0033E7160}" type="slidenum">
              <a:rPr lang="en-US" smtClean="0"/>
              <a:pPr/>
              <a:t>‹#›</a:t>
            </a:fld>
            <a:endParaRPr lang="en-US"/>
          </a:p>
        </p:txBody>
      </p:sp>
    </p:spTree>
    <p:extLst>
      <p:ext uri="{BB962C8B-B14F-4D97-AF65-F5344CB8AC3E}">
        <p14:creationId xmlns:p14="http://schemas.microsoft.com/office/powerpoint/2010/main" val="3942287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786636-A8B5-4277-B88B-F0C0033E7160}" type="slidenum">
              <a:rPr lang="en-US" smtClean="0"/>
              <a:pPr/>
              <a:t>‹#›</a:t>
            </a:fld>
            <a:endParaRPr lang="en-US"/>
          </a:p>
        </p:txBody>
      </p:sp>
    </p:spTree>
    <p:extLst>
      <p:ext uri="{BB962C8B-B14F-4D97-AF65-F5344CB8AC3E}">
        <p14:creationId xmlns:p14="http://schemas.microsoft.com/office/powerpoint/2010/main" val="1141011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786636-A8B5-4277-B88B-F0C0033E7160}" type="slidenum">
              <a:rPr lang="en-US" smtClean="0"/>
              <a:pPr/>
              <a:t>‹#›</a:t>
            </a:fld>
            <a:endParaRPr lang="en-US"/>
          </a:p>
        </p:txBody>
      </p:sp>
    </p:spTree>
    <p:extLst>
      <p:ext uri="{BB962C8B-B14F-4D97-AF65-F5344CB8AC3E}">
        <p14:creationId xmlns:p14="http://schemas.microsoft.com/office/powerpoint/2010/main" val="3026234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786636-A8B5-4277-B88B-F0C0033E7160}" type="slidenum">
              <a:rPr lang="en-US" smtClean="0"/>
              <a:pPr/>
              <a:t>‹#›</a:t>
            </a:fld>
            <a:endParaRPr lang="en-US"/>
          </a:p>
        </p:txBody>
      </p:sp>
    </p:spTree>
    <p:extLst>
      <p:ext uri="{BB962C8B-B14F-4D97-AF65-F5344CB8AC3E}">
        <p14:creationId xmlns:p14="http://schemas.microsoft.com/office/powerpoint/2010/main" val="1593558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86636-A8B5-4277-B88B-F0C0033E7160}" type="slidenum">
              <a:rPr lang="en-US" smtClean="0"/>
              <a:pPr/>
              <a:t>‹#›</a:t>
            </a:fld>
            <a:endParaRPr lang="en-US"/>
          </a:p>
        </p:txBody>
      </p:sp>
    </p:spTree>
    <p:extLst>
      <p:ext uri="{BB962C8B-B14F-4D97-AF65-F5344CB8AC3E}">
        <p14:creationId xmlns:p14="http://schemas.microsoft.com/office/powerpoint/2010/main" val="164976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86636-A8B5-4277-B88B-F0C0033E7160}" type="slidenum">
              <a:rPr lang="en-US" smtClean="0"/>
              <a:pPr/>
              <a:t>‹#›</a:t>
            </a:fld>
            <a:endParaRPr lang="en-US"/>
          </a:p>
        </p:txBody>
      </p:sp>
    </p:spTree>
    <p:extLst>
      <p:ext uri="{BB962C8B-B14F-4D97-AF65-F5344CB8AC3E}">
        <p14:creationId xmlns:p14="http://schemas.microsoft.com/office/powerpoint/2010/main" val="171190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86636-A8B5-4277-B88B-F0C0033E7160}" type="slidenum">
              <a:rPr lang="en-US" smtClean="0"/>
              <a:pPr/>
              <a:t>‹#›</a:t>
            </a:fld>
            <a:endParaRPr lang="en-US"/>
          </a:p>
        </p:txBody>
      </p:sp>
    </p:spTree>
    <p:extLst>
      <p:ext uri="{BB962C8B-B14F-4D97-AF65-F5344CB8AC3E}">
        <p14:creationId xmlns:p14="http://schemas.microsoft.com/office/powerpoint/2010/main" val="958638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86636-A8B5-4277-B88B-F0C0033E7160}" type="slidenum">
              <a:rPr lang="en-US" smtClean="0"/>
              <a:pPr/>
              <a:t>‹#›</a:t>
            </a:fld>
            <a:endParaRPr lang="en-US"/>
          </a:p>
        </p:txBody>
      </p:sp>
    </p:spTree>
    <p:extLst>
      <p:ext uri="{BB962C8B-B14F-4D97-AF65-F5344CB8AC3E}">
        <p14:creationId xmlns:p14="http://schemas.microsoft.com/office/powerpoint/2010/main" val="179645573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15415" y="6382738"/>
            <a:ext cx="1661385" cy="417670"/>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76800" y="6301535"/>
            <a:ext cx="901341" cy="580076"/>
          </a:xfrm>
          <a:prstGeom prst="rect">
            <a:avLst/>
          </a:prstGeom>
        </p:spPr>
      </p:pic>
      <p:pic>
        <p:nvPicPr>
          <p:cNvPr id="11" name="Picture 9" descr="1166199171.gif"/>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534150" y="6400800"/>
            <a:ext cx="26098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header.jp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152399"/>
            <a:ext cx="9144000" cy="1219200"/>
          </a:xfrm>
          <a:prstGeom prst="rect">
            <a:avLst/>
          </a:prstGeom>
          <a:effectLst>
            <a:reflection blurRad="6350" stA="52000" endA="300" endPos="35000" dir="5400000" sy="-100000" algn="bl" rotWithShape="0"/>
          </a:effectLst>
        </p:spPr>
      </p:pic>
      <p:pic>
        <p:nvPicPr>
          <p:cNvPr id="4" name="Picture 3"/>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6332471"/>
            <a:ext cx="2670279" cy="518205"/>
          </a:xfrm>
          <a:prstGeom prst="rect">
            <a:avLst/>
          </a:prstGeom>
        </p:spPr>
      </p:pic>
    </p:spTree>
    <p:extLst>
      <p:ext uri="{BB962C8B-B14F-4D97-AF65-F5344CB8AC3E}">
        <p14:creationId xmlns:p14="http://schemas.microsoft.com/office/powerpoint/2010/main" val="1312105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12" descr="Export Wizard-2"/>
          <p:cNvPicPr>
            <a:picLocks noChangeAspect="1" noChangeArrowheads="1"/>
          </p:cNvPicPr>
          <p:nvPr userDrawn="1"/>
        </p:nvPicPr>
        <p:blipFill>
          <a:blip r:embed="rId2" cstate="email">
            <a:lum bright="100000"/>
            <a:extLst>
              <a:ext uri="{28A0092B-C50C-407E-A947-70E740481C1C}">
                <a14:useLocalDpi xmlns:a14="http://schemas.microsoft.com/office/drawing/2010/main"/>
              </a:ext>
            </a:extLst>
          </a:blip>
          <a:srcRect/>
          <a:stretch>
            <a:fillRect/>
          </a:stretch>
        </p:blipFill>
        <p:spPr bwMode="auto">
          <a:xfrm>
            <a:off x="533400" y="152400"/>
            <a:ext cx="24384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76600" y="6400800"/>
            <a:ext cx="1661385" cy="417670"/>
          </a:xfrm>
          <a:prstGeom prst="rect">
            <a:avLst/>
          </a:prstGeom>
        </p:spPr>
      </p:pic>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937985" y="6315549"/>
            <a:ext cx="901341" cy="580076"/>
          </a:xfrm>
          <a:prstGeom prst="rect">
            <a:avLst/>
          </a:prstGeom>
        </p:spPr>
      </p:pic>
      <p:pic>
        <p:nvPicPr>
          <p:cNvPr id="7" name="Picture 9" descr="1166199171.gif"/>
          <p:cNvPicPr>
            <a:picLocks noChangeAspect="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6534150" y="6450283"/>
            <a:ext cx="26098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eader.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152399"/>
            <a:ext cx="9144000" cy="1219200"/>
          </a:xfrm>
          <a:prstGeom prst="rect">
            <a:avLst/>
          </a:prstGeom>
          <a:effectLst>
            <a:reflection blurRad="6350" stA="52000" endA="300" endPos="35000" dir="5400000" sy="-100000" algn="bl" rotWithShape="0"/>
          </a:effectLst>
        </p:spPr>
      </p:pic>
      <p:pic>
        <p:nvPicPr>
          <p:cNvPr id="2" name="Picture 1"/>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5551" y="6339795"/>
            <a:ext cx="2670279" cy="518205"/>
          </a:xfrm>
          <a:prstGeom prst="rect">
            <a:avLst/>
          </a:prstGeom>
        </p:spPr>
      </p:pic>
      <p:sp>
        <p:nvSpPr>
          <p:cNvPr id="9" name="Slide Number Placeholder 5"/>
          <p:cNvSpPr>
            <a:spLocks noGrp="1"/>
          </p:cNvSpPr>
          <p:nvPr>
            <p:ph type="sldNum" sz="quarter" idx="12"/>
          </p:nvPr>
        </p:nvSpPr>
        <p:spPr>
          <a:xfrm>
            <a:off x="7010400" y="6157232"/>
            <a:ext cx="2133600" cy="365125"/>
          </a:xfrm>
        </p:spPr>
        <p:txBody>
          <a:bodyPr/>
          <a:lstStyle>
            <a:lvl1pPr>
              <a:defRPr/>
            </a:lvl1pPr>
          </a:lstStyle>
          <a:p>
            <a:pPr>
              <a:defRPr/>
            </a:pPr>
            <a:fld id="{C520BB58-B7CA-483E-A3C8-754522198D53}" type="slidenum">
              <a:rPr lang="en-US"/>
              <a:pPr>
                <a:defRPr/>
              </a:pPr>
              <a:t>‹#›</a:t>
            </a:fld>
            <a:endParaRPr lang="en-US" dirty="0"/>
          </a:p>
        </p:txBody>
      </p:sp>
    </p:spTree>
    <p:extLst>
      <p:ext uri="{BB962C8B-B14F-4D97-AF65-F5344CB8AC3E}">
        <p14:creationId xmlns:p14="http://schemas.microsoft.com/office/powerpoint/2010/main" val="6544467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5959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265474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25" descr="b1"/>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Export Wizard-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0" y="192088"/>
            <a:ext cx="5429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Export Wizard-2"/>
          <p:cNvPicPr>
            <a:picLocks noChangeAspect="1" noChangeArrowheads="1"/>
          </p:cNvPicPr>
          <p:nvPr userDrawn="1"/>
        </p:nvPicPr>
        <p:blipFill>
          <a:blip r:embed="rId4" cstate="email">
            <a:lum bright="100000"/>
            <a:extLst>
              <a:ext uri="{28A0092B-C50C-407E-A947-70E740481C1C}">
                <a14:useLocalDpi xmlns:a14="http://schemas.microsoft.com/office/drawing/2010/main"/>
              </a:ext>
            </a:extLst>
          </a:blip>
          <a:srcRect/>
          <a:stretch>
            <a:fillRect/>
          </a:stretch>
        </p:blipFill>
        <p:spPr bwMode="auto">
          <a:xfrm>
            <a:off x="533400" y="152400"/>
            <a:ext cx="24384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forestryLogo1 copy"/>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6629400" y="0"/>
            <a:ext cx="2438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C520BB58-B7CA-483E-A3C8-754522198D53}" type="slidenum">
              <a:rPr lang="en-US"/>
              <a:pPr>
                <a:defRPr/>
              </a:pPr>
              <a:t>‹#›</a:t>
            </a:fld>
            <a:endParaRPr lang="en-US" dirty="0"/>
          </a:p>
        </p:txBody>
      </p:sp>
    </p:spTree>
    <p:extLst>
      <p:ext uri="{BB962C8B-B14F-4D97-AF65-F5344CB8AC3E}">
        <p14:creationId xmlns:p14="http://schemas.microsoft.com/office/powerpoint/2010/main" val="403054999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25" descr="b1"/>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Export Wizard-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0" y="192088"/>
            <a:ext cx="5429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Export Wizard-2"/>
          <p:cNvPicPr>
            <a:picLocks noChangeAspect="1" noChangeArrowheads="1"/>
          </p:cNvPicPr>
          <p:nvPr userDrawn="1"/>
        </p:nvPicPr>
        <p:blipFill>
          <a:blip r:embed="rId4" cstate="email">
            <a:lum bright="100000"/>
            <a:extLst>
              <a:ext uri="{28A0092B-C50C-407E-A947-70E740481C1C}">
                <a14:useLocalDpi xmlns:a14="http://schemas.microsoft.com/office/drawing/2010/main"/>
              </a:ext>
            </a:extLst>
          </a:blip>
          <a:srcRect/>
          <a:stretch>
            <a:fillRect/>
          </a:stretch>
        </p:blipFill>
        <p:spPr bwMode="auto">
          <a:xfrm>
            <a:off x="533400" y="152400"/>
            <a:ext cx="24384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forestryLogo1 copy"/>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6629400" y="0"/>
            <a:ext cx="2438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C520BB58-B7CA-483E-A3C8-754522198D53}" type="slidenum">
              <a:rPr lang="en-US"/>
              <a:pPr>
                <a:defRPr/>
              </a:pPr>
              <a:t>‹#›</a:t>
            </a:fld>
            <a:endParaRPr lang="en-US"/>
          </a:p>
        </p:txBody>
      </p:sp>
    </p:spTree>
    <p:extLst>
      <p:ext uri="{BB962C8B-B14F-4D97-AF65-F5344CB8AC3E}">
        <p14:creationId xmlns:p14="http://schemas.microsoft.com/office/powerpoint/2010/main" val="241090482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59595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832354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1615554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5959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6254110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905994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a:xfrm>
            <a:off x="4191000" y="6416675"/>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1339101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5492816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6815503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9899217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78508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0261263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2714815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1643327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7942831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endParaRPr lang="en-US" dirty="0"/>
          </a:p>
        </p:txBody>
      </p:sp>
      <p:sp>
        <p:nvSpPr>
          <p:cNvPr id="7"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23722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CE7843-555E-46AB-B802-86DD88C04C21}" type="slidenum">
              <a:rPr lang="en-US" smtClean="0"/>
              <a:t>‹#›</a:t>
            </a:fld>
            <a:endParaRPr lang="en-US" dirty="0"/>
          </a:p>
        </p:txBody>
      </p:sp>
    </p:spTree>
    <p:extLst>
      <p:ext uri="{BB962C8B-B14F-4D97-AF65-F5344CB8AC3E}">
        <p14:creationId xmlns:p14="http://schemas.microsoft.com/office/powerpoint/2010/main" val="33896349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D053F0-EC72-4AE6-A9ED-EC0ABD3165F9}" type="slidenum">
              <a:rPr lang="en-US" smtClean="0"/>
              <a:t>‹#›</a:t>
            </a:fld>
            <a:endParaRPr lang="en-US"/>
          </a:p>
        </p:txBody>
      </p:sp>
    </p:spTree>
    <p:extLst>
      <p:ext uri="{BB962C8B-B14F-4D97-AF65-F5344CB8AC3E}">
        <p14:creationId xmlns:p14="http://schemas.microsoft.com/office/powerpoint/2010/main" val="35831206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sp>
        <p:nvSpPr>
          <p:cNvPr id="15" name="Date Placeholder 14"/>
          <p:cNvSpPr>
            <a:spLocks noGrp="1"/>
          </p:cNvSpPr>
          <p:nvPr>
            <p:ph type="dt" sz="half" idx="10"/>
          </p:nvPr>
        </p:nvSpPr>
        <p:spPr/>
        <p:txBody>
          <a:bodyPr/>
          <a:lstStyle/>
          <a:p>
            <a:pPr eaLnBrk="1" latinLnBrk="0" hangingPunct="1"/>
            <a:endParaRPr lang="en-US"/>
          </a:p>
        </p:txBody>
      </p:sp>
      <p:sp>
        <p:nvSpPr>
          <p:cNvPr id="16" name="Slide Number Placeholder 15"/>
          <p:cNvSpPr>
            <a:spLocks noGrp="1"/>
          </p:cNvSpPr>
          <p:nvPr>
            <p:ph type="sldNum" sz="quarter" idx="11"/>
          </p:nvPr>
        </p:nvSpPr>
        <p:spPr/>
        <p:txBody>
          <a:bodyPr/>
          <a:lstStyle/>
          <a:p>
            <a:fld id="{D2E57653-3E58-4892-A7ED-712530ACC680}" type="slidenum">
              <a:rPr kumimoji="0" lang="en-US" smtClean="0"/>
              <a:pPr eaLnBrk="1" latinLnBrk="0" hangingPunct="1"/>
              <a:t>‹#›</a:t>
            </a:fld>
            <a:endParaRPr kumimoji="0" lang="en-US"/>
          </a:p>
        </p:txBody>
      </p:sp>
      <p:sp>
        <p:nvSpPr>
          <p:cNvPr id="17" name="Footer Placeholder 16"/>
          <p:cNvSpPr>
            <a:spLocks noGrp="1"/>
          </p:cNvSpPr>
          <p:nvPr>
            <p:ph type="ftr" sz="quarter" idx="12"/>
          </p:nvPr>
        </p:nvSpPr>
        <p:spPr/>
        <p:txBody>
          <a:bodyPr/>
          <a:lstStyle/>
          <a:p>
            <a:endParaRPr kumimoji="0" lang="en-US"/>
          </a:p>
        </p:txBody>
      </p:sp>
    </p:spTree>
    <p:extLst>
      <p:ext uri="{BB962C8B-B14F-4D97-AF65-F5344CB8AC3E}">
        <p14:creationId xmlns:p14="http://schemas.microsoft.com/office/powerpoint/2010/main" val="26132251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pPr eaLnBrk="1" latinLnBrk="0" hangingPunct="1"/>
            <a:endParaRPr lang="en-US"/>
          </a:p>
        </p:txBody>
      </p:sp>
      <p:sp>
        <p:nvSpPr>
          <p:cNvPr id="15" name="Slide Number Placeholder 14"/>
          <p:cNvSpPr>
            <a:spLocks noGrp="1"/>
          </p:cNvSpPr>
          <p:nvPr>
            <p:ph type="sldNum" sz="quarter" idx="15"/>
          </p:nvPr>
        </p:nvSpPr>
        <p:spPr/>
        <p:txBody>
          <a:bodyPr/>
          <a:lstStyle>
            <a:lvl1pPr algn="ctr">
              <a:defRPr/>
            </a:lvl1pPr>
          </a:lstStyle>
          <a:p>
            <a:fld id="{D2E57653-3E58-4892-A7ED-712530ACC680}" type="slidenum">
              <a:rPr kumimoji="0" lang="en-US" smtClean="0"/>
              <a:pPr eaLnBrk="1" latinLnBrk="0" hangingPunct="1"/>
              <a:t>‹#›</a:t>
            </a:fld>
            <a:endParaRPr kumimoji="0" lang="en-US"/>
          </a:p>
        </p:txBody>
      </p:sp>
      <p:sp>
        <p:nvSpPr>
          <p:cNvPr id="16" name="Footer Placeholder 15"/>
          <p:cNvSpPr>
            <a:spLocks noGrp="1"/>
          </p:cNvSpPr>
          <p:nvPr>
            <p:ph type="ftr" sz="quarter" idx="16"/>
          </p:nvPr>
        </p:nvSpPr>
        <p:spPr/>
        <p:txBody>
          <a:bodyPr/>
          <a:lstStyle/>
          <a:p>
            <a:endParaRPr kumimoji="0"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1430917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eaLnBrk="1" latinLnBrk="0" hangingPunct="1"/>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165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52492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eaLnBrk="1" latinLnBrk="0" hangingPunct="1"/>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9220117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8" name="Footer Placeholder 7"/>
          <p:cNvSpPr>
            <a:spLocks noGrp="1"/>
          </p:cNvSpPr>
          <p:nvPr>
            <p:ph type="ftr" sz="quarter" idx="11"/>
          </p:nvPr>
        </p:nvSpPr>
        <p:spPr/>
        <p:txBody>
          <a:bodyPr/>
          <a:lstStyle/>
          <a:p>
            <a:endParaRPr kumimoji="0" lang="en-US"/>
          </a:p>
        </p:txBody>
      </p:sp>
      <p:sp>
        <p:nvSpPr>
          <p:cNvPr id="7" name="Date Placeholder 6"/>
          <p:cNvSpPr>
            <a:spLocks noGrp="1"/>
          </p:cNvSpPr>
          <p:nvPr>
            <p:ph type="dt" sz="half" idx="10"/>
          </p:nvPr>
        </p:nvSpPr>
        <p:spPr/>
        <p:txBody>
          <a:bodyPr/>
          <a:lstStyle/>
          <a:p>
            <a:pPr eaLnBrk="1" latinLnBrk="0" hangingPunct="1"/>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88158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eaLnBrk="1" latinLnBrk="0" hangingPunct="1"/>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966543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33897709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pPr eaLnBrk="1" latinLnBrk="0" hangingPunct="1"/>
            <a:endParaRPr lang="en-US"/>
          </a:p>
        </p:txBody>
      </p:sp>
      <p:sp>
        <p:nvSpPr>
          <p:cNvPr id="9" name="Slide Number Placeholder 8"/>
          <p:cNvSpPr>
            <a:spLocks noGrp="1"/>
          </p:cNvSpPr>
          <p:nvPr>
            <p:ph type="sldNum" sz="quarter" idx="15"/>
          </p:nvPr>
        </p:nvSpPr>
        <p:spPr/>
        <p:txBody>
          <a:bodyPr/>
          <a:lstStyle/>
          <a:p>
            <a:fld id="{D2E57653-3E58-4892-A7ED-712530ACC680}" type="slidenum">
              <a:rPr kumimoji="0" lang="en-US" smtClean="0"/>
              <a:pPr eaLnBrk="1" latinLnBrk="0" hangingPunct="1"/>
              <a:t>‹#›</a:t>
            </a:fld>
            <a:endParaRPr kumimoji="0" lang="en-US"/>
          </a:p>
        </p:txBody>
      </p:sp>
      <p:sp>
        <p:nvSpPr>
          <p:cNvPr id="10" name="Footer Placeholder 9"/>
          <p:cNvSpPr>
            <a:spLocks noGrp="1"/>
          </p:cNvSpPr>
          <p:nvPr>
            <p:ph type="ftr" sz="quarter" idx="16"/>
          </p:nvPr>
        </p:nvSpPr>
        <p:spPr/>
        <p:txBody>
          <a:bodyPr/>
          <a:lstStyle/>
          <a:p>
            <a:endParaRPr kumimoji="0" lang="en-US"/>
          </a:p>
        </p:txBody>
      </p:sp>
    </p:spTree>
    <p:extLst>
      <p:ext uri="{BB962C8B-B14F-4D97-AF65-F5344CB8AC3E}">
        <p14:creationId xmlns:p14="http://schemas.microsoft.com/office/powerpoint/2010/main" val="18306762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pPr eaLnBrk="1" latinLnBrk="0" hangingPunct="1"/>
            <a:endParaRPr lang="en-US"/>
          </a:p>
        </p:txBody>
      </p:sp>
      <p:sp>
        <p:nvSpPr>
          <p:cNvPr id="9" name="Slide Number Placeholder 8"/>
          <p:cNvSpPr>
            <a:spLocks noGrp="1"/>
          </p:cNvSpPr>
          <p:nvPr>
            <p:ph type="sldNum" sz="quarter" idx="11"/>
          </p:nvPr>
        </p:nvSpPr>
        <p:spPr/>
        <p:txBody>
          <a:bodyPr/>
          <a:lstStyle/>
          <a:p>
            <a:fld id="{D2E57653-3E58-4892-A7ED-712530ACC680}" type="slidenum">
              <a:rPr kumimoji="0" lang="en-US" smtClean="0"/>
              <a:pPr eaLnBrk="1" latinLnBrk="0" hangingPunct="1"/>
              <a:t>‹#›</a:t>
            </a:fld>
            <a:endParaRPr kumimoji="0" lang="en-US"/>
          </a:p>
        </p:txBody>
      </p:sp>
      <p:sp>
        <p:nvSpPr>
          <p:cNvPr id="10" name="Footer Placeholder 9"/>
          <p:cNvSpPr>
            <a:spLocks noGrp="1"/>
          </p:cNvSpPr>
          <p:nvPr>
            <p:ph type="ftr" sz="quarter" idx="12"/>
          </p:nvPr>
        </p:nvSpPr>
        <p:spPr/>
        <p:txBody>
          <a:bodyPr/>
          <a:lstStyle/>
          <a:p>
            <a:endParaRPr kumimoji="0" lang="en-US"/>
          </a:p>
        </p:txBody>
      </p:sp>
    </p:spTree>
    <p:extLst>
      <p:ext uri="{BB962C8B-B14F-4D97-AF65-F5344CB8AC3E}">
        <p14:creationId xmlns:p14="http://schemas.microsoft.com/office/powerpoint/2010/main" val="29921079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3673369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30743298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cs typeface="Arial" pitchFamily="34" charset="0"/>
              </a:defRPr>
            </a:lvl1pPr>
          </a:lstStyle>
          <a:p>
            <a:pPr eaLnBrk="1" latinLnBrk="0" hangingPunct="1"/>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cs typeface="Arial" pitchFamily="34" charset="0"/>
              </a:defRPr>
            </a:lvl1pPr>
          </a:lstStyle>
          <a:p>
            <a:endParaRPr kumimoji="0" lang="en-US"/>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a:cs typeface="Arial" pitchFamily="34" charset="0"/>
              </a:defRPr>
            </a:lvl1p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20857987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Outline/Ope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288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smtClean="0"/>
              <a:t>Click to Edit Master Title Style</a:t>
            </a:r>
            <a:endParaRPr lang="en-US" dirty="0"/>
          </a:p>
        </p:txBody>
      </p:sp>
    </p:spTree>
    <p:extLst>
      <p:ext uri="{BB962C8B-B14F-4D97-AF65-F5344CB8AC3E}">
        <p14:creationId xmlns:p14="http://schemas.microsoft.com/office/powerpoint/2010/main" val="11197491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utline/Ope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7893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6256164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pPr eaLnBrk="1" latinLnBrk="0" hangingPunct="1"/>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extLst>
      <p:ext uri="{BB962C8B-B14F-4D97-AF65-F5344CB8AC3E}">
        <p14:creationId xmlns:p14="http://schemas.microsoft.com/office/powerpoint/2010/main" val="2358682145"/>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40698301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eaLnBrk="1" latinLnBrk="0" hangingPunct="1"/>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4167550704"/>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eaLnBrk="1" latinLnBrk="0" hangingPunct="1"/>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22245932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eaLnBrk="1" latinLnBrk="0" hangingPunct="1"/>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9332622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eaLnBrk="1" latinLnBrk="0" hangingPunct="1"/>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40016072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33150913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eaLnBrk="1" latinLnBrk="0" hangingPunct="1"/>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extLst>
      <p:ext uri="{BB962C8B-B14F-4D97-AF65-F5344CB8AC3E}">
        <p14:creationId xmlns:p14="http://schemas.microsoft.com/office/powerpoint/2010/main" val="1680194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514447"/>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pPr eaLnBrk="1" latinLnBrk="0" hangingPunct="1"/>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kumimoji="0" lang="en-US"/>
          </a:p>
        </p:txBody>
      </p:sp>
      <p:sp>
        <p:nvSpPr>
          <p:cNvPr id="7" name="Slide Number Placeholder 6"/>
          <p:cNvSpPr>
            <a:spLocks noGrp="1"/>
          </p:cNvSpPr>
          <p:nvPr>
            <p:ph type="sldNum" sz="quarter" idx="12"/>
          </p:nvPr>
        </p:nvSpPr>
        <p:spPr>
          <a:xfrm>
            <a:off x="8339328" y="1170432"/>
            <a:ext cx="733864" cy="201168"/>
          </a:xfrm>
        </p:spPr>
        <p:txBody>
          <a:body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1759988415"/>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20242068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endParaRPr lang="en-US"/>
          </a:p>
        </p:txBody>
      </p:sp>
      <p:sp>
        <p:nvSpPr>
          <p:cNvPr id="5" name="Footer Placeholder 4"/>
          <p:cNvSpPr>
            <a:spLocks noGrp="1"/>
          </p:cNvSpPr>
          <p:nvPr>
            <p:ph type="ftr" sz="quarter" idx="11"/>
          </p:nvPr>
        </p:nvSpPr>
        <p:spPr>
          <a:xfrm>
            <a:off x="2640597" y="6377459"/>
            <a:ext cx="3836404" cy="365125"/>
          </a:xfrm>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1000190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0189092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0268815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7.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3.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17.jpe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theme" Target="../theme/theme7.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5"/>
          <p:cNvSpPr txBox="1">
            <a:spLocks/>
          </p:cNvSpPr>
          <p:nvPr userDrawn="1"/>
        </p:nvSpPr>
        <p:spPr>
          <a:xfrm>
            <a:off x="685800" y="6400800"/>
            <a:ext cx="3581400" cy="381000"/>
          </a:xfrm>
          <a:prstGeom prst="rect">
            <a:avLst/>
          </a:prstGeom>
        </p:spPr>
        <p:txBody>
          <a:bodyPr vert="horz"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chemeClr val="bg1">
                    <a:alpha val="85000"/>
                  </a:schemeClr>
                </a:solidFill>
                <a:effectLst/>
                <a:uLnTx/>
                <a:uFillTx/>
                <a:latin typeface="HelveticaNeueLT Std" panose="020B0804020202020204" pitchFamily="34" charset="0"/>
                <a:ea typeface="+mn-ea"/>
                <a:cs typeface="Times New Roman (Body)"/>
              </a:rPr>
              <a:t>Department of Geology and Geography</a:t>
            </a:r>
            <a:endParaRPr kumimoji="0" lang="en-US" sz="900" b="0" i="0" u="none" strike="noStrike" kern="1200" cap="none" spc="0" normalizeH="0" baseline="0" noProof="0" dirty="0">
              <a:ln>
                <a:noFill/>
              </a:ln>
              <a:solidFill>
                <a:schemeClr val="bg1">
                  <a:alpha val="85000"/>
                </a:schemeClr>
              </a:solidFill>
              <a:effectLst/>
              <a:uLnTx/>
              <a:uFillTx/>
              <a:latin typeface="HelveticaNeueLT Std" panose="020B0804020202020204" pitchFamily="34" charset="0"/>
              <a:ea typeface="+mn-ea"/>
              <a:cs typeface="Times New Roman (Body)"/>
            </a:endParaRPr>
          </a:p>
        </p:txBody>
      </p:sp>
    </p:spTree>
    <p:extLst>
      <p:ext uri="{BB962C8B-B14F-4D97-AF65-F5344CB8AC3E}">
        <p14:creationId xmlns:p14="http://schemas.microsoft.com/office/powerpoint/2010/main" val="8183005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793" r:id="rId15"/>
    <p:sldLayoutId id="2147483794" r:id="rId16"/>
  </p:sldLayoutIdLst>
  <p:timing>
    <p:tnLst>
      <p:par>
        <p:cTn id="1" dur="indefinite" restart="never" nodeType="tmRoot"/>
      </p:par>
    </p:tnLst>
  </p:timing>
  <p:hf hdr="0" dt="0"/>
  <p:txStyles>
    <p:titleStyle>
      <a:lvl1pPr algn="l" defTabSz="457200" rtl="0" eaLnBrk="1" latinLnBrk="0" hangingPunct="1">
        <a:spcBef>
          <a:spcPct val="0"/>
        </a:spcBef>
        <a:buNone/>
        <a:defRPr sz="4400" u="none" kern="1200" cap="all">
          <a:solidFill>
            <a:srgbClr val="25406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rgbClr val="25406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rgbClr val="25406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rgbClr val="25406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25406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25406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786636-A8B5-4277-B88B-F0C0033E7160}" type="slidenum">
              <a:rPr lang="en-US" smtClean="0"/>
              <a:pPr/>
              <a:t>‹#›</a:t>
            </a:fld>
            <a:endParaRPr lang="en-US"/>
          </a:p>
        </p:txBody>
      </p:sp>
    </p:spTree>
    <p:extLst>
      <p:ext uri="{BB962C8B-B14F-4D97-AF65-F5344CB8AC3E}">
        <p14:creationId xmlns:p14="http://schemas.microsoft.com/office/powerpoint/2010/main" val="259217791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D6C457AF-6F88-4630-B234-98BFC91473F9}" type="slidenum">
              <a:rPr lang="en-US"/>
              <a:pPr>
                <a:defRPr/>
              </a:pPr>
              <a:t>‹#›</a:t>
            </a:fld>
            <a:endParaRPr lang="en-US"/>
          </a:p>
        </p:txBody>
      </p:sp>
    </p:spTree>
    <p:extLst>
      <p:ext uri="{BB962C8B-B14F-4D97-AF65-F5344CB8AC3E}">
        <p14:creationId xmlns:p14="http://schemas.microsoft.com/office/powerpoint/2010/main" val="703311651"/>
      </p:ext>
    </p:extLst>
  </p:cSld>
  <p:clrMap bg1="lt1" tx1="dk1" bg2="lt2" tx2="dk2" accent1="accent1" accent2="accent2" accent3="accent3" accent4="accent4" accent5="accent5" accent6="accent6" hlink="hlink" folHlink="folHlink"/>
  <p:sldLayoutIdLst>
    <p:sldLayoutId id="2147483732" r:id="rId1"/>
    <p:sldLayoutId id="2147483743" r:id="rId2"/>
    <p:sldLayoutId id="2147483744" r:id="rId3"/>
    <p:sldLayoutId id="2147483745" r:id="rId4"/>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Box 4"/>
          <p:cNvSpPr txBox="1"/>
          <p:nvPr userDrawn="1"/>
        </p:nvSpPr>
        <p:spPr>
          <a:xfrm>
            <a:off x="762000" y="6172200"/>
            <a:ext cx="3581400" cy="784830"/>
          </a:xfrm>
          <a:prstGeom prst="rect">
            <a:avLst/>
          </a:prstGeom>
          <a:noFill/>
        </p:spPr>
        <p:txBody>
          <a:bodyPr wrap="square" rtlCol="0">
            <a:spAutoFit/>
          </a:bodyPr>
          <a:lstStyle/>
          <a:p>
            <a:r>
              <a:rPr lang="en-US" sz="900" dirty="0" smtClean="0">
                <a:solidFill>
                  <a:prstClr val="white"/>
                </a:solidFill>
                <a:latin typeface="Arial"/>
                <a:ea typeface="ＭＳ Ｐゴシック"/>
              </a:rPr>
              <a:t>Center for Alternative Fuels, Engines, and Emissions</a:t>
            </a:r>
          </a:p>
          <a:p>
            <a:r>
              <a:rPr lang="en-US" sz="900" dirty="0" smtClean="0">
                <a:solidFill>
                  <a:prstClr val="white">
                    <a:alpha val="85000"/>
                  </a:prstClr>
                </a:solidFill>
                <a:latin typeface="Arial"/>
                <a:cs typeface="Times New Roman (Body)"/>
              </a:rPr>
              <a:t>West Virginia</a:t>
            </a:r>
            <a:r>
              <a:rPr lang="en-US" sz="900" baseline="0" dirty="0" smtClean="0">
                <a:solidFill>
                  <a:prstClr val="white">
                    <a:alpha val="85000"/>
                  </a:prstClr>
                </a:solidFill>
                <a:latin typeface="Arial"/>
                <a:cs typeface="Times New Roman (Body)"/>
              </a:rPr>
              <a:t> University</a:t>
            </a:r>
            <a:endParaRPr lang="en-US" sz="900" dirty="0" smtClean="0">
              <a:solidFill>
                <a:prstClr val="white">
                  <a:alpha val="85000"/>
                </a:prstClr>
              </a:solidFill>
              <a:latin typeface="Arial"/>
              <a:cs typeface="Times New Roman (Body)"/>
            </a:endParaRPr>
          </a:p>
          <a:p>
            <a:r>
              <a:rPr lang="en-US" sz="900" dirty="0" smtClean="0">
                <a:solidFill>
                  <a:prstClr val="white">
                    <a:alpha val="85000"/>
                  </a:prstClr>
                </a:solidFill>
                <a:latin typeface="Arial"/>
                <a:cs typeface="Times New Roman (Body)"/>
              </a:rPr>
              <a:t>Department of Mechanical and Aerospace Engineering</a:t>
            </a:r>
          </a:p>
          <a:p>
            <a:r>
              <a:rPr lang="en-US" sz="900" dirty="0" smtClean="0">
                <a:solidFill>
                  <a:prstClr val="white">
                    <a:alpha val="85000"/>
                  </a:prstClr>
                </a:solidFill>
                <a:latin typeface="Arial"/>
                <a:cs typeface="Times New Roman (Body)"/>
              </a:rPr>
              <a:t>Benjamin M. </a:t>
            </a:r>
            <a:r>
              <a:rPr lang="en-US" sz="900" dirty="0" err="1" smtClean="0">
                <a:solidFill>
                  <a:prstClr val="white">
                    <a:alpha val="85000"/>
                  </a:prstClr>
                </a:solidFill>
                <a:latin typeface="Arial"/>
                <a:cs typeface="Times New Roman (Body)"/>
              </a:rPr>
              <a:t>Statler</a:t>
            </a:r>
            <a:r>
              <a:rPr lang="en-US" sz="900" dirty="0" smtClean="0">
                <a:solidFill>
                  <a:prstClr val="white">
                    <a:alpha val="85000"/>
                  </a:prstClr>
                </a:solidFill>
                <a:latin typeface="Arial"/>
                <a:cs typeface="Times New Roman (Body)"/>
              </a:rPr>
              <a:t> College of Engineering and Mineral Resources</a:t>
            </a:r>
          </a:p>
          <a:p>
            <a:endParaRPr lang="en-US" sz="900" dirty="0">
              <a:solidFill>
                <a:prstClr val="white"/>
              </a:solidFill>
              <a:latin typeface="Arial"/>
              <a:ea typeface="ＭＳ Ｐゴシック"/>
            </a:endParaRPr>
          </a:p>
        </p:txBody>
      </p:sp>
      <p:sp>
        <p:nvSpPr>
          <p:cNvPr id="4"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pPr fontAlgn="base">
              <a:spcBef>
                <a:spcPct val="0"/>
              </a:spcBef>
              <a:spcAft>
                <a:spcPct val="0"/>
              </a:spcAft>
            </a:pPr>
            <a:fld id="{C0850D34-F782-4944-A6CD-E65338E41175}" type="slidenum">
              <a:rPr lang="en-US" smtClean="0">
                <a:solidFill>
                  <a:prstClr val="white"/>
                </a:solidFill>
                <a:latin typeface="Arial" charset="0"/>
                <a:ea typeface="ＭＳ Ｐゴシック"/>
              </a:rPr>
              <a:pPr fontAlgn="base">
                <a:spcBef>
                  <a:spcPct val="0"/>
                </a:spcBef>
                <a:spcAft>
                  <a:spcPct val="0"/>
                </a:spcAft>
              </a:pPr>
              <a:t>‹#›</a:t>
            </a:fld>
            <a:endParaRPr lang="en-US" dirty="0">
              <a:solidFill>
                <a:prstClr val="white"/>
              </a:solidFill>
              <a:latin typeface="Arial" charset="0"/>
              <a:ea typeface="ＭＳ Ｐゴシック"/>
            </a:endParaRPr>
          </a:p>
        </p:txBody>
      </p:sp>
    </p:spTree>
    <p:extLst>
      <p:ext uri="{BB962C8B-B14F-4D97-AF65-F5344CB8AC3E}">
        <p14:creationId xmlns:p14="http://schemas.microsoft.com/office/powerpoint/2010/main" val="163041916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iming>
    <p:tnLst>
      <p:par>
        <p:cTn id="1" dur="indefinite" restart="never" nodeType="tmRoot"/>
      </p:par>
    </p:tnLst>
  </p:timing>
  <p:hf hdr="0" dt="0"/>
  <p:txStyles>
    <p:titleStyle>
      <a:lvl1pPr algn="l" defTabSz="457200" rtl="0" eaLnBrk="1" latinLnBrk="0" hangingPunct="1">
        <a:spcBef>
          <a:spcPct val="0"/>
        </a:spcBef>
        <a:buNone/>
        <a:defRPr sz="4400" u="none" kern="1200" cap="all">
          <a:solidFill>
            <a:srgbClr val="25406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rgbClr val="25406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rgbClr val="25406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rgbClr val="25406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25406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25406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CE7843-555E-46AB-B802-86DD88C04C21}" type="slidenum">
              <a:rPr lang="en-US" smtClean="0"/>
              <a:t>‹#›</a:t>
            </a:fld>
            <a:endParaRPr lang="en-US" dirty="0"/>
          </a:p>
        </p:txBody>
      </p:sp>
    </p:spTree>
    <p:extLst>
      <p:ext uri="{BB962C8B-B14F-4D97-AF65-F5344CB8AC3E}">
        <p14:creationId xmlns:p14="http://schemas.microsoft.com/office/powerpoint/2010/main" val="152859225"/>
      </p:ext>
    </p:extLst>
  </p:cSld>
  <p:clrMap bg1="lt1" tx1="dk1" bg2="lt2" tx2="dk2" accent1="accent1" accent2="accent2" accent3="accent3" accent4="accent4" accent5="accent5" accent6="accent6" hlink="hlink" folHlink="folHlink"/>
  <p:sldLayoutIdLst>
    <p:sldLayoutId id="2147483761"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D053F0-EC72-4AE6-A9ED-EC0ABD3165F9}" type="slidenum">
              <a:rPr lang="en-US" smtClean="0"/>
              <a:t>‹#›</a:t>
            </a:fld>
            <a:endParaRPr lang="en-US"/>
          </a:p>
        </p:txBody>
      </p:sp>
    </p:spTree>
    <p:extLst>
      <p:ext uri="{BB962C8B-B14F-4D97-AF65-F5344CB8AC3E}">
        <p14:creationId xmlns:p14="http://schemas.microsoft.com/office/powerpoint/2010/main" val="2585870713"/>
      </p:ext>
    </p:extLst>
  </p:cSld>
  <p:clrMap bg1="lt1" tx1="dk1" bg2="lt2" tx2="dk2" accent1="accent1" accent2="accent2" accent3="accent3" accent4="accent4" accent5="accent5" accent6="accent6" hlink="hlink" folHlink="folHlink"/>
  <p:sldLayoutIdLst>
    <p:sldLayoutId id="2147483763"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4C29BB1-2DF9-44E5-B15E-09F34F666F1F}"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extLst>
      <p:ext uri="{BB962C8B-B14F-4D97-AF65-F5344CB8AC3E}">
        <p14:creationId xmlns:p14="http://schemas.microsoft.com/office/powerpoint/2010/main" val="180412279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Lst>
  <p:hf hd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DFB75B10-508E-45A2-ADF4-411C53E32E52}" type="slidenum">
              <a:rPr lang="en-US" smtClean="0"/>
              <a:pPr/>
              <a:t>‹#›</a:t>
            </a:fld>
            <a:endParaRPr lang="en-US"/>
          </a:p>
        </p:txBody>
      </p:sp>
    </p:spTree>
    <p:extLst>
      <p:ext uri="{BB962C8B-B14F-4D97-AF65-F5344CB8AC3E}">
        <p14:creationId xmlns:p14="http://schemas.microsoft.com/office/powerpoint/2010/main" val="366586971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hf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cid:652E686F-46F8-4040-B57B-F576C985B1E3" TargetMode="Externa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6.emf"/></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1.emf"/><Relationship Id="rId5" Type="http://schemas.openxmlformats.org/officeDocument/2006/relationships/image" Target="../media/image70.jpeg"/><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82.emf"/><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www.workforcewv.org/LMI/cntyform2.cfm?SelectCnty=West%20Virginia"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hyperlink" Target="http://www.workforcewv.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G:\MSEEL Notes\Rig Pictures\DJI0011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019801"/>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p:cNvSpPr>
            <a:spLocks noGrp="1"/>
          </p:cNvSpPr>
          <p:nvPr>
            <p:ph type="subTitle" idx="1"/>
          </p:nvPr>
        </p:nvSpPr>
        <p:spPr>
          <a:xfrm>
            <a:off x="6397488" y="6057899"/>
            <a:ext cx="2743200" cy="800101"/>
          </a:xfrm>
        </p:spPr>
        <p:txBody>
          <a:bodyPr>
            <a:normAutofit fontScale="92500" lnSpcReduction="10000"/>
          </a:bodyPr>
          <a:lstStyle/>
          <a:p>
            <a:pPr algn="l"/>
            <a:r>
              <a:rPr lang="en-US" sz="1600" dirty="0" smtClean="0">
                <a:solidFill>
                  <a:schemeClr val="bg1"/>
                </a:solidFill>
              </a:rPr>
              <a:t>Presented by: Tim Carr</a:t>
            </a:r>
          </a:p>
          <a:p>
            <a:pPr algn="l"/>
            <a:r>
              <a:rPr lang="en-US" sz="1600" dirty="0" smtClean="0">
                <a:solidFill>
                  <a:schemeClr val="bg1"/>
                </a:solidFill>
              </a:rPr>
              <a:t>West Virginia University</a:t>
            </a:r>
          </a:p>
          <a:p>
            <a:pPr algn="l"/>
            <a:r>
              <a:rPr lang="en-US" sz="1600" dirty="0" smtClean="0">
                <a:solidFill>
                  <a:schemeClr val="bg1"/>
                </a:solidFill>
              </a:rPr>
              <a:t>NACBM– April 12, </a:t>
            </a:r>
            <a:r>
              <a:rPr lang="en-US" sz="1600" dirty="0">
                <a:solidFill>
                  <a:schemeClr val="bg1"/>
                </a:solidFill>
              </a:rPr>
              <a:t>2017</a:t>
            </a:r>
          </a:p>
          <a:p>
            <a:pPr algn="l"/>
            <a:endParaRPr lang="en-US" sz="1600" dirty="0">
              <a:solidFill>
                <a:schemeClr val="bg1"/>
              </a:solidFill>
            </a:endParaRPr>
          </a:p>
          <a:p>
            <a:pPr algn="l"/>
            <a:endParaRPr lang="en-US" sz="1600" dirty="0">
              <a:solidFill>
                <a:schemeClr val="bg1"/>
              </a:solidFill>
            </a:endParaRPr>
          </a:p>
        </p:txBody>
      </p:sp>
      <p:sp>
        <p:nvSpPr>
          <p:cNvPr id="11" name="Subtitle 4"/>
          <p:cNvSpPr txBox="1">
            <a:spLocks/>
          </p:cNvSpPr>
          <p:nvPr/>
        </p:nvSpPr>
        <p:spPr>
          <a:xfrm>
            <a:off x="4513635" y="4038600"/>
            <a:ext cx="4383932" cy="152400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b="0" i="0" kern="1200">
                <a:solidFill>
                  <a:srgbClr val="595959"/>
                </a:solidFill>
                <a:latin typeface="Arial"/>
                <a:ea typeface="+mn-ea"/>
                <a:cs typeface="Arial"/>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endParaRPr lang="en-US" sz="1600" dirty="0"/>
          </a:p>
        </p:txBody>
      </p:sp>
      <p:sp>
        <p:nvSpPr>
          <p:cNvPr id="2" name="AutoShape 2" descr="http://www.netl.doe.gov/Image%20Library/LandingPages/topLogo.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5" descr="http://www.netl.doe.gov/Image%20Library/LandingPages/topLogo.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OSU_99000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36619" y="2106071"/>
            <a:ext cx="896565" cy="89656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2" descr="http://mseel.org/img/Schlum_logo_blue.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69495" y="4740980"/>
            <a:ext cx="2931741" cy="65682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Rectangle 4"/>
          <p:cNvSpPr txBox="1">
            <a:spLocks noChangeArrowheads="1"/>
          </p:cNvSpPr>
          <p:nvPr/>
        </p:nvSpPr>
        <p:spPr>
          <a:xfrm>
            <a:off x="0" y="0"/>
            <a:ext cx="9144000" cy="1537519"/>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Marce</a:t>
            </a:r>
            <a:r>
              <a:rPr lang="en-US" sz="3200" b="1" cap="all" dirty="0" err="1" smtClean="0">
                <a:solidFill>
                  <a:schemeClr val="tx2"/>
                </a:solidFill>
                <a:effectLst>
                  <a:outerShdw blurRad="38100" dist="38100" dir="2700000" algn="tl">
                    <a:srgbClr val="000000">
                      <a:alpha val="43137"/>
                    </a:srgbClr>
                  </a:outerShdw>
                </a:effectLst>
                <a:latin typeface="+mj-lt"/>
                <a:ea typeface="+mj-ea"/>
                <a:cs typeface="+mj-cs"/>
              </a:rPr>
              <a:t>llus</a:t>
            </a: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 Shale Energy and Environment Laboratory</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endParaRPr kumimoji="0" lang="en-US" sz="3600" b="1" i="0" u="none" strike="noStrike" kern="1200" cap="all"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Tahoma" pitchFamily="34" charset="0"/>
            </a:endParaRPr>
          </a:p>
        </p:txBody>
      </p:sp>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4679" y="4902243"/>
            <a:ext cx="3822523" cy="533924"/>
          </a:xfrm>
          <a:prstGeom prst="rect">
            <a:avLst/>
          </a:prstGeom>
          <a:ln>
            <a:solidFill>
              <a:schemeClr val="tx1"/>
            </a:solidFill>
          </a:ln>
          <a:effectLst>
            <a:outerShdw blurRad="292100" dist="139700" dir="2700000" algn="tl" rotWithShape="0">
              <a:srgbClr val="333333">
                <a:alpha val="65000"/>
              </a:srgbClr>
            </a:outerShdw>
          </a:effectLst>
        </p:spPr>
      </p:pic>
      <p:pic>
        <p:nvPicPr>
          <p:cNvPr id="16" name="Picture 1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6940" y="1788112"/>
            <a:ext cx="1504260" cy="115828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7" name="Picture 1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75748" y="1725092"/>
            <a:ext cx="1496452" cy="1035877"/>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309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0" y="39113"/>
            <a:ext cx="9144000" cy="838200"/>
          </a:xfrm>
        </p:spPr>
        <p:txBody>
          <a:bodyPr>
            <a:noAutofit/>
          </a:bodyPr>
          <a:lstStyle/>
          <a:p>
            <a:pPr algn="ctr"/>
            <a:r>
              <a:rPr lang="en-US" sz="3600" b="1" cap="none" dirty="0" smtClean="0"/>
              <a:t>MSEEL Site</a:t>
            </a:r>
            <a:endParaRPr lang="en-US" sz="3600" b="1" cap="none" dirty="0"/>
          </a:p>
        </p:txBody>
      </p:sp>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800600" y="1069933"/>
            <a:ext cx="4038600" cy="4327197"/>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6" name="Group 5"/>
          <p:cNvGrpSpPr/>
          <p:nvPr/>
        </p:nvGrpSpPr>
        <p:grpSpPr>
          <a:xfrm>
            <a:off x="7494347" y="2736977"/>
            <a:ext cx="1163593" cy="369332"/>
            <a:chOff x="3880884" y="1463380"/>
            <a:chExt cx="1163593" cy="369332"/>
          </a:xfrm>
        </p:grpSpPr>
        <p:sp>
          <p:nvSpPr>
            <p:cNvPr id="7" name="Oval 6"/>
            <p:cNvSpPr/>
            <p:nvPr/>
          </p:nvSpPr>
          <p:spPr>
            <a:xfrm>
              <a:off x="3880884" y="1488558"/>
              <a:ext cx="329609" cy="318977"/>
            </a:xfrm>
            <a:prstGeom prst="ellipse">
              <a:avLst/>
            </a:prstGeom>
            <a:noFill/>
            <a:ln w="254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295554" y="1463380"/>
              <a:ext cx="748923" cy="369332"/>
            </a:xfrm>
            <a:prstGeom prst="rect">
              <a:avLst/>
            </a:prstGeom>
            <a:solidFill>
              <a:schemeClr val="bg1"/>
            </a:solidFill>
          </p:spPr>
          <p:txBody>
            <a:bodyPr wrap="none" rtlCol="0">
              <a:spAutoFit/>
            </a:bodyPr>
            <a:lstStyle/>
            <a:p>
              <a:r>
                <a:rPr lang="en-US" b="1" dirty="0" smtClean="0">
                  <a:solidFill>
                    <a:srgbClr val="FF0000"/>
                  </a:solidFill>
                </a:rPr>
                <a:t>WVU</a:t>
              </a:r>
              <a:endParaRPr lang="en-US" b="1" dirty="0">
                <a:solidFill>
                  <a:srgbClr val="FF0000"/>
                </a:solidFill>
              </a:endParaRPr>
            </a:p>
          </p:txBody>
        </p:sp>
      </p:grpSp>
      <p:grpSp>
        <p:nvGrpSpPr>
          <p:cNvPr id="9" name="Group 8"/>
          <p:cNvGrpSpPr/>
          <p:nvPr/>
        </p:nvGrpSpPr>
        <p:grpSpPr>
          <a:xfrm>
            <a:off x="5696909" y="4572000"/>
            <a:ext cx="1322188" cy="571350"/>
            <a:chOff x="2851088" y="4691765"/>
            <a:chExt cx="1322188" cy="571350"/>
          </a:xfrm>
        </p:grpSpPr>
        <p:sp>
          <p:nvSpPr>
            <p:cNvPr id="10" name="Rectangle 9"/>
            <p:cNvSpPr/>
            <p:nvPr/>
          </p:nvSpPr>
          <p:spPr>
            <a:xfrm>
              <a:off x="3843667" y="5061097"/>
              <a:ext cx="329609" cy="202018"/>
            </a:xfrm>
            <a:prstGeom prst="rect">
              <a:avLst/>
            </a:prstGeom>
            <a:noFill/>
            <a:ln w="254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851088" y="4691765"/>
              <a:ext cx="992579" cy="369332"/>
            </a:xfrm>
            <a:prstGeom prst="rect">
              <a:avLst/>
            </a:prstGeom>
            <a:solidFill>
              <a:schemeClr val="bg1"/>
            </a:solidFill>
          </p:spPr>
          <p:txBody>
            <a:bodyPr wrap="none" rtlCol="0">
              <a:spAutoFit/>
            </a:bodyPr>
            <a:lstStyle/>
            <a:p>
              <a:r>
                <a:rPr lang="en-US" b="1" dirty="0" smtClean="0">
                  <a:solidFill>
                    <a:schemeClr val="accent6"/>
                  </a:solidFill>
                </a:rPr>
                <a:t>MSEEL</a:t>
              </a:r>
              <a:endParaRPr lang="en-US" b="1" dirty="0">
                <a:solidFill>
                  <a:schemeClr val="accent6"/>
                </a:solidFill>
              </a:endParaRPr>
            </a:p>
          </p:txBody>
        </p:sp>
      </p:grpSp>
      <p:grpSp>
        <p:nvGrpSpPr>
          <p:cNvPr id="12" name="Group 11"/>
          <p:cNvGrpSpPr/>
          <p:nvPr/>
        </p:nvGrpSpPr>
        <p:grpSpPr>
          <a:xfrm>
            <a:off x="6322564" y="3001691"/>
            <a:ext cx="1412788" cy="1939641"/>
            <a:chOff x="2723181" y="3165388"/>
            <a:chExt cx="1412788" cy="1939641"/>
          </a:xfrm>
        </p:grpSpPr>
        <p:cxnSp>
          <p:nvCxnSpPr>
            <p:cNvPr id="13" name="Straight Connector 12"/>
            <p:cNvCxnSpPr>
              <a:stCxn id="7" idx="4"/>
              <a:endCxn id="10" idx="0"/>
            </p:cNvCxnSpPr>
            <p:nvPr/>
          </p:nvCxnSpPr>
          <p:spPr>
            <a:xfrm flipH="1">
              <a:off x="3331110" y="3244829"/>
              <a:ext cx="804859" cy="1860200"/>
            </a:xfrm>
            <a:prstGeom prst="line">
              <a:avLst/>
            </a:prstGeom>
            <a:ln w="38100">
              <a:solidFill>
                <a:srgbClr val="00B0F0"/>
              </a:solidFill>
              <a:tailEnd type="stealt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723181" y="3165388"/>
              <a:ext cx="1043876" cy="369332"/>
            </a:xfrm>
            <a:prstGeom prst="rect">
              <a:avLst/>
            </a:prstGeom>
            <a:solidFill>
              <a:schemeClr val="bg1"/>
            </a:solidFill>
          </p:spPr>
          <p:txBody>
            <a:bodyPr wrap="none" rtlCol="0">
              <a:spAutoFit/>
            </a:bodyPr>
            <a:lstStyle/>
            <a:p>
              <a:r>
                <a:rPr lang="en-US" b="1" dirty="0" smtClean="0">
                  <a:solidFill>
                    <a:srgbClr val="00B0F0"/>
                  </a:solidFill>
                </a:rPr>
                <a:t>2.5 miles</a:t>
              </a:r>
              <a:endParaRPr lang="en-US" b="1" dirty="0">
                <a:solidFill>
                  <a:srgbClr val="00B0F0"/>
                </a:solidFill>
              </a:endParaRPr>
            </a:p>
          </p:txBody>
        </p:sp>
      </p:grpSp>
      <p:pic>
        <p:nvPicPr>
          <p:cNvPr id="16" name="Picture 15"/>
          <p:cNvPicPr/>
          <p:nvPr/>
        </p:nvPicPr>
        <p:blipFill rotWithShape="1">
          <a:blip r:embed="rId4" cstate="screen">
            <a:extLst>
              <a:ext uri="{28A0092B-C50C-407E-A947-70E740481C1C}">
                <a14:useLocalDpi xmlns:a14="http://schemas.microsoft.com/office/drawing/2010/main"/>
              </a:ext>
            </a:extLst>
          </a:blip>
          <a:srcRect/>
          <a:stretch/>
        </p:blipFill>
        <p:spPr bwMode="auto">
          <a:xfrm>
            <a:off x="242570" y="1353391"/>
            <a:ext cx="4253230" cy="3505835"/>
          </a:xfrm>
          <a:prstGeom prst="rect">
            <a:avLst/>
          </a:prstGeom>
          <a:ln>
            <a:solidFill>
              <a:schemeClr val="tx1"/>
            </a:solid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01288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2000"/>
                            </p:stCondLst>
                            <p:childTnLst>
                              <p:par>
                                <p:cTn id="13" presetID="22" presetClass="entr" presetSubtype="1" fill="hold" nodeType="after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12295"/>
            <a:ext cx="9144000" cy="838200"/>
          </a:xfrm>
        </p:spPr>
        <p:txBody>
          <a:bodyPr>
            <a:noAutofit/>
          </a:bodyPr>
          <a:lstStyle/>
          <a:p>
            <a:pPr algn="ctr"/>
            <a:r>
              <a:rPr lang="en-US" sz="3600" b="1" cap="none" dirty="0" smtClean="0"/>
              <a:t>MSEEL</a:t>
            </a:r>
            <a:br>
              <a:rPr lang="en-US" sz="3600" b="1" cap="none" dirty="0" smtClean="0"/>
            </a:br>
            <a:r>
              <a:rPr lang="en-US" sz="3600" b="1" cap="none" dirty="0" smtClean="0"/>
              <a:t>Drilling MIPU 3H and 5H</a:t>
            </a:r>
            <a:endParaRPr lang="en-US" sz="3600" b="1" cap="none" dirty="0"/>
          </a:p>
        </p:txBody>
      </p:sp>
      <p:pic>
        <p:nvPicPr>
          <p:cNvPr id="7" name="Picture 2" descr="G:\MSEEL Notes\Rig Pictures\DJI0011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9703" y="1045056"/>
            <a:ext cx="8644594" cy="48625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00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76200"/>
            <a:ext cx="9144000" cy="838200"/>
          </a:xfrm>
        </p:spPr>
        <p:txBody>
          <a:bodyPr>
            <a:noAutofit/>
          </a:bodyPr>
          <a:lstStyle/>
          <a:p>
            <a:pPr algn="ctr"/>
            <a:r>
              <a:rPr lang="en-US" sz="3600" b="1" dirty="0" smtClean="0"/>
              <a:t>Production Volumes</a:t>
            </a:r>
            <a:r>
              <a:rPr lang="en-US" sz="3600" b="1" dirty="0"/>
              <a:t>: MIP </a:t>
            </a:r>
            <a:r>
              <a:rPr lang="en-US" sz="3600" b="1" dirty="0" smtClean="0"/>
              <a:t>3H, 5H, 4H, 6H</a:t>
            </a:r>
            <a:r>
              <a:rPr lang="en-US" sz="3600" b="1" baseline="30000" dirty="0" smtClean="0"/>
              <a:t/>
            </a:r>
            <a:br>
              <a:rPr lang="en-US" sz="3600" b="1" baseline="30000" dirty="0" smtClean="0"/>
            </a:br>
            <a:endParaRPr lang="en-US" sz="3600" b="1" baseline="30000" dirty="0"/>
          </a:p>
        </p:txBody>
      </p:sp>
      <p:sp>
        <p:nvSpPr>
          <p:cNvPr id="3" name="TextBox 2"/>
          <p:cNvSpPr txBox="1"/>
          <p:nvPr/>
        </p:nvSpPr>
        <p:spPr>
          <a:xfrm>
            <a:off x="5854193" y="6252448"/>
            <a:ext cx="3302507" cy="369332"/>
          </a:xfrm>
          <a:prstGeom prst="rect">
            <a:avLst/>
          </a:prstGeom>
          <a:noFill/>
        </p:spPr>
        <p:txBody>
          <a:bodyPr wrap="none" rtlCol="0">
            <a:spAutoFit/>
          </a:bodyPr>
          <a:lstStyle/>
          <a:p>
            <a:r>
              <a:rPr lang="en-US" dirty="0" smtClean="0">
                <a:solidFill>
                  <a:schemeClr val="bg1"/>
                </a:solidFill>
              </a:rPr>
              <a:t>Downloaded from MSEEL.ORG</a:t>
            </a:r>
            <a:endParaRPr lang="en-US" dirty="0">
              <a:solidFill>
                <a:schemeClr val="bg1"/>
              </a:solidFill>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9080" y="838199"/>
            <a:ext cx="8503920" cy="4889754"/>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678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838200"/>
          </a:xfrm>
        </p:spPr>
        <p:txBody>
          <a:bodyPr>
            <a:noAutofit/>
          </a:bodyPr>
          <a:lstStyle/>
          <a:p>
            <a:pPr algn="ctr"/>
            <a:r>
              <a:rPr lang="en-US" sz="3600" b="1" dirty="0" smtClean="0"/>
              <a:t>Production Volumes</a:t>
            </a:r>
            <a:r>
              <a:rPr lang="en-US" sz="3600" b="1" dirty="0"/>
              <a:t>: MIP </a:t>
            </a:r>
            <a:r>
              <a:rPr lang="en-US" sz="3600" b="1" dirty="0" smtClean="0"/>
              <a:t>3H</a:t>
            </a:r>
            <a:r>
              <a:rPr lang="en-US" sz="3600" b="1" baseline="30000" dirty="0" smtClean="0"/>
              <a:t/>
            </a:r>
            <a:br>
              <a:rPr lang="en-US" sz="3600" b="1" baseline="30000" dirty="0" smtClean="0"/>
            </a:br>
            <a:endParaRPr lang="en-US" sz="3600" b="1" baseline="30000" dirty="0"/>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t="8750"/>
          <a:stretch/>
        </p:blipFill>
        <p:spPr>
          <a:xfrm>
            <a:off x="320040" y="609600"/>
            <a:ext cx="8503920" cy="5173218"/>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5854193" y="6252448"/>
            <a:ext cx="3302507" cy="369332"/>
          </a:xfrm>
          <a:prstGeom prst="rect">
            <a:avLst/>
          </a:prstGeom>
          <a:noFill/>
        </p:spPr>
        <p:txBody>
          <a:bodyPr wrap="none" rtlCol="0">
            <a:spAutoFit/>
          </a:bodyPr>
          <a:lstStyle/>
          <a:p>
            <a:r>
              <a:rPr lang="en-US" dirty="0" smtClean="0">
                <a:solidFill>
                  <a:schemeClr val="bg1"/>
                </a:solidFill>
              </a:rPr>
              <a:t>Downloaded from MSEEL.ORG</a:t>
            </a:r>
            <a:endParaRPr lang="en-US" dirty="0">
              <a:solidFill>
                <a:schemeClr val="bg1"/>
              </a:solidFill>
            </a:endParaRPr>
          </a:p>
        </p:txBody>
      </p:sp>
    </p:spTree>
    <p:extLst>
      <p:ext uri="{BB962C8B-B14F-4D97-AF65-F5344CB8AC3E}">
        <p14:creationId xmlns:p14="http://schemas.microsoft.com/office/powerpoint/2010/main" val="221105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56"/>
            <a:ext cx="9144000" cy="855956"/>
          </a:xfrm>
        </p:spPr>
        <p:txBody>
          <a:bodyPr/>
          <a:lstStyle/>
          <a:p>
            <a:pPr algn="ctr"/>
            <a:r>
              <a:rPr lang="en-US" sz="3600" b="1" dirty="0" err="1" smtClean="0">
                <a:solidFill>
                  <a:schemeClr val="tx2"/>
                </a:solidFill>
                <a:effectLst>
                  <a:outerShdw blurRad="38100" dist="38100" dir="2700000" algn="tl">
                    <a:srgbClr val="000000">
                      <a:alpha val="43137"/>
                    </a:srgbClr>
                  </a:outerShdw>
                </a:effectLst>
              </a:rPr>
              <a:t>Geosteering</a:t>
            </a:r>
            <a:r>
              <a:rPr lang="en-US" sz="3600" b="1" dirty="0" smtClean="0">
                <a:solidFill>
                  <a:schemeClr val="tx2"/>
                </a:solidFill>
                <a:effectLst>
                  <a:outerShdw blurRad="38100" dist="38100" dir="2700000" algn="tl">
                    <a:srgbClr val="000000">
                      <a:alpha val="43137"/>
                    </a:srgbClr>
                  </a:outerShdw>
                </a:effectLst>
              </a:rPr>
              <a:t> MIP-3H</a:t>
            </a:r>
            <a:endParaRPr lang="en-US" sz="3600" b="1" dirty="0">
              <a:solidFill>
                <a:schemeClr val="tx2"/>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950966"/>
            <a:ext cx="6400800" cy="4923246"/>
          </a:xfrm>
          <a:prstGeom prst="rect">
            <a:avLst/>
          </a:prstGeom>
          <a:ln>
            <a:solidFill>
              <a:schemeClr val="tx1"/>
            </a:solidFill>
          </a:ln>
          <a:effectLst>
            <a:outerShdw blurRad="292100" dist="139700" dir="2700000" algn="tl" rotWithShape="0">
              <a:srgbClr val="333333">
                <a:alpha val="65000"/>
              </a:srgbClr>
            </a:outerShdw>
          </a:effectLst>
        </p:spPr>
      </p:pic>
      <p:sp>
        <p:nvSpPr>
          <p:cNvPr id="4" name="TextBox 3"/>
          <p:cNvSpPr txBox="1"/>
          <p:nvPr/>
        </p:nvSpPr>
        <p:spPr>
          <a:xfrm>
            <a:off x="5105400" y="6248400"/>
            <a:ext cx="2552943" cy="369332"/>
          </a:xfrm>
          <a:prstGeom prst="rect">
            <a:avLst/>
          </a:prstGeom>
          <a:noFill/>
        </p:spPr>
        <p:txBody>
          <a:bodyPr wrap="none" rtlCol="0">
            <a:spAutoFit/>
          </a:bodyPr>
          <a:lstStyle/>
          <a:p>
            <a:r>
              <a:rPr lang="en-US" dirty="0" smtClean="0">
                <a:solidFill>
                  <a:schemeClr val="bg1"/>
                </a:solidFill>
              </a:rPr>
              <a:t>Northeast Natural Energy</a:t>
            </a:r>
          </a:p>
        </p:txBody>
      </p:sp>
    </p:spTree>
    <p:extLst>
      <p:ext uri="{BB962C8B-B14F-4D97-AF65-F5344CB8AC3E}">
        <p14:creationId xmlns:p14="http://schemas.microsoft.com/office/powerpoint/2010/main" val="261290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765571"/>
          </a:xfrm>
        </p:spPr>
        <p:txBody>
          <a:bodyPr>
            <a:noAutofit/>
          </a:bodyPr>
          <a:lstStyle/>
          <a:p>
            <a:pPr algn="ctr"/>
            <a:r>
              <a:rPr lang="en-US" sz="3600" b="1" dirty="0" smtClean="0">
                <a:solidFill>
                  <a:schemeClr val="tx2"/>
                </a:solidFill>
              </a:rPr>
              <a:t>Drilling and Produced Water </a:t>
            </a:r>
            <a:br>
              <a:rPr lang="en-US" sz="3600" b="1" dirty="0" smtClean="0">
                <a:solidFill>
                  <a:schemeClr val="tx2"/>
                </a:solidFill>
              </a:rPr>
            </a:br>
            <a:r>
              <a:rPr lang="en-US" sz="3600" b="1" dirty="0" smtClean="0">
                <a:solidFill>
                  <a:schemeClr val="tx2"/>
                </a:solidFill>
              </a:rPr>
              <a:t>Waste Monitoring</a:t>
            </a:r>
            <a:endParaRPr lang="en-US" sz="3600" b="1" dirty="0">
              <a:solidFill>
                <a:schemeClr val="tx2"/>
              </a:solidFill>
            </a:endParaRPr>
          </a:p>
        </p:txBody>
      </p:sp>
      <p:sp>
        <p:nvSpPr>
          <p:cNvPr id="3" name="Text Placeholder 2"/>
          <p:cNvSpPr>
            <a:spLocks noGrp="1"/>
          </p:cNvSpPr>
          <p:nvPr>
            <p:ph type="body" idx="1"/>
          </p:nvPr>
        </p:nvSpPr>
        <p:spPr>
          <a:xfrm>
            <a:off x="815788" y="1747165"/>
            <a:ext cx="4040188" cy="479822"/>
          </a:xfrm>
        </p:spPr>
        <p:txBody>
          <a:bodyPr/>
          <a:lstStyle/>
          <a:p>
            <a:r>
              <a:rPr lang="en-US" dirty="0" smtClean="0">
                <a:solidFill>
                  <a:schemeClr val="tx2"/>
                </a:solidFill>
              </a:rPr>
              <a:t>Mud</a:t>
            </a:r>
            <a:endParaRPr lang="en-US" dirty="0">
              <a:solidFill>
                <a:schemeClr val="tx2"/>
              </a:solidFill>
            </a:endParaRPr>
          </a:p>
        </p:txBody>
      </p:sp>
      <p:sp>
        <p:nvSpPr>
          <p:cNvPr id="6" name="Text Placeholder 5"/>
          <p:cNvSpPr>
            <a:spLocks noGrp="1"/>
          </p:cNvSpPr>
          <p:nvPr>
            <p:ph type="body" sz="quarter" idx="3"/>
          </p:nvPr>
        </p:nvSpPr>
        <p:spPr>
          <a:xfrm>
            <a:off x="4552122" y="1143000"/>
            <a:ext cx="4041775" cy="479822"/>
          </a:xfrm>
        </p:spPr>
        <p:txBody>
          <a:bodyPr/>
          <a:lstStyle/>
          <a:p>
            <a:r>
              <a:rPr lang="en-US" dirty="0" smtClean="0">
                <a:solidFill>
                  <a:schemeClr val="tx2"/>
                </a:solidFill>
              </a:rPr>
              <a:t>Cuttings</a:t>
            </a:r>
            <a:endParaRPr lang="en-US" dirty="0">
              <a:solidFill>
                <a:schemeClr val="tx2"/>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 y="2238564"/>
            <a:ext cx="3958839" cy="2969129"/>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8" descr="J:\1 SAFEKEEPING\JDH\ETD26 (USEEL-MSEEL)\20150713_102933_resized-2.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1143000"/>
            <a:ext cx="2667000" cy="4705528"/>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81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909" y="10886"/>
            <a:ext cx="8229600" cy="1143000"/>
          </a:xfrm>
        </p:spPr>
        <p:txBody>
          <a:bodyPr>
            <a:noAutofit/>
          </a:bodyPr>
          <a:lstStyle/>
          <a:p>
            <a:pPr algn="ctr"/>
            <a:r>
              <a:rPr lang="en-US" sz="3600" b="1" cap="none" dirty="0" smtClean="0">
                <a:solidFill>
                  <a:schemeClr val="tx2"/>
                </a:solidFill>
              </a:rPr>
              <a:t>Using ‘Green’ Drilling Mud </a:t>
            </a:r>
            <a:r>
              <a:rPr lang="en-US" sz="3600" b="1" cap="none" dirty="0" smtClean="0">
                <a:solidFill>
                  <a:srgbClr val="002060"/>
                </a:solidFill>
              </a:rPr>
              <a:t/>
            </a:r>
            <a:br>
              <a:rPr lang="en-US" sz="3600" b="1" cap="none" dirty="0" smtClean="0">
                <a:solidFill>
                  <a:srgbClr val="002060"/>
                </a:solidFill>
              </a:rPr>
            </a:br>
            <a:r>
              <a:rPr lang="en-US" sz="3600" b="1" cap="none" dirty="0" smtClean="0">
                <a:solidFill>
                  <a:srgbClr val="FF0000"/>
                </a:solidFill>
              </a:rPr>
              <a:t>NO</a:t>
            </a:r>
            <a:r>
              <a:rPr lang="en-US" sz="3600" b="1" cap="none" dirty="0" smtClean="0">
                <a:solidFill>
                  <a:srgbClr val="002060"/>
                </a:solidFill>
              </a:rPr>
              <a:t> </a:t>
            </a:r>
            <a:r>
              <a:rPr lang="en-US" sz="3600" b="1" cap="none" dirty="0" smtClean="0">
                <a:solidFill>
                  <a:schemeClr val="tx2"/>
                </a:solidFill>
              </a:rPr>
              <a:t>Parameters Exceeded TCLP</a:t>
            </a:r>
            <a:endParaRPr lang="en-US" sz="3600" b="1" cap="none" dirty="0">
              <a:solidFill>
                <a:schemeClr val="tx2"/>
              </a:solidFill>
            </a:endParaRPr>
          </a:p>
        </p:txBody>
      </p:sp>
      <p:sp>
        <p:nvSpPr>
          <p:cNvPr id="3" name="Content Placeholder 2"/>
          <p:cNvSpPr>
            <a:spLocks noGrp="1"/>
          </p:cNvSpPr>
          <p:nvPr>
            <p:ph idx="1"/>
          </p:nvPr>
        </p:nvSpPr>
        <p:spPr>
          <a:xfrm>
            <a:off x="609600" y="3720064"/>
            <a:ext cx="8382000" cy="2286000"/>
          </a:xfrm>
        </p:spPr>
        <p:txBody>
          <a:bodyPr>
            <a:normAutofit/>
          </a:bodyPr>
          <a:lstStyle/>
          <a:p>
            <a:pPr marL="0" indent="0">
              <a:buNone/>
            </a:pPr>
            <a:endParaRPr lang="en-US" dirty="0" smtClean="0"/>
          </a:p>
          <a:p>
            <a:pPr marL="0" indent="0">
              <a:buNone/>
            </a:pPr>
            <a:r>
              <a:rPr lang="en-US" sz="2000" dirty="0" smtClean="0"/>
              <a:t>TCLP - Toxicity Characteristic Leaching Procedure</a:t>
            </a:r>
            <a:endParaRPr lang="en-US" sz="2000" dirty="0"/>
          </a:p>
        </p:txBody>
      </p:sp>
      <p:sp>
        <p:nvSpPr>
          <p:cNvPr id="5" name="TextBox 4"/>
          <p:cNvSpPr txBox="1"/>
          <p:nvPr/>
        </p:nvSpPr>
        <p:spPr>
          <a:xfrm>
            <a:off x="5610019" y="6298164"/>
            <a:ext cx="3533981" cy="369332"/>
          </a:xfrm>
          <a:prstGeom prst="rect">
            <a:avLst/>
          </a:prstGeom>
          <a:noFill/>
        </p:spPr>
        <p:txBody>
          <a:bodyPr wrap="none" rtlCol="0">
            <a:spAutoFit/>
          </a:bodyPr>
          <a:lstStyle/>
          <a:p>
            <a:r>
              <a:rPr lang="en-US" dirty="0" smtClean="0">
                <a:solidFill>
                  <a:schemeClr val="bg1"/>
                </a:solidFill>
              </a:rPr>
              <a:t>Paul Ziemkiewicz – WVU/WVWRI</a:t>
            </a:r>
          </a:p>
        </p:txBody>
      </p:sp>
      <p:sp>
        <p:nvSpPr>
          <p:cNvPr id="7" name="Content Placeholder 2"/>
          <p:cNvSpPr txBox="1">
            <a:spLocks/>
          </p:cNvSpPr>
          <p:nvPr/>
        </p:nvSpPr>
        <p:spPr>
          <a:xfrm>
            <a:off x="76200" y="1447800"/>
            <a:ext cx="9067800" cy="259080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b="0" i="0" kern="1200">
                <a:solidFill>
                  <a:srgbClr val="25406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rgbClr val="25406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rgbClr val="25406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25406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25406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chemeClr val="tx1"/>
                </a:solidFill>
              </a:rPr>
              <a:t>In the Vertical and Horizontal (Marcellus) sections:</a:t>
            </a:r>
          </a:p>
          <a:p>
            <a:pPr lvl="1"/>
            <a:r>
              <a:rPr lang="en-US" dirty="0" smtClean="0">
                <a:solidFill>
                  <a:schemeClr val="tx1"/>
                </a:solidFill>
              </a:rPr>
              <a:t>Drill Cuttings </a:t>
            </a:r>
            <a:r>
              <a:rPr lang="en-US" dirty="0">
                <a:solidFill>
                  <a:srgbClr val="C00000"/>
                </a:solidFill>
              </a:rPr>
              <a:t>~500-800 tons/well or 25 to 50 </a:t>
            </a:r>
            <a:r>
              <a:rPr lang="en-US" dirty="0" smtClean="0">
                <a:solidFill>
                  <a:srgbClr val="C00000"/>
                </a:solidFill>
              </a:rPr>
              <a:t>truckloads</a:t>
            </a:r>
          </a:p>
          <a:p>
            <a:pPr lvl="1"/>
            <a:r>
              <a:rPr lang="en-US" dirty="0" smtClean="0">
                <a:solidFill>
                  <a:schemeClr val="tx1"/>
                </a:solidFill>
              </a:rPr>
              <a:t>Drilling Mud</a:t>
            </a:r>
          </a:p>
          <a:p>
            <a:r>
              <a:rPr lang="en-US" dirty="0" smtClean="0">
                <a:solidFill>
                  <a:schemeClr val="tx1"/>
                </a:solidFill>
              </a:rPr>
              <a:t>TCLP organics-no exceedances</a:t>
            </a:r>
          </a:p>
          <a:p>
            <a:r>
              <a:rPr lang="en-US" dirty="0" smtClean="0">
                <a:solidFill>
                  <a:schemeClr val="tx1"/>
                </a:solidFill>
              </a:rPr>
              <a:t>TCLP inorganics-no exceedances</a:t>
            </a:r>
          </a:p>
          <a:p>
            <a:endParaRPr lang="en-US" dirty="0"/>
          </a:p>
        </p:txBody>
      </p:sp>
    </p:spTree>
    <p:extLst>
      <p:ext uri="{BB962C8B-B14F-4D97-AF65-F5344CB8AC3E}">
        <p14:creationId xmlns:p14="http://schemas.microsoft.com/office/powerpoint/2010/main" val="317464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168978"/>
            <a:ext cx="4953000" cy="4824843"/>
          </a:xfrm>
          <a:prstGeom prst="rect">
            <a:avLst/>
          </a:prstGeom>
        </p:spPr>
      </p:pic>
      <p:sp>
        <p:nvSpPr>
          <p:cNvPr id="4" name="Title 3"/>
          <p:cNvSpPr>
            <a:spLocks noGrp="1"/>
          </p:cNvSpPr>
          <p:nvPr>
            <p:ph type="title"/>
          </p:nvPr>
        </p:nvSpPr>
        <p:spPr>
          <a:xfrm>
            <a:off x="710844" y="0"/>
            <a:ext cx="7886700" cy="996593"/>
          </a:xfrm>
        </p:spPr>
        <p:txBody>
          <a:bodyPr>
            <a:noAutofit/>
          </a:bodyPr>
          <a:lstStyle/>
          <a:p>
            <a:pPr algn="ctr"/>
            <a:r>
              <a:rPr lang="en-US" sz="3600" b="1" dirty="0" smtClean="0"/>
              <a:t>MSEEL Environmental Monitoring</a:t>
            </a:r>
            <a:br>
              <a:rPr lang="en-US" sz="3600" b="1" dirty="0" smtClean="0"/>
            </a:br>
            <a:r>
              <a:rPr lang="en-US" sz="3600" b="1" dirty="0" smtClean="0"/>
              <a:t>Air Emissions</a:t>
            </a:r>
            <a:endParaRPr lang="en-US" sz="3600" b="1" dirty="0"/>
          </a:p>
        </p:txBody>
      </p:sp>
      <p:pic>
        <p:nvPicPr>
          <p:cNvPr id="5" name="Picture 4"/>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l="3860" t="9725" r="47883"/>
          <a:stretch/>
        </p:blipFill>
        <p:spPr>
          <a:xfrm>
            <a:off x="5166452" y="704526"/>
            <a:ext cx="3810000" cy="2837277"/>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53523" t="21820" r="4978" b="7869"/>
          <a:stretch/>
        </p:blipFill>
        <p:spPr>
          <a:xfrm>
            <a:off x="5638800" y="3581400"/>
            <a:ext cx="3276600" cy="2209801"/>
          </a:xfrm>
          <a:prstGeom prst="rect">
            <a:avLst/>
          </a:prstGeom>
        </p:spPr>
      </p:pic>
      <p:sp>
        <p:nvSpPr>
          <p:cNvPr id="7" name="TextBox 6"/>
          <p:cNvSpPr txBox="1"/>
          <p:nvPr/>
        </p:nvSpPr>
        <p:spPr>
          <a:xfrm>
            <a:off x="5701087" y="6109900"/>
            <a:ext cx="2790187" cy="646331"/>
          </a:xfrm>
          <a:prstGeom prst="rect">
            <a:avLst/>
          </a:prstGeom>
          <a:noFill/>
        </p:spPr>
        <p:txBody>
          <a:bodyPr wrap="none" rtlCol="0">
            <a:spAutoFit/>
          </a:bodyPr>
          <a:lstStyle/>
          <a:p>
            <a:r>
              <a:rPr lang="en-US" dirty="0" smtClean="0">
                <a:solidFill>
                  <a:schemeClr val="bg1"/>
                </a:solidFill>
              </a:rPr>
              <a:t>Michael McCawley – WVU</a:t>
            </a:r>
          </a:p>
          <a:p>
            <a:r>
              <a:rPr lang="en-US" dirty="0" smtClean="0">
                <a:solidFill>
                  <a:schemeClr val="bg1"/>
                </a:solidFill>
              </a:rPr>
              <a:t>Derek Johnson </a:t>
            </a:r>
            <a:r>
              <a:rPr lang="en-US" dirty="0">
                <a:solidFill>
                  <a:schemeClr val="bg1"/>
                </a:solidFill>
              </a:rPr>
              <a:t>–</a:t>
            </a:r>
            <a:r>
              <a:rPr lang="en-US" b="1" dirty="0" smtClean="0">
                <a:solidFill>
                  <a:schemeClr val="bg1"/>
                </a:solidFill>
              </a:rPr>
              <a:t> </a:t>
            </a:r>
            <a:r>
              <a:rPr lang="en-US" dirty="0" smtClean="0">
                <a:solidFill>
                  <a:schemeClr val="bg1"/>
                </a:solidFill>
              </a:rPr>
              <a:t>WVU</a:t>
            </a:r>
            <a:endParaRPr lang="en-US" dirty="0">
              <a:solidFill>
                <a:schemeClr val="bg1"/>
              </a:solidFill>
            </a:endParaRPr>
          </a:p>
        </p:txBody>
      </p:sp>
    </p:spTree>
    <p:extLst>
      <p:ext uri="{BB962C8B-B14F-4D97-AF65-F5344CB8AC3E}">
        <p14:creationId xmlns:p14="http://schemas.microsoft.com/office/powerpoint/2010/main" val="91800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22" y="228600"/>
            <a:ext cx="9144000" cy="1066800"/>
          </a:xfrm>
        </p:spPr>
        <p:txBody>
          <a:bodyPr>
            <a:normAutofit/>
          </a:bodyPr>
          <a:lstStyle/>
          <a:p>
            <a:pPr algn="ctr"/>
            <a:r>
              <a:rPr lang="en-US" sz="4000" b="1" cap="none" dirty="0" smtClean="0">
                <a:solidFill>
                  <a:schemeClr val="tx2"/>
                </a:solidFill>
              </a:rPr>
              <a:t>Radiochemistry:  Drill Cuttings</a:t>
            </a:r>
            <a:r>
              <a:rPr lang="en-US" cap="none" dirty="0"/>
              <a:t/>
            </a:r>
            <a:br>
              <a:rPr lang="en-US" cap="none" dirty="0"/>
            </a:br>
            <a:r>
              <a:rPr lang="en-US" sz="2400" dirty="0">
                <a:solidFill>
                  <a:schemeClr val="accent3">
                    <a:lumMod val="75000"/>
                  </a:schemeClr>
                </a:solidFill>
              </a:rPr>
              <a:t>Brazil nuts are about 12 pCi/g</a:t>
            </a:r>
          </a:p>
        </p:txBody>
      </p:sp>
      <p:pic>
        <p:nvPicPr>
          <p:cNvPr id="4" name="Picture 3"/>
          <p:cNvPicPr>
            <a:picLocks noChangeAspect="1"/>
          </p:cNvPicPr>
          <p:nvPr/>
        </p:nvPicPr>
        <p:blipFill>
          <a:blip r:embed="rId2"/>
          <a:stretch>
            <a:fillRect/>
          </a:stretch>
        </p:blipFill>
        <p:spPr>
          <a:xfrm>
            <a:off x="304800" y="1600200"/>
            <a:ext cx="8517434" cy="3581400"/>
          </a:xfrm>
          <a:prstGeom prst="rect">
            <a:avLst/>
          </a:prstGeom>
          <a:solidFill>
            <a:schemeClr val="bg1"/>
          </a:solidFill>
          <a:ln>
            <a:solidFill>
              <a:schemeClr val="tx1"/>
            </a:solidFill>
          </a:ln>
          <a:effectLst>
            <a:outerShdw blurRad="292100" dist="139700" dir="2700000" algn="tl" rotWithShape="0">
              <a:srgbClr val="333333">
                <a:alpha val="65000"/>
              </a:srgbClr>
            </a:outerShdw>
          </a:effectLst>
        </p:spPr>
      </p:pic>
      <p:sp>
        <p:nvSpPr>
          <p:cNvPr id="6" name="TextBox 5"/>
          <p:cNvSpPr txBox="1"/>
          <p:nvPr/>
        </p:nvSpPr>
        <p:spPr>
          <a:xfrm>
            <a:off x="4876800" y="6248400"/>
            <a:ext cx="3533981" cy="369332"/>
          </a:xfrm>
          <a:prstGeom prst="rect">
            <a:avLst/>
          </a:prstGeom>
          <a:noFill/>
        </p:spPr>
        <p:txBody>
          <a:bodyPr wrap="none" rtlCol="0">
            <a:spAutoFit/>
          </a:bodyPr>
          <a:lstStyle/>
          <a:p>
            <a:r>
              <a:rPr lang="en-US" dirty="0" smtClean="0">
                <a:solidFill>
                  <a:schemeClr val="bg1"/>
                </a:solidFill>
              </a:rPr>
              <a:t>Paul Ziemkiewicz – WVU/WVWRI</a:t>
            </a:r>
          </a:p>
        </p:txBody>
      </p:sp>
    </p:spTree>
    <p:extLst>
      <p:ext uri="{BB962C8B-B14F-4D97-AF65-F5344CB8AC3E}">
        <p14:creationId xmlns:p14="http://schemas.microsoft.com/office/powerpoint/2010/main" val="143524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85800" y="1178718"/>
            <a:ext cx="7429500" cy="642938"/>
          </a:xfrm>
        </p:spPr>
        <p:txBody>
          <a:bodyPr>
            <a:normAutofit fontScale="90000"/>
          </a:bodyPr>
          <a:lstStyle/>
          <a:p>
            <a:r>
              <a:rPr lang="en-US" dirty="0" smtClean="0">
                <a:solidFill>
                  <a:srgbClr val="002060"/>
                </a:solidFill>
              </a:rPr>
              <a:t>Flowback/Produced Water</a:t>
            </a:r>
            <a:endParaRPr lang="en-US" dirty="0">
              <a:solidFill>
                <a:srgbClr val="002060"/>
              </a:solidFill>
            </a:endParaRPr>
          </a:p>
        </p:txBody>
      </p:sp>
      <p:sp>
        <p:nvSpPr>
          <p:cNvPr id="9" name="Content Placeholder 8"/>
          <p:cNvSpPr>
            <a:spLocks noGrp="1"/>
          </p:cNvSpPr>
          <p:nvPr>
            <p:ph idx="1"/>
          </p:nvPr>
        </p:nvSpPr>
        <p:spPr>
          <a:xfrm>
            <a:off x="533400" y="2143126"/>
            <a:ext cx="7696200" cy="2962274"/>
          </a:xfrm>
        </p:spPr>
        <p:txBody>
          <a:bodyPr>
            <a:normAutofit fontScale="62500" lnSpcReduction="20000"/>
          </a:bodyPr>
          <a:lstStyle/>
          <a:p>
            <a:r>
              <a:rPr lang="en-US" dirty="0" smtClean="0"/>
              <a:t>Extremely saline:  10,000 to 300,000 mg TDS/L</a:t>
            </a:r>
          </a:p>
          <a:p>
            <a:r>
              <a:rPr lang="en-US" dirty="0" smtClean="0"/>
              <a:t>Inorganics:  Na, Mg, </a:t>
            </a:r>
            <a:r>
              <a:rPr lang="en-US" dirty="0" err="1" smtClean="0"/>
              <a:t>Ca</a:t>
            </a:r>
            <a:r>
              <a:rPr lang="en-US" dirty="0" smtClean="0"/>
              <a:t>, </a:t>
            </a:r>
            <a:r>
              <a:rPr lang="en-US" dirty="0" err="1" smtClean="0"/>
              <a:t>Sr</a:t>
            </a:r>
            <a:r>
              <a:rPr lang="en-US" dirty="0" smtClean="0"/>
              <a:t>, Ba, </a:t>
            </a:r>
            <a:r>
              <a:rPr lang="en-US" dirty="0" err="1" smtClean="0"/>
              <a:t>Cl</a:t>
            </a:r>
            <a:r>
              <a:rPr lang="en-US" dirty="0" smtClean="0"/>
              <a:t>, Br</a:t>
            </a:r>
          </a:p>
          <a:p>
            <a:r>
              <a:rPr lang="en-US" dirty="0" smtClean="0"/>
              <a:t>Organics:  BTEX</a:t>
            </a:r>
          </a:p>
          <a:p>
            <a:r>
              <a:rPr lang="en-US" dirty="0" smtClean="0"/>
              <a:t>NORMs:  </a:t>
            </a:r>
            <a:r>
              <a:rPr lang="el-GR" dirty="0" smtClean="0"/>
              <a:t>α</a:t>
            </a:r>
            <a:r>
              <a:rPr lang="en-US" dirty="0" smtClean="0"/>
              <a:t>,</a:t>
            </a:r>
            <a:r>
              <a:rPr lang="el-GR" dirty="0" smtClean="0"/>
              <a:t>β</a:t>
            </a:r>
            <a:r>
              <a:rPr lang="en-US" dirty="0" smtClean="0"/>
              <a:t>,</a:t>
            </a:r>
            <a:r>
              <a:rPr lang="en-US" baseline="30000" dirty="0" smtClean="0"/>
              <a:t>226</a:t>
            </a:r>
            <a:r>
              <a:rPr lang="en-US" dirty="0" smtClean="0"/>
              <a:t>Ra, </a:t>
            </a:r>
            <a:r>
              <a:rPr lang="en-US" baseline="30000" dirty="0" smtClean="0"/>
              <a:t>228</a:t>
            </a:r>
            <a:r>
              <a:rPr lang="en-US" dirty="0" smtClean="0"/>
              <a:t>Ra, </a:t>
            </a:r>
          </a:p>
          <a:p>
            <a:r>
              <a:rPr lang="en-US" dirty="0" smtClean="0"/>
              <a:t>During flowback cycle</a:t>
            </a:r>
          </a:p>
          <a:p>
            <a:pPr lvl="1"/>
            <a:r>
              <a:rPr lang="en-US" dirty="0" smtClean="0"/>
              <a:t>Discharge drops off rapidly </a:t>
            </a:r>
          </a:p>
          <a:p>
            <a:pPr lvl="2"/>
            <a:r>
              <a:rPr lang="en-US" dirty="0"/>
              <a:t>I</a:t>
            </a:r>
            <a:r>
              <a:rPr lang="en-US" dirty="0" smtClean="0"/>
              <a:t>nitially 5,000 bpd to 175 bpd after 60 days </a:t>
            </a:r>
          </a:p>
          <a:p>
            <a:pPr lvl="1"/>
            <a:r>
              <a:rPr lang="en-US" dirty="0" smtClean="0"/>
              <a:t>Ion concentrations increase</a:t>
            </a:r>
          </a:p>
          <a:p>
            <a:r>
              <a:rPr lang="en-US" dirty="0" smtClean="0"/>
              <a:t>Most of the contaminants come from the formation-</a:t>
            </a:r>
            <a:r>
              <a:rPr lang="en-US" dirty="0" smtClean="0">
                <a:solidFill>
                  <a:srgbClr val="C00000"/>
                </a:solidFill>
              </a:rPr>
              <a:t>not </a:t>
            </a:r>
            <a:r>
              <a:rPr lang="en-US" dirty="0" err="1" smtClean="0">
                <a:solidFill>
                  <a:srgbClr val="C00000"/>
                </a:solidFill>
              </a:rPr>
              <a:t>frac</a:t>
            </a:r>
            <a:r>
              <a:rPr lang="en-US" dirty="0" smtClean="0">
                <a:solidFill>
                  <a:srgbClr val="C00000"/>
                </a:solidFill>
              </a:rPr>
              <a:t> fluid</a:t>
            </a:r>
            <a:endParaRPr lang="en-US" dirty="0"/>
          </a:p>
        </p:txBody>
      </p:sp>
      <p:sp>
        <p:nvSpPr>
          <p:cNvPr id="4" name="TextBox 3"/>
          <p:cNvSpPr txBox="1"/>
          <p:nvPr/>
        </p:nvSpPr>
        <p:spPr>
          <a:xfrm>
            <a:off x="4876800" y="6248400"/>
            <a:ext cx="3533981" cy="369332"/>
          </a:xfrm>
          <a:prstGeom prst="rect">
            <a:avLst/>
          </a:prstGeom>
          <a:noFill/>
        </p:spPr>
        <p:txBody>
          <a:bodyPr wrap="none" rtlCol="0">
            <a:spAutoFit/>
          </a:bodyPr>
          <a:lstStyle/>
          <a:p>
            <a:r>
              <a:rPr lang="en-US" dirty="0" smtClean="0">
                <a:solidFill>
                  <a:schemeClr val="bg1"/>
                </a:solidFill>
              </a:rPr>
              <a:t>Paul Ziemkiewicz – WVU/WVWRI</a:t>
            </a:r>
          </a:p>
        </p:txBody>
      </p:sp>
    </p:spTree>
    <p:extLst>
      <p:ext uri="{BB962C8B-B14F-4D97-AF65-F5344CB8AC3E}">
        <p14:creationId xmlns:p14="http://schemas.microsoft.com/office/powerpoint/2010/main" val="152653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199" y="296154"/>
            <a:ext cx="7678475" cy="557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58000" y="2900408"/>
            <a:ext cx="819455" cy="369332"/>
          </a:xfrm>
          <a:prstGeom prst="rect">
            <a:avLst/>
          </a:prstGeom>
          <a:noFill/>
        </p:spPr>
        <p:txBody>
          <a:bodyPr wrap="none" rtlCol="0">
            <a:spAutoFit/>
          </a:bodyPr>
          <a:lstStyle/>
          <a:p>
            <a:r>
              <a:rPr lang="en-US" b="1" dirty="0" smtClean="0">
                <a:solidFill>
                  <a:schemeClr val="bg1"/>
                </a:solidFill>
              </a:rPr>
              <a:t>88.1%</a:t>
            </a:r>
            <a:endParaRPr lang="en-US" b="1" dirty="0">
              <a:solidFill>
                <a:schemeClr val="bg1"/>
              </a:solidFill>
            </a:endParaRPr>
          </a:p>
        </p:txBody>
      </p:sp>
    </p:spTree>
    <p:extLst>
      <p:ext uri="{BB962C8B-B14F-4D97-AF65-F5344CB8AC3E}">
        <p14:creationId xmlns:p14="http://schemas.microsoft.com/office/powerpoint/2010/main" val="134282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838200"/>
          </a:xfrm>
        </p:spPr>
        <p:txBody>
          <a:bodyPr>
            <a:noAutofit/>
          </a:bodyPr>
          <a:lstStyle/>
          <a:p>
            <a:pPr algn="ctr"/>
            <a:r>
              <a:rPr lang="en-US" sz="3600" dirty="0"/>
              <a:t>Flowback </a:t>
            </a:r>
            <a:r>
              <a:rPr lang="en-US" sz="3600" dirty="0" smtClean="0"/>
              <a:t>Volumes</a:t>
            </a:r>
            <a:r>
              <a:rPr lang="en-US" sz="3600" dirty="0"/>
              <a:t>: MIP </a:t>
            </a:r>
            <a:r>
              <a:rPr lang="en-US" sz="3600" dirty="0" smtClean="0"/>
              <a:t>3H</a:t>
            </a:r>
            <a:r>
              <a:rPr lang="en-US" sz="3600" baseline="30000" dirty="0" smtClean="0"/>
              <a:t/>
            </a:r>
            <a:br>
              <a:rPr lang="en-US" sz="3600" baseline="30000" dirty="0" smtClean="0"/>
            </a:br>
            <a:endParaRPr lang="en-US" sz="3600" baseline="30000" dirty="0"/>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4400" y="660400"/>
            <a:ext cx="7772400" cy="51816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653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6200" y="1063229"/>
            <a:ext cx="2133600" cy="2518171"/>
          </a:xfrm>
        </p:spPr>
        <p:txBody>
          <a:bodyPr>
            <a:normAutofit fontScale="90000"/>
          </a:bodyPr>
          <a:lstStyle/>
          <a:p>
            <a:r>
              <a:rPr lang="en-US" sz="1800" dirty="0">
                <a:solidFill>
                  <a:schemeClr val="tx2">
                    <a:lumMod val="75000"/>
                  </a:schemeClr>
                </a:solidFill>
              </a:rPr>
              <a:t/>
            </a:r>
            <a:br>
              <a:rPr lang="en-US" sz="1800" dirty="0">
                <a:solidFill>
                  <a:schemeClr val="tx2">
                    <a:lumMod val="75000"/>
                  </a:schemeClr>
                </a:solidFill>
              </a:rPr>
            </a:br>
            <a:r>
              <a:rPr lang="en-US" sz="1800" dirty="0">
                <a:solidFill>
                  <a:schemeClr val="tx2">
                    <a:lumMod val="75000"/>
                  </a:schemeClr>
                </a:solidFill>
              </a:rPr>
              <a:t>MSEEL data</a:t>
            </a:r>
            <a:br>
              <a:rPr lang="en-US" sz="1800" dirty="0">
                <a:solidFill>
                  <a:schemeClr val="tx2">
                    <a:lumMod val="75000"/>
                  </a:schemeClr>
                </a:solidFill>
              </a:rPr>
            </a:br>
            <a:r>
              <a:rPr lang="en-US" sz="1800" dirty="0">
                <a:solidFill>
                  <a:schemeClr val="tx2">
                    <a:lumMod val="75000"/>
                  </a:schemeClr>
                </a:solidFill>
              </a:rPr>
              <a:t/>
            </a:r>
            <a:br>
              <a:rPr lang="en-US" sz="1800" dirty="0">
                <a:solidFill>
                  <a:schemeClr val="tx2">
                    <a:lumMod val="75000"/>
                  </a:schemeClr>
                </a:solidFill>
              </a:rPr>
            </a:br>
            <a:r>
              <a:rPr lang="en-US" sz="1800" dirty="0">
                <a:solidFill>
                  <a:schemeClr val="tx2">
                    <a:lumMod val="75000"/>
                  </a:schemeClr>
                </a:solidFill>
              </a:rPr>
              <a:t>Nearly all parameters were higher in flowback than </a:t>
            </a:r>
            <a:r>
              <a:rPr lang="en-US" sz="1800" dirty="0" err="1">
                <a:solidFill>
                  <a:schemeClr val="tx2">
                    <a:lumMod val="75000"/>
                  </a:schemeClr>
                </a:solidFill>
              </a:rPr>
              <a:t>frac</a:t>
            </a:r>
            <a:r>
              <a:rPr lang="en-US" sz="1800" dirty="0">
                <a:solidFill>
                  <a:schemeClr val="tx2">
                    <a:lumMod val="75000"/>
                  </a:schemeClr>
                </a:solidFill>
              </a:rPr>
              <a:t> fluid  </a:t>
            </a:r>
            <a:br>
              <a:rPr lang="en-US" sz="1800" dirty="0">
                <a:solidFill>
                  <a:schemeClr val="tx2">
                    <a:lumMod val="75000"/>
                  </a:schemeClr>
                </a:solidFill>
              </a:rPr>
            </a:br>
            <a:r>
              <a:rPr lang="en-US" sz="1800" dirty="0">
                <a:solidFill>
                  <a:schemeClr val="tx2">
                    <a:lumMod val="75000"/>
                  </a:schemeClr>
                </a:solidFill>
              </a:rPr>
              <a:t/>
            </a:r>
            <a:br>
              <a:rPr lang="en-US" sz="1800" dirty="0">
                <a:solidFill>
                  <a:schemeClr val="tx2">
                    <a:lumMod val="75000"/>
                  </a:schemeClr>
                </a:solidFill>
              </a:rPr>
            </a:br>
            <a:r>
              <a:rPr lang="en-US" sz="1800" dirty="0">
                <a:solidFill>
                  <a:schemeClr val="tx2">
                    <a:lumMod val="75000"/>
                  </a:schemeClr>
                </a:solidFill>
              </a:rPr>
              <a:t>Pink:  exceeds drinking water MCL</a:t>
            </a:r>
            <a:endParaRPr lang="en-US" sz="1800" dirty="0"/>
          </a:p>
        </p:txBody>
      </p:sp>
      <p:pic>
        <p:nvPicPr>
          <p:cNvPr id="9" name="Content Placeholder 8"/>
          <p:cNvPicPr>
            <a:picLocks noGrp="1" noChangeAspect="1"/>
          </p:cNvPicPr>
          <p:nvPr>
            <p:ph idx="1"/>
          </p:nvPr>
        </p:nvPicPr>
        <p:blipFill>
          <a:blip r:embed="rId2"/>
          <a:stretch>
            <a:fillRect/>
          </a:stretch>
        </p:blipFill>
        <p:spPr>
          <a:xfrm>
            <a:off x="2819400" y="609600"/>
            <a:ext cx="6019800" cy="5139661"/>
          </a:xfrm>
          <a:prstGeom prst="rect">
            <a:avLst/>
          </a:prstGeom>
          <a:solidFill>
            <a:schemeClr val="lt1"/>
          </a:solidFill>
          <a:ln>
            <a:solidFill>
              <a:schemeClr val="tx1"/>
            </a:solidFill>
          </a:ln>
        </p:spPr>
      </p:pic>
    </p:spTree>
    <p:extLst>
      <p:ext uri="{BB962C8B-B14F-4D97-AF65-F5344CB8AC3E}">
        <p14:creationId xmlns:p14="http://schemas.microsoft.com/office/powerpoint/2010/main" val="55869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92264" y="29817"/>
            <a:ext cx="7346936" cy="1143000"/>
          </a:xfrm>
        </p:spPr>
        <p:txBody>
          <a:bodyPr>
            <a:normAutofit/>
          </a:bodyPr>
          <a:lstStyle/>
          <a:p>
            <a:pPr algn="ctr"/>
            <a:r>
              <a:rPr lang="en-US" sz="3600" b="1" dirty="0" smtClean="0">
                <a:solidFill>
                  <a:schemeClr val="tx2"/>
                </a:solidFill>
              </a:rPr>
              <a:t>Subsurface Sampling</a:t>
            </a:r>
            <a:endParaRPr lang="en-US" sz="3600" b="1" dirty="0">
              <a:solidFill>
                <a:schemeClr val="tx2"/>
              </a:solidFill>
            </a:endParaRPr>
          </a:p>
        </p:txBody>
      </p:sp>
      <p:pic>
        <p:nvPicPr>
          <p:cNvPr id="3077" name="Picture 5" descr="C:\Users\ATravis\AppData\Local\Microsoft\Windows\Temporary Internet Files\Content.Outlook\E8WUJW0K\IMG_100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152400"/>
            <a:ext cx="6019800" cy="6019800"/>
          </a:xfrm>
          <a:prstGeom prst="rect">
            <a:avLst/>
          </a:prstGeom>
          <a:noFill/>
          <a:effectLst>
            <a:outerShdw blurRad="50800" dist="127000" dir="18900000" algn="bl" rotWithShape="0">
              <a:prstClr val="black">
                <a:alpha val="40000"/>
              </a:prstClr>
            </a:outerShdw>
          </a:effectLst>
          <a:scene3d>
            <a:camera prst="orthographicFront">
              <a:rot lat="0" lon="3000000" rev="16200000"/>
            </a:camera>
            <a:lightRig rig="threePt" dir="t"/>
          </a:scene3d>
          <a:extLst>
            <a:ext uri="{909E8E84-426E-40DD-AFC4-6F175D3DCCD1}">
              <a14:hiddenFill xmlns:a14="http://schemas.microsoft.com/office/drawing/2010/main">
                <a:solidFill>
                  <a:srgbClr val="FFFFFF"/>
                </a:solidFill>
              </a14:hiddenFill>
            </a:ext>
          </a:extLst>
        </p:spPr>
      </p:pic>
      <p:pic>
        <p:nvPicPr>
          <p:cNvPr id="3074"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7162800" y="1828800"/>
            <a:ext cx="1083620" cy="2209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572000" y="5410200"/>
            <a:ext cx="4356129" cy="369332"/>
          </a:xfrm>
          <a:prstGeom prst="rect">
            <a:avLst/>
          </a:prstGeom>
          <a:noFill/>
        </p:spPr>
        <p:txBody>
          <a:bodyPr wrap="none" rtlCol="0">
            <a:spAutoFit/>
          </a:bodyPr>
          <a:lstStyle/>
          <a:p>
            <a:r>
              <a:rPr lang="en-US" dirty="0" smtClean="0"/>
              <a:t>Retrieved 111’ of a targeted 120’ whole core</a:t>
            </a:r>
            <a:endParaRPr lang="en-US" dirty="0"/>
          </a:p>
        </p:txBody>
      </p:sp>
    </p:spTree>
    <p:extLst>
      <p:ext uri="{BB962C8B-B14F-4D97-AF65-F5344CB8AC3E}">
        <p14:creationId xmlns:p14="http://schemas.microsoft.com/office/powerpoint/2010/main" val="167769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6250" y="34535"/>
            <a:ext cx="7886700" cy="942909"/>
          </a:xfrm>
        </p:spPr>
        <p:txBody>
          <a:bodyPr>
            <a:normAutofit/>
          </a:bodyPr>
          <a:lstStyle/>
          <a:p>
            <a:r>
              <a:rPr lang="en-US" sz="3600" b="1" dirty="0" smtClean="0">
                <a:solidFill>
                  <a:schemeClr val="tx2"/>
                </a:solidFill>
              </a:rPr>
              <a:t>Sidewall Cores</a:t>
            </a:r>
            <a:endParaRPr lang="en-US" sz="3600" b="1" dirty="0">
              <a:solidFill>
                <a:schemeClr val="tx2"/>
              </a:solidFill>
            </a:endParaRPr>
          </a:p>
        </p:txBody>
      </p:sp>
      <p:pic>
        <p:nvPicPr>
          <p:cNvPr id="5122"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609600" y="942909"/>
            <a:ext cx="4182218" cy="2365453"/>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7643" y="3487951"/>
            <a:ext cx="4194175" cy="237172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2895600" y="6156254"/>
            <a:ext cx="3048000" cy="646331"/>
          </a:xfrm>
          <a:prstGeom prst="rect">
            <a:avLst/>
          </a:prstGeom>
          <a:noFill/>
        </p:spPr>
        <p:txBody>
          <a:bodyPr wrap="square" rtlCol="0">
            <a:spAutoFit/>
          </a:bodyPr>
          <a:lstStyle/>
          <a:p>
            <a:r>
              <a:rPr lang="en-US" dirty="0" smtClean="0">
                <a:solidFill>
                  <a:schemeClr val="bg1"/>
                </a:solidFill>
              </a:rPr>
              <a:t>Collected 197 sidewall cores from the SW and 3H well</a:t>
            </a:r>
            <a:endParaRPr lang="en-US" dirty="0">
              <a:solidFill>
                <a:schemeClr val="bg1"/>
              </a:solidFill>
            </a:endParaRPr>
          </a:p>
        </p:txBody>
      </p:sp>
      <p:pic>
        <p:nvPicPr>
          <p:cNvPr id="8" name="Picture 7" descr="cid:652E686F-46F8-4040-B57B-F576C985B1E3"/>
          <p:cNvPicPr/>
          <p:nvPr/>
        </p:nvPicPr>
        <p:blipFill>
          <a:blip r:embed="rId4" r:link="rId5" cstate="email">
            <a:extLst>
              <a:ext uri="{28A0092B-C50C-407E-A947-70E740481C1C}">
                <a14:useLocalDpi xmlns:a14="http://schemas.microsoft.com/office/drawing/2010/main"/>
              </a:ext>
            </a:extLst>
          </a:blip>
          <a:srcRect/>
          <a:stretch>
            <a:fillRect/>
          </a:stretch>
        </p:blipFill>
        <p:spPr bwMode="auto">
          <a:xfrm rot="5400000">
            <a:off x="4165603" y="1109879"/>
            <a:ext cx="5537194" cy="39624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6046639" y="6109900"/>
            <a:ext cx="2366995" cy="646331"/>
          </a:xfrm>
          <a:prstGeom prst="rect">
            <a:avLst/>
          </a:prstGeom>
          <a:noFill/>
        </p:spPr>
        <p:txBody>
          <a:bodyPr wrap="none" rtlCol="0">
            <a:spAutoFit/>
          </a:bodyPr>
          <a:lstStyle/>
          <a:p>
            <a:r>
              <a:rPr lang="en-US" dirty="0" smtClean="0">
                <a:solidFill>
                  <a:schemeClr val="bg1"/>
                </a:solidFill>
              </a:rPr>
              <a:t>Shikha Sharma – WVU</a:t>
            </a:r>
          </a:p>
          <a:p>
            <a:r>
              <a:rPr lang="en-US" dirty="0" smtClean="0">
                <a:solidFill>
                  <a:schemeClr val="bg1"/>
                </a:solidFill>
              </a:rPr>
              <a:t>Ohio State University</a:t>
            </a:r>
            <a:endParaRPr lang="en-US" dirty="0">
              <a:solidFill>
                <a:schemeClr val="bg1"/>
              </a:solidFill>
            </a:endParaRPr>
          </a:p>
        </p:txBody>
      </p:sp>
    </p:spTree>
    <p:extLst>
      <p:ext uri="{BB962C8B-B14F-4D97-AF65-F5344CB8AC3E}">
        <p14:creationId xmlns:p14="http://schemas.microsoft.com/office/powerpoint/2010/main" val="142233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email">
            <a:extLst>
              <a:ext uri="{28A0092B-C50C-407E-A947-70E740481C1C}">
                <a14:useLocalDpi xmlns:a14="http://schemas.microsoft.com/office/drawing/2010/main"/>
              </a:ext>
            </a:extLst>
          </a:blip>
          <a:srcRect/>
          <a:stretch/>
        </p:blipFill>
        <p:spPr>
          <a:xfrm>
            <a:off x="1387653" y="1219200"/>
            <a:ext cx="6482993" cy="4500082"/>
          </a:xfrm>
          <a:prstGeom prst="rect">
            <a:avLst/>
          </a:prstGeom>
        </p:spPr>
      </p:pic>
      <p:sp>
        <p:nvSpPr>
          <p:cNvPr id="2" name="Title 1"/>
          <p:cNvSpPr>
            <a:spLocks noGrp="1"/>
          </p:cNvSpPr>
          <p:nvPr>
            <p:ph type="title"/>
          </p:nvPr>
        </p:nvSpPr>
        <p:spPr>
          <a:xfrm>
            <a:off x="685800" y="0"/>
            <a:ext cx="7886700" cy="1325563"/>
          </a:xfrm>
        </p:spPr>
        <p:txBody>
          <a:bodyPr>
            <a:normAutofit/>
          </a:bodyPr>
          <a:lstStyle/>
          <a:p>
            <a:pPr algn="ctr"/>
            <a:r>
              <a:rPr lang="en-US" sz="3600" b="1" dirty="0" smtClean="0">
                <a:solidFill>
                  <a:schemeClr val="tx2"/>
                </a:solidFill>
              </a:rPr>
              <a:t>Sidewall Cores Geochemistry</a:t>
            </a:r>
            <a:endParaRPr lang="en-US" sz="3600" b="1" dirty="0">
              <a:solidFill>
                <a:schemeClr val="tx2"/>
              </a:solidFill>
            </a:endParaRPr>
          </a:p>
        </p:txBody>
      </p:sp>
      <p:sp>
        <p:nvSpPr>
          <p:cNvPr id="5" name="TextBox 4"/>
          <p:cNvSpPr txBox="1"/>
          <p:nvPr/>
        </p:nvSpPr>
        <p:spPr>
          <a:xfrm>
            <a:off x="6019800" y="6109900"/>
            <a:ext cx="2366995" cy="646331"/>
          </a:xfrm>
          <a:prstGeom prst="rect">
            <a:avLst/>
          </a:prstGeom>
          <a:noFill/>
        </p:spPr>
        <p:txBody>
          <a:bodyPr wrap="none" rtlCol="0">
            <a:spAutoFit/>
          </a:bodyPr>
          <a:lstStyle/>
          <a:p>
            <a:r>
              <a:rPr lang="en-US" dirty="0" smtClean="0">
                <a:solidFill>
                  <a:schemeClr val="bg1"/>
                </a:solidFill>
              </a:rPr>
              <a:t>Shikha Sharma – WVU</a:t>
            </a:r>
          </a:p>
          <a:p>
            <a:r>
              <a:rPr lang="en-US" dirty="0" smtClean="0">
                <a:solidFill>
                  <a:schemeClr val="bg1"/>
                </a:solidFill>
              </a:rPr>
              <a:t>Ohio State University</a:t>
            </a:r>
            <a:endParaRPr lang="en-US" dirty="0">
              <a:solidFill>
                <a:schemeClr val="bg1"/>
              </a:solidFill>
            </a:endParaRPr>
          </a:p>
        </p:txBody>
      </p:sp>
    </p:spTree>
    <p:extLst>
      <p:ext uri="{BB962C8B-B14F-4D97-AF65-F5344CB8AC3E}">
        <p14:creationId xmlns:p14="http://schemas.microsoft.com/office/powerpoint/2010/main" val="84938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Inline image 1"/>
          <p:cNvSpPr>
            <a:spLocks noChangeAspect="1" noChangeArrowheads="1"/>
          </p:cNvSpPr>
          <p:nvPr/>
        </p:nvSpPr>
        <p:spPr bwMode="auto">
          <a:xfrm>
            <a:off x="402021" y="246810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47146" y="1219200"/>
            <a:ext cx="8049707" cy="4527961"/>
          </a:xfrm>
          <a:prstGeom prst="rect">
            <a:avLst/>
          </a:prstGeom>
          <a:ln>
            <a:noFill/>
          </a:ln>
          <a:effectLst>
            <a:outerShdw blurRad="292100" dist="139700" dir="2700000" algn="tl" rotWithShape="0">
              <a:srgbClr val="333333">
                <a:alpha val="65000"/>
              </a:srgbClr>
            </a:outerShdw>
          </a:effectLst>
        </p:spPr>
      </p:pic>
      <p:sp>
        <p:nvSpPr>
          <p:cNvPr id="6" name="Title 1"/>
          <p:cNvSpPr>
            <a:spLocks noGrp="1"/>
          </p:cNvSpPr>
          <p:nvPr>
            <p:ph type="title"/>
          </p:nvPr>
        </p:nvSpPr>
        <p:spPr>
          <a:xfrm>
            <a:off x="0" y="112295"/>
            <a:ext cx="9144000" cy="838200"/>
          </a:xfrm>
        </p:spPr>
        <p:txBody>
          <a:bodyPr>
            <a:noAutofit/>
          </a:bodyPr>
          <a:lstStyle/>
          <a:p>
            <a:pPr algn="ctr"/>
            <a:r>
              <a:rPr lang="en-US" sz="3600" b="1" cap="none" dirty="0" smtClean="0">
                <a:solidFill>
                  <a:schemeClr val="tx2"/>
                </a:solidFill>
              </a:rPr>
              <a:t>MSEEL</a:t>
            </a:r>
            <a:br>
              <a:rPr lang="en-US" sz="3600" b="1" cap="none" dirty="0" smtClean="0">
                <a:solidFill>
                  <a:schemeClr val="tx2"/>
                </a:solidFill>
              </a:rPr>
            </a:br>
            <a:r>
              <a:rPr lang="en-US" sz="3600" b="1" cap="none" dirty="0" smtClean="0">
                <a:solidFill>
                  <a:schemeClr val="tx2"/>
                </a:solidFill>
              </a:rPr>
              <a:t>Completion MIPU 3H and 5H</a:t>
            </a:r>
            <a:endParaRPr lang="en-US" sz="3600" b="1" cap="none" dirty="0">
              <a:solidFill>
                <a:schemeClr val="tx2"/>
              </a:solidFill>
            </a:endParaRPr>
          </a:p>
        </p:txBody>
      </p:sp>
    </p:spTree>
    <p:extLst>
      <p:ext uri="{BB962C8B-B14F-4D97-AF65-F5344CB8AC3E}">
        <p14:creationId xmlns:p14="http://schemas.microsoft.com/office/powerpoint/2010/main" val="336003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252" y="762000"/>
            <a:ext cx="6324600" cy="1143000"/>
          </a:xfrm>
        </p:spPr>
        <p:txBody>
          <a:bodyPr>
            <a:normAutofit fontScale="90000"/>
          </a:bodyPr>
          <a:lstStyle/>
          <a:p>
            <a:r>
              <a:rPr lang="en-US" b="1" dirty="0" smtClean="0">
                <a:solidFill>
                  <a:schemeClr val="tx2"/>
                </a:solidFill>
                <a:effectLst>
                  <a:outerShdw blurRad="38100" dist="38100" dir="2700000" algn="tl">
                    <a:srgbClr val="000000">
                      <a:alpha val="43137"/>
                    </a:srgbClr>
                  </a:outerShdw>
                </a:effectLst>
              </a:rPr>
              <a:t>High </a:t>
            </a:r>
            <a:br>
              <a:rPr lang="en-US" b="1" dirty="0" smtClean="0">
                <a:solidFill>
                  <a:schemeClr val="tx2"/>
                </a:solidFill>
                <a:effectLst>
                  <a:outerShdw blurRad="38100" dist="38100" dir="2700000" algn="tl">
                    <a:srgbClr val="000000">
                      <a:alpha val="43137"/>
                    </a:srgbClr>
                  </a:outerShdw>
                </a:effectLst>
              </a:rPr>
            </a:br>
            <a:r>
              <a:rPr lang="en-US" b="1" dirty="0" smtClean="0">
                <a:solidFill>
                  <a:schemeClr val="tx2"/>
                </a:solidFill>
                <a:effectLst>
                  <a:outerShdw blurRad="38100" dist="38100" dir="2700000" algn="tl">
                    <a:srgbClr val="000000">
                      <a:alpha val="43137"/>
                    </a:srgbClr>
                  </a:outerShdw>
                </a:effectLst>
              </a:rPr>
              <a:t>Resolution CT</a:t>
            </a:r>
            <a:br>
              <a:rPr lang="en-US" b="1" dirty="0" smtClean="0">
                <a:solidFill>
                  <a:schemeClr val="tx2"/>
                </a:solidFill>
                <a:effectLst>
                  <a:outerShdw blurRad="38100" dist="38100" dir="2700000" algn="tl">
                    <a:srgbClr val="000000">
                      <a:alpha val="43137"/>
                    </a:srgbClr>
                  </a:outerShdw>
                </a:effectLst>
              </a:rPr>
            </a:br>
            <a:r>
              <a:rPr lang="en-US" sz="4900" b="1" dirty="0" smtClean="0">
                <a:solidFill>
                  <a:schemeClr val="tx2"/>
                </a:solidFill>
                <a:effectLst>
                  <a:outerShdw blurRad="38100" dist="38100" dir="2700000" algn="tl">
                    <a:srgbClr val="000000">
                      <a:alpha val="43137"/>
                    </a:srgbClr>
                  </a:outerShdw>
                </a:effectLst>
              </a:rPr>
              <a:t>Scanning – </a:t>
            </a:r>
            <a:br>
              <a:rPr lang="en-US" sz="4900" b="1" dirty="0" smtClean="0">
                <a:solidFill>
                  <a:schemeClr val="tx2"/>
                </a:solidFill>
                <a:effectLst>
                  <a:outerShdw blurRad="38100" dist="38100" dir="2700000" algn="tl">
                    <a:srgbClr val="000000">
                      <a:alpha val="43137"/>
                    </a:srgbClr>
                  </a:outerShdw>
                </a:effectLst>
              </a:rPr>
            </a:br>
            <a:r>
              <a:rPr lang="en-US" sz="4900" b="1" dirty="0" smtClean="0">
                <a:solidFill>
                  <a:schemeClr val="tx2"/>
                </a:solidFill>
                <a:effectLst>
                  <a:outerShdw blurRad="38100" dist="38100" dir="2700000" algn="tl">
                    <a:srgbClr val="000000">
                      <a:alpha val="43137"/>
                    </a:srgbClr>
                  </a:outerShdw>
                </a:effectLst>
              </a:rPr>
              <a:t>Fractures</a:t>
            </a:r>
            <a:endParaRPr lang="en-US" b="1" dirty="0">
              <a:solidFill>
                <a:schemeClr val="tx2"/>
              </a:solidFill>
              <a:effectLst>
                <a:outerShdw blurRad="38100" dist="38100" dir="2700000" algn="tl">
                  <a:srgbClr val="000000">
                    <a:alpha val="43137"/>
                  </a:srgbClr>
                </a:outerShdw>
              </a:effectLst>
            </a:endParaRPr>
          </a:p>
        </p:txBody>
      </p:sp>
      <p:sp>
        <p:nvSpPr>
          <p:cNvPr id="23" name="TextBox 22"/>
          <p:cNvSpPr txBox="1"/>
          <p:nvPr/>
        </p:nvSpPr>
        <p:spPr>
          <a:xfrm>
            <a:off x="5106959" y="6256443"/>
            <a:ext cx="2435282" cy="369332"/>
          </a:xfrm>
          <a:prstGeom prst="rect">
            <a:avLst/>
          </a:prstGeom>
          <a:noFill/>
        </p:spPr>
        <p:txBody>
          <a:bodyPr wrap="none" rtlCol="0">
            <a:spAutoFit/>
          </a:bodyPr>
          <a:lstStyle/>
          <a:p>
            <a:r>
              <a:rPr lang="en-US" dirty="0" smtClean="0">
                <a:solidFill>
                  <a:schemeClr val="bg1"/>
                </a:solidFill>
              </a:rPr>
              <a:t>Dustin Crandall - NETL</a:t>
            </a:r>
          </a:p>
        </p:txBody>
      </p:sp>
      <p:sp>
        <p:nvSpPr>
          <p:cNvPr id="2" name="Rectangle 2"/>
          <p:cNvSpPr>
            <a:spLocks noChangeArrowheads="1"/>
          </p:cNvSpPr>
          <p:nvPr/>
        </p:nvSpPr>
        <p:spPr bwMode="auto">
          <a:xfrm>
            <a:off x="-1" y="-1"/>
            <a:ext cx="2026379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80656" y="152400"/>
            <a:ext cx="5314391"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87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114300" y="15607"/>
            <a:ext cx="9144000" cy="1368350"/>
          </a:xfrm>
          <a:prstGeom prst="rect">
            <a:avLst/>
          </a:prstGeom>
        </p:spPr>
        <p:txBody>
          <a:bodyPr vert="horz" lIns="91440" tIns="45720" rIns="91440" bIns="45720" rtlCol="0" anchor="ctr">
            <a:no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 - </a:t>
            </a:r>
            <a:r>
              <a:rPr lang="en-US" sz="3600" b="1" cap="all" dirty="0" smtClean="0">
                <a:solidFill>
                  <a:schemeClr val="tx2"/>
                </a:solidFill>
                <a:effectLst>
                  <a:outerShdw blurRad="38100" dist="38100" dir="2700000" algn="tl">
                    <a:srgbClr val="000000">
                      <a:alpha val="43137"/>
                    </a:srgbClr>
                  </a:outerShdw>
                </a:effectLst>
                <a:latin typeface="+mj-lt"/>
                <a:ea typeface="+mj-ea"/>
                <a:cs typeface="+mj-cs"/>
              </a:rPr>
              <a:t>Logging Lateral</a:t>
            </a:r>
          </a:p>
          <a:p>
            <a:pPr marL="0" marR="0" lvl="0" indent="0" defTabSz="609585" rtl="0" eaLnBrk="1" fontAlgn="auto" latinLnBrk="0" hangingPunct="1">
              <a:lnSpc>
                <a:spcPct val="100000"/>
              </a:lnSpc>
              <a:spcBef>
                <a:spcPts val="0"/>
              </a:spcBef>
              <a:spcAft>
                <a:spcPts val="0"/>
              </a:spcAft>
              <a:buClrTx/>
              <a:buSzTx/>
              <a:buFontTx/>
              <a:buNone/>
              <a:tabLst/>
              <a:defRPr/>
            </a:pPr>
            <a:endParaRPr kumimoji="0" lang="en-US" sz="2800" b="1" i="0" u="none" strike="noStrike" kern="1200" cap="all"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2" name="TextBox 1"/>
          <p:cNvSpPr txBox="1"/>
          <p:nvPr/>
        </p:nvSpPr>
        <p:spPr>
          <a:xfrm>
            <a:off x="6096000" y="6211332"/>
            <a:ext cx="1475725" cy="369332"/>
          </a:xfrm>
          <a:prstGeom prst="rect">
            <a:avLst/>
          </a:prstGeom>
          <a:noFill/>
        </p:spPr>
        <p:txBody>
          <a:bodyPr wrap="none" rtlCol="0">
            <a:spAutoFit/>
          </a:bodyPr>
          <a:lstStyle/>
          <a:p>
            <a:r>
              <a:rPr lang="en-US" dirty="0" smtClean="0">
                <a:solidFill>
                  <a:schemeClr val="bg1"/>
                </a:solidFill>
              </a:rPr>
              <a:t>Schlumberger</a:t>
            </a:r>
            <a:endParaRPr lang="en-US" dirty="0">
              <a:solidFill>
                <a:schemeClr val="bg1"/>
              </a:solidFill>
            </a:endParaRPr>
          </a:p>
        </p:txBody>
      </p:sp>
      <p:sp>
        <p:nvSpPr>
          <p:cNvPr id="8" name="Title 3"/>
          <p:cNvSpPr txBox="1">
            <a:spLocks/>
          </p:cNvSpPr>
          <p:nvPr/>
        </p:nvSpPr>
        <p:spPr>
          <a:xfrm>
            <a:off x="457200" y="0"/>
            <a:ext cx="8229600" cy="11430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smtClean="0"/>
              <a:t>High Definition open hole logs in lateral with synthetic mud</a:t>
            </a:r>
            <a:endParaRPr lang="en-US" dirty="0"/>
          </a:p>
        </p:txBody>
      </p:sp>
      <p:pic>
        <p:nvPicPr>
          <p:cNvPr id="4" name="Picture 3"/>
          <p:cNvPicPr>
            <a:picLocks noChangeAspect="1"/>
          </p:cNvPicPr>
          <p:nvPr/>
        </p:nvPicPr>
        <p:blipFill>
          <a:blip r:embed="rId3"/>
          <a:stretch>
            <a:fillRect/>
          </a:stretch>
        </p:blipFill>
        <p:spPr>
          <a:xfrm>
            <a:off x="-12700" y="1399564"/>
            <a:ext cx="9075706" cy="401063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14800" y="3101006"/>
            <a:ext cx="4279335" cy="2728294"/>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997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6362"/>
            <a:ext cx="9067800" cy="778362"/>
          </a:xfrm>
          <a:prstGeom prst="rect">
            <a:avLst/>
          </a:prstGeom>
        </p:spPr>
        <p:txBody>
          <a:bodyPr>
            <a:normAutofit/>
          </a:bodyPr>
          <a:lstStyle>
            <a:lvl1pPr algn="l" defTabSz="457200" rtl="0" eaLnBrk="1" latinLnBrk="0" hangingPunct="1">
              <a:spcBef>
                <a:spcPct val="0"/>
              </a:spcBef>
              <a:buNone/>
              <a:defRPr sz="4400" u="none" kern="1200" cap="all">
                <a:solidFill>
                  <a:srgbClr val="254061"/>
                </a:solidFill>
                <a:latin typeface="+mj-lt"/>
                <a:ea typeface="+mj-ea"/>
                <a:cs typeface="+mj-cs"/>
              </a:defRPr>
            </a:lvl1pPr>
          </a:lstStyle>
          <a:p>
            <a:pPr algn="ctr"/>
            <a:r>
              <a:rPr lang="en-US" sz="3600" b="1" dirty="0" smtClean="0">
                <a:solidFill>
                  <a:schemeClr val="tx2"/>
                </a:solidFill>
              </a:rPr>
              <a:t>MSEEL - </a:t>
            </a:r>
            <a:r>
              <a:rPr lang="en-US" sz="3600" b="1" cap="none" dirty="0" smtClean="0">
                <a:solidFill>
                  <a:schemeClr val="tx2"/>
                </a:solidFill>
              </a:rPr>
              <a:t>Microseismic</a:t>
            </a:r>
            <a:endParaRPr lang="en-US" sz="3600" b="1" cap="none" dirty="0">
              <a:solidFill>
                <a:schemeClr val="tx2"/>
              </a:solidFill>
            </a:endParaRPr>
          </a:p>
        </p:txBody>
      </p:sp>
      <p:sp>
        <p:nvSpPr>
          <p:cNvPr id="6" name="TextBox 5"/>
          <p:cNvSpPr txBox="1"/>
          <p:nvPr/>
        </p:nvSpPr>
        <p:spPr>
          <a:xfrm>
            <a:off x="5486400" y="6262132"/>
            <a:ext cx="2379241" cy="369332"/>
          </a:xfrm>
          <a:prstGeom prst="rect">
            <a:avLst/>
          </a:prstGeom>
          <a:noFill/>
        </p:spPr>
        <p:txBody>
          <a:bodyPr wrap="none" rtlCol="0">
            <a:spAutoFit/>
          </a:bodyPr>
          <a:lstStyle/>
          <a:p>
            <a:r>
              <a:rPr lang="en-US" dirty="0" smtClean="0">
                <a:solidFill>
                  <a:schemeClr val="bg1"/>
                </a:solidFill>
              </a:rPr>
              <a:t>Thomas Wilson - WVU</a:t>
            </a:r>
            <a:endParaRPr lang="en-US" dirty="0">
              <a:solidFill>
                <a:schemeClr val="bg1"/>
              </a:solidFill>
            </a:endParaRPr>
          </a:p>
        </p:txBody>
      </p:sp>
      <p:pic>
        <p:nvPicPr>
          <p:cNvPr id="307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6714" y="1676400"/>
            <a:ext cx="882108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40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6362"/>
            <a:ext cx="9067800" cy="778362"/>
          </a:xfrm>
          <a:prstGeom prst="rect">
            <a:avLst/>
          </a:prstGeom>
        </p:spPr>
        <p:txBody>
          <a:bodyPr>
            <a:normAutofit/>
          </a:bodyPr>
          <a:lstStyle>
            <a:lvl1pPr algn="l" defTabSz="457200" rtl="0" eaLnBrk="1" latinLnBrk="0" hangingPunct="1">
              <a:spcBef>
                <a:spcPct val="0"/>
              </a:spcBef>
              <a:buNone/>
              <a:defRPr sz="4400" u="none" kern="1200" cap="all">
                <a:solidFill>
                  <a:srgbClr val="254061"/>
                </a:solidFill>
                <a:latin typeface="+mj-lt"/>
                <a:ea typeface="+mj-ea"/>
                <a:cs typeface="+mj-cs"/>
              </a:defRPr>
            </a:lvl1pPr>
          </a:lstStyle>
          <a:p>
            <a:pPr algn="ctr"/>
            <a:r>
              <a:rPr lang="en-US" sz="3600" b="1" dirty="0" smtClean="0">
                <a:solidFill>
                  <a:schemeClr val="tx2"/>
                </a:solidFill>
              </a:rPr>
              <a:t>MSEEL - </a:t>
            </a:r>
            <a:r>
              <a:rPr lang="en-US" sz="3600" b="1" cap="none" dirty="0" smtClean="0">
                <a:solidFill>
                  <a:schemeClr val="tx2"/>
                </a:solidFill>
              </a:rPr>
              <a:t>Microseismic</a:t>
            </a:r>
            <a:endParaRPr lang="en-US" sz="3600" b="1" cap="none" dirty="0">
              <a:solidFill>
                <a:schemeClr val="tx2"/>
              </a:solidFill>
            </a:endParaRPr>
          </a:p>
        </p:txBody>
      </p:sp>
      <p:pic>
        <p:nvPicPr>
          <p:cNvPr id="5" name="Picture 4"/>
          <p:cNvPicPr/>
          <p:nvPr/>
        </p:nvPicPr>
        <p:blipFill>
          <a:blip r:embed="rId3">
            <a:extLst>
              <a:ext uri="{28A0092B-C50C-407E-A947-70E740481C1C}">
                <a14:useLocalDpi xmlns:a14="http://schemas.microsoft.com/office/drawing/2010/main"/>
              </a:ext>
            </a:extLst>
          </a:blip>
          <a:srcRect/>
          <a:stretch>
            <a:fillRect/>
          </a:stretch>
        </p:blipFill>
        <p:spPr bwMode="auto">
          <a:xfrm>
            <a:off x="1524000" y="746760"/>
            <a:ext cx="6096000" cy="5029200"/>
          </a:xfrm>
          <a:prstGeom prst="rect">
            <a:avLst/>
          </a:prstGeom>
          <a:ln>
            <a:solidFill>
              <a:schemeClr val="tx1"/>
            </a:solidFill>
          </a:ln>
          <a:effectLst>
            <a:outerShdw blurRad="292100" dist="139700" dir="2700000" algn="tl" rotWithShape="0">
              <a:srgbClr val="333333">
                <a:alpha val="65000"/>
              </a:srgbClr>
            </a:outerShdw>
          </a:effectLst>
        </p:spPr>
      </p:pic>
      <p:sp>
        <p:nvSpPr>
          <p:cNvPr id="6" name="TextBox 5"/>
          <p:cNvSpPr txBox="1"/>
          <p:nvPr/>
        </p:nvSpPr>
        <p:spPr>
          <a:xfrm>
            <a:off x="5410200" y="6260068"/>
            <a:ext cx="2379241" cy="369332"/>
          </a:xfrm>
          <a:prstGeom prst="rect">
            <a:avLst/>
          </a:prstGeom>
          <a:noFill/>
        </p:spPr>
        <p:txBody>
          <a:bodyPr wrap="none" rtlCol="0">
            <a:spAutoFit/>
          </a:bodyPr>
          <a:lstStyle/>
          <a:p>
            <a:r>
              <a:rPr lang="en-US" dirty="0" smtClean="0">
                <a:solidFill>
                  <a:schemeClr val="bg1"/>
                </a:solidFill>
              </a:rPr>
              <a:t>Thomas Wilson - WVU</a:t>
            </a:r>
            <a:endParaRPr lang="en-US" dirty="0">
              <a:solidFill>
                <a:schemeClr val="bg1"/>
              </a:solidFill>
            </a:endParaRPr>
          </a:p>
        </p:txBody>
      </p:sp>
    </p:spTree>
    <p:extLst>
      <p:ext uri="{BB962C8B-B14F-4D97-AF65-F5344CB8AC3E}">
        <p14:creationId xmlns:p14="http://schemas.microsoft.com/office/powerpoint/2010/main" val="189823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5658" y="269191"/>
            <a:ext cx="7678472" cy="557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162800" y="762000"/>
            <a:ext cx="704039" cy="369332"/>
          </a:xfrm>
          <a:prstGeom prst="rect">
            <a:avLst/>
          </a:prstGeom>
          <a:noFill/>
        </p:spPr>
        <p:txBody>
          <a:bodyPr wrap="none" rtlCol="0">
            <a:spAutoFit/>
          </a:bodyPr>
          <a:lstStyle/>
          <a:p>
            <a:r>
              <a:rPr lang="en-US" b="1" dirty="0" smtClean="0"/>
              <a:t>4.1%</a:t>
            </a:r>
            <a:endParaRPr lang="en-US" b="1" dirty="0"/>
          </a:p>
        </p:txBody>
      </p:sp>
    </p:spTree>
    <p:extLst>
      <p:ext uri="{BB962C8B-B14F-4D97-AF65-F5344CB8AC3E}">
        <p14:creationId xmlns:p14="http://schemas.microsoft.com/office/powerpoint/2010/main" val="149810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6362"/>
            <a:ext cx="9067800" cy="778362"/>
          </a:xfrm>
          <a:prstGeom prst="rect">
            <a:avLst/>
          </a:prstGeom>
        </p:spPr>
        <p:txBody>
          <a:bodyPr>
            <a:normAutofit/>
          </a:bodyPr>
          <a:lstStyle>
            <a:lvl1pPr algn="l" defTabSz="457200" rtl="0" eaLnBrk="1" latinLnBrk="0" hangingPunct="1">
              <a:spcBef>
                <a:spcPct val="0"/>
              </a:spcBef>
              <a:buNone/>
              <a:defRPr sz="4400" u="none" kern="1200" cap="all">
                <a:solidFill>
                  <a:srgbClr val="254061"/>
                </a:solidFill>
                <a:latin typeface="+mj-lt"/>
                <a:ea typeface="+mj-ea"/>
                <a:cs typeface="+mj-cs"/>
              </a:defRPr>
            </a:lvl1pPr>
          </a:lstStyle>
          <a:p>
            <a:pPr algn="ctr"/>
            <a:r>
              <a:rPr lang="en-US" sz="3600" b="1" dirty="0" smtClean="0">
                <a:solidFill>
                  <a:schemeClr val="tx2"/>
                </a:solidFill>
              </a:rPr>
              <a:t>MSEEL - </a:t>
            </a:r>
            <a:r>
              <a:rPr lang="en-US" sz="3600" b="1" cap="none" dirty="0" smtClean="0">
                <a:solidFill>
                  <a:schemeClr val="tx2"/>
                </a:solidFill>
              </a:rPr>
              <a:t>Microseismic</a:t>
            </a:r>
            <a:endParaRPr lang="en-US" sz="3600" b="1" cap="none" dirty="0">
              <a:solidFill>
                <a:schemeClr val="tx2"/>
              </a:solidFill>
            </a:endParaRPr>
          </a:p>
        </p:txBody>
      </p:sp>
      <p:sp>
        <p:nvSpPr>
          <p:cNvPr id="6" name="TextBox 5"/>
          <p:cNvSpPr txBox="1"/>
          <p:nvPr/>
        </p:nvSpPr>
        <p:spPr>
          <a:xfrm>
            <a:off x="6019800" y="6249432"/>
            <a:ext cx="2379241" cy="369332"/>
          </a:xfrm>
          <a:prstGeom prst="rect">
            <a:avLst/>
          </a:prstGeom>
          <a:noFill/>
        </p:spPr>
        <p:txBody>
          <a:bodyPr wrap="none" rtlCol="0">
            <a:spAutoFit/>
          </a:bodyPr>
          <a:lstStyle/>
          <a:p>
            <a:r>
              <a:rPr lang="en-US" dirty="0" smtClean="0">
                <a:solidFill>
                  <a:schemeClr val="bg1"/>
                </a:solidFill>
              </a:rPr>
              <a:t>Thomas Wilson - WVU</a:t>
            </a:r>
            <a:endParaRPr lang="en-US" dirty="0">
              <a:solidFill>
                <a:schemeClr val="bg1"/>
              </a:solidFill>
            </a:endParaRPr>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1046162"/>
            <a:ext cx="6295681" cy="4671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45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38400" y="838200"/>
            <a:ext cx="4005419" cy="5133277"/>
          </a:xfrm>
          <a:prstGeom prst="rect">
            <a:avLst/>
          </a:prstGeom>
        </p:spPr>
      </p:pic>
      <p:sp>
        <p:nvSpPr>
          <p:cNvPr id="4" name="TextBox 3"/>
          <p:cNvSpPr txBox="1"/>
          <p:nvPr/>
        </p:nvSpPr>
        <p:spPr>
          <a:xfrm>
            <a:off x="6096000" y="6248400"/>
            <a:ext cx="1980029" cy="369332"/>
          </a:xfrm>
          <a:prstGeom prst="rect">
            <a:avLst/>
          </a:prstGeom>
          <a:noFill/>
        </p:spPr>
        <p:txBody>
          <a:bodyPr wrap="none" rtlCol="0">
            <a:spAutoFit/>
          </a:bodyPr>
          <a:lstStyle/>
          <a:p>
            <a:r>
              <a:rPr lang="en-US" dirty="0" smtClean="0">
                <a:solidFill>
                  <a:schemeClr val="bg1"/>
                </a:solidFill>
              </a:rPr>
              <a:t>Kumar at al. NETL</a:t>
            </a:r>
            <a:endParaRPr lang="en-US" dirty="0">
              <a:solidFill>
                <a:schemeClr val="bg1"/>
              </a:solidFill>
            </a:endParaRPr>
          </a:p>
        </p:txBody>
      </p:sp>
      <p:sp>
        <p:nvSpPr>
          <p:cNvPr id="5" name="Title 2"/>
          <p:cNvSpPr txBox="1">
            <a:spLocks/>
          </p:cNvSpPr>
          <p:nvPr/>
        </p:nvSpPr>
        <p:spPr>
          <a:xfrm>
            <a:off x="23949" y="0"/>
            <a:ext cx="9120051" cy="685800"/>
          </a:xfrm>
          <a:prstGeom prst="rect">
            <a:avLst/>
          </a:prstGeom>
        </p:spPr>
        <p:txBody>
          <a:bodyPr>
            <a:noAutofit/>
          </a:bodyPr>
          <a:lstStyle>
            <a:lvl1pPr algn="l" defTabSz="457200" rtl="0" eaLnBrk="1" latinLnBrk="0" hangingPunct="1">
              <a:spcBef>
                <a:spcPct val="0"/>
              </a:spcBef>
              <a:buNone/>
              <a:defRPr sz="4400" u="none" kern="1200" cap="all">
                <a:solidFill>
                  <a:srgbClr val="254061"/>
                </a:solidFill>
                <a:latin typeface="+mj-lt"/>
                <a:ea typeface="+mj-ea"/>
                <a:cs typeface="+mj-cs"/>
              </a:defRPr>
            </a:lvl1pPr>
          </a:lstStyle>
          <a:p>
            <a:pPr algn="ctr"/>
            <a:r>
              <a:rPr lang="en-US" sz="2800" b="1" smtClean="0">
                <a:solidFill>
                  <a:schemeClr val="tx2"/>
                </a:solidFill>
              </a:rPr>
              <a:t>Surface Monitoring of Slow Slip (LPLD)</a:t>
            </a:r>
            <a:endParaRPr lang="en-US" sz="2800" b="1" dirty="0">
              <a:solidFill>
                <a:schemeClr val="tx2"/>
              </a:solidFill>
            </a:endParaRPr>
          </a:p>
        </p:txBody>
      </p:sp>
    </p:spTree>
    <p:extLst>
      <p:ext uri="{BB962C8B-B14F-4D97-AF65-F5344CB8AC3E}">
        <p14:creationId xmlns:p14="http://schemas.microsoft.com/office/powerpoint/2010/main" val="414119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2968718" y="928895"/>
            <a:ext cx="3353991" cy="369332"/>
          </a:xfrm>
          <a:prstGeom prst="rect">
            <a:avLst/>
          </a:prstGeom>
          <a:ln/>
        </p:spPr>
        <p:style>
          <a:lnRef idx="2">
            <a:schemeClr val="dk1"/>
          </a:lnRef>
          <a:fillRef idx="1">
            <a:schemeClr val="lt1"/>
          </a:fillRef>
          <a:effectRef idx="0">
            <a:schemeClr val="dk1"/>
          </a:effectRef>
          <a:fontRef idx="minor">
            <a:schemeClr val="dk1"/>
          </a:fontRef>
        </p:style>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latin typeface="Arial"/>
                <a:cs typeface="Arial"/>
              </a:rPr>
              <a:t>LPLD and injection parameters</a:t>
            </a:r>
          </a:p>
        </p:txBody>
      </p:sp>
      <p:pic>
        <p:nvPicPr>
          <p:cNvPr id="9"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804" y="1921612"/>
            <a:ext cx="4166445" cy="312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64025" y="1921612"/>
            <a:ext cx="4166445" cy="312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a:spLocks noChangeArrowheads="1"/>
          </p:cNvSpPr>
          <p:nvPr/>
        </p:nvSpPr>
        <p:spPr bwMode="auto">
          <a:xfrm>
            <a:off x="1865228" y="1524058"/>
            <a:ext cx="988522" cy="369332"/>
          </a:xfrm>
          <a:prstGeom prst="rect">
            <a:avLst/>
          </a:prstGeom>
          <a:ln/>
        </p:spPr>
        <p:style>
          <a:lnRef idx="2">
            <a:schemeClr val="dk1"/>
          </a:lnRef>
          <a:fillRef idx="1">
            <a:schemeClr val="lt1"/>
          </a:fillRef>
          <a:effectRef idx="0">
            <a:schemeClr val="dk1"/>
          </a:effectRef>
          <a:fontRef idx="minor">
            <a:schemeClr val="dk1"/>
          </a:fontRef>
        </p:style>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latin typeface="Arial"/>
                <a:cs typeface="Arial"/>
              </a:rPr>
              <a:t>Well 3H</a:t>
            </a:r>
          </a:p>
        </p:txBody>
      </p:sp>
      <p:sp>
        <p:nvSpPr>
          <p:cNvPr id="14" name="TextBox 13"/>
          <p:cNvSpPr txBox="1">
            <a:spLocks noChangeArrowheads="1"/>
          </p:cNvSpPr>
          <p:nvPr/>
        </p:nvSpPr>
        <p:spPr bwMode="auto">
          <a:xfrm>
            <a:off x="6166294" y="1524058"/>
            <a:ext cx="988522" cy="369332"/>
          </a:xfrm>
          <a:prstGeom prst="rect">
            <a:avLst/>
          </a:prstGeom>
          <a:ln/>
        </p:spPr>
        <p:style>
          <a:lnRef idx="2">
            <a:schemeClr val="dk1"/>
          </a:lnRef>
          <a:fillRef idx="1">
            <a:schemeClr val="lt1"/>
          </a:fillRef>
          <a:effectRef idx="0">
            <a:schemeClr val="dk1"/>
          </a:effectRef>
          <a:fontRef idx="minor">
            <a:schemeClr val="dk1"/>
          </a:fontRef>
        </p:style>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latin typeface="Arial"/>
                <a:cs typeface="Arial"/>
              </a:rPr>
              <a:t>Well 5H</a:t>
            </a:r>
          </a:p>
        </p:txBody>
      </p:sp>
      <p:sp>
        <p:nvSpPr>
          <p:cNvPr id="8" name="TextBox 7"/>
          <p:cNvSpPr txBox="1"/>
          <p:nvPr/>
        </p:nvSpPr>
        <p:spPr>
          <a:xfrm>
            <a:off x="6248400" y="6248400"/>
            <a:ext cx="1980029" cy="369332"/>
          </a:xfrm>
          <a:prstGeom prst="rect">
            <a:avLst/>
          </a:prstGeom>
          <a:noFill/>
        </p:spPr>
        <p:txBody>
          <a:bodyPr wrap="none" rtlCol="0">
            <a:spAutoFit/>
          </a:bodyPr>
          <a:lstStyle/>
          <a:p>
            <a:r>
              <a:rPr lang="en-US" dirty="0" smtClean="0">
                <a:solidFill>
                  <a:schemeClr val="bg1"/>
                </a:solidFill>
              </a:rPr>
              <a:t>Kumar at al. NETL</a:t>
            </a:r>
            <a:endParaRPr lang="en-US" dirty="0">
              <a:solidFill>
                <a:schemeClr val="bg1"/>
              </a:solidFill>
            </a:endParaRPr>
          </a:p>
        </p:txBody>
      </p:sp>
      <p:sp>
        <p:nvSpPr>
          <p:cNvPr id="10" name="Title 2"/>
          <p:cNvSpPr txBox="1">
            <a:spLocks/>
          </p:cNvSpPr>
          <p:nvPr/>
        </p:nvSpPr>
        <p:spPr>
          <a:xfrm>
            <a:off x="23949" y="0"/>
            <a:ext cx="9120051" cy="685800"/>
          </a:xfrm>
          <a:prstGeom prst="rect">
            <a:avLst/>
          </a:prstGeom>
        </p:spPr>
        <p:txBody>
          <a:bodyPr>
            <a:noAutofit/>
          </a:bodyPr>
          <a:lstStyle>
            <a:lvl1pPr algn="l" defTabSz="457200" rtl="0" eaLnBrk="1" latinLnBrk="0" hangingPunct="1">
              <a:spcBef>
                <a:spcPct val="0"/>
              </a:spcBef>
              <a:buNone/>
              <a:defRPr sz="4400" u="none" kern="1200" cap="all">
                <a:solidFill>
                  <a:srgbClr val="254061"/>
                </a:solidFill>
                <a:latin typeface="+mj-lt"/>
                <a:ea typeface="+mj-ea"/>
                <a:cs typeface="+mj-cs"/>
              </a:defRPr>
            </a:lvl1pPr>
          </a:lstStyle>
          <a:p>
            <a:pPr algn="ctr"/>
            <a:r>
              <a:rPr lang="en-US" sz="2800" b="1" smtClean="0">
                <a:solidFill>
                  <a:schemeClr val="tx2"/>
                </a:solidFill>
              </a:rPr>
              <a:t>Surface Monitoring of Slow Slip (LPLD)</a:t>
            </a:r>
            <a:endParaRPr lang="en-US" sz="2800" b="1" dirty="0">
              <a:solidFill>
                <a:schemeClr val="tx2"/>
              </a:solidFill>
            </a:endParaRPr>
          </a:p>
        </p:txBody>
      </p:sp>
    </p:spTree>
    <p:extLst>
      <p:ext uri="{BB962C8B-B14F-4D97-AF65-F5344CB8AC3E}">
        <p14:creationId xmlns:p14="http://schemas.microsoft.com/office/powerpoint/2010/main" val="29738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5112" y="14823"/>
            <a:ext cx="7886700" cy="1325563"/>
          </a:xfrm>
        </p:spPr>
        <p:txBody>
          <a:bodyPr>
            <a:normAutofit/>
          </a:bodyPr>
          <a:lstStyle/>
          <a:p>
            <a:pPr algn="ctr"/>
            <a:r>
              <a:rPr lang="en-US" sz="3600" b="1" dirty="0" smtClean="0"/>
              <a:t>Fiber Optic Installation</a:t>
            </a:r>
            <a:endParaRPr lang="en-US" sz="3600" b="1" dirty="0"/>
          </a:p>
        </p:txBody>
      </p:sp>
      <p:pic>
        <p:nvPicPr>
          <p:cNvPr id="10" name="Content Placeholder 9"/>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200" y="1796534"/>
            <a:ext cx="8620125" cy="3981450"/>
          </a:xfrm>
        </p:spPr>
      </p:pic>
      <p:sp>
        <p:nvSpPr>
          <p:cNvPr id="11" name="TextBox 10"/>
          <p:cNvSpPr txBox="1"/>
          <p:nvPr/>
        </p:nvSpPr>
        <p:spPr>
          <a:xfrm>
            <a:off x="1188995" y="4298684"/>
            <a:ext cx="792205" cy="646331"/>
          </a:xfrm>
          <a:prstGeom prst="rect">
            <a:avLst/>
          </a:prstGeom>
          <a:noFill/>
        </p:spPr>
        <p:txBody>
          <a:bodyPr wrap="none" rtlCol="0">
            <a:spAutoFit/>
          </a:bodyPr>
          <a:lstStyle/>
          <a:p>
            <a:r>
              <a:rPr lang="en-US" dirty="0" smtClean="0"/>
              <a:t>Casing</a:t>
            </a:r>
          </a:p>
          <a:p>
            <a:endParaRPr lang="en-US" dirty="0"/>
          </a:p>
        </p:txBody>
      </p:sp>
      <p:cxnSp>
        <p:nvCxnSpPr>
          <p:cNvPr id="13" name="Straight Arrow Connector 12"/>
          <p:cNvCxnSpPr/>
          <p:nvPr/>
        </p:nvCxnSpPr>
        <p:spPr>
          <a:xfrm>
            <a:off x="1981200" y="4495800"/>
            <a:ext cx="16764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981200" y="3352800"/>
            <a:ext cx="1066800" cy="1143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487388" y="4128248"/>
            <a:ext cx="1260923" cy="369332"/>
          </a:xfrm>
          <a:prstGeom prst="rect">
            <a:avLst/>
          </a:prstGeom>
          <a:noFill/>
        </p:spPr>
        <p:txBody>
          <a:bodyPr wrap="none" rtlCol="0">
            <a:spAutoFit/>
          </a:bodyPr>
          <a:lstStyle/>
          <a:p>
            <a:r>
              <a:rPr lang="en-US" dirty="0" smtClean="0"/>
              <a:t>Blast Shield</a:t>
            </a:r>
            <a:endParaRPr lang="en-US" dirty="0"/>
          </a:p>
        </p:txBody>
      </p:sp>
      <p:cxnSp>
        <p:nvCxnSpPr>
          <p:cNvPr id="19" name="Straight Arrow Connector 18"/>
          <p:cNvCxnSpPr/>
          <p:nvPr/>
        </p:nvCxnSpPr>
        <p:spPr>
          <a:xfrm flipH="1">
            <a:off x="4953000" y="4311436"/>
            <a:ext cx="1435400" cy="18436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388400" y="3657600"/>
            <a:ext cx="241000" cy="6538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5486400" y="2743200"/>
            <a:ext cx="902000" cy="155548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568462" y="1611868"/>
            <a:ext cx="1791452" cy="369332"/>
          </a:xfrm>
          <a:prstGeom prst="rect">
            <a:avLst/>
          </a:prstGeom>
          <a:noFill/>
        </p:spPr>
        <p:txBody>
          <a:bodyPr wrap="none" rtlCol="0">
            <a:spAutoFit/>
          </a:bodyPr>
          <a:lstStyle/>
          <a:p>
            <a:r>
              <a:rPr lang="en-US" dirty="0" smtClean="0"/>
              <a:t>Fiber Optic Cable</a:t>
            </a:r>
            <a:endParaRPr lang="en-US" dirty="0"/>
          </a:p>
        </p:txBody>
      </p:sp>
      <p:cxnSp>
        <p:nvCxnSpPr>
          <p:cNvPr id="40" name="Straight Arrow Connector 39"/>
          <p:cNvCxnSpPr>
            <a:stCxn id="38" idx="3"/>
          </p:cNvCxnSpPr>
          <p:nvPr/>
        </p:nvCxnSpPr>
        <p:spPr>
          <a:xfrm>
            <a:off x="6359914" y="1796534"/>
            <a:ext cx="1564886" cy="8704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172200" y="5410200"/>
            <a:ext cx="919932" cy="369332"/>
          </a:xfrm>
          <a:prstGeom prst="rect">
            <a:avLst/>
          </a:prstGeom>
          <a:noFill/>
        </p:spPr>
        <p:txBody>
          <a:bodyPr wrap="none" rtlCol="0">
            <a:spAutoFit/>
          </a:bodyPr>
          <a:lstStyle/>
          <a:p>
            <a:r>
              <a:rPr lang="en-US" dirty="0" smtClean="0"/>
              <a:t>Cement</a:t>
            </a:r>
            <a:endParaRPr lang="en-US" dirty="0"/>
          </a:p>
        </p:txBody>
      </p:sp>
      <p:cxnSp>
        <p:nvCxnSpPr>
          <p:cNvPr id="44" name="Straight Arrow Connector 43"/>
          <p:cNvCxnSpPr>
            <a:stCxn id="42" idx="1"/>
          </p:cNvCxnSpPr>
          <p:nvPr/>
        </p:nvCxnSpPr>
        <p:spPr>
          <a:xfrm flipH="1" flipV="1">
            <a:off x="4953000" y="5029200"/>
            <a:ext cx="1219200" cy="5656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85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0391" y="0"/>
            <a:ext cx="8229600" cy="546100"/>
          </a:xfrm>
        </p:spPr>
        <p:txBody>
          <a:bodyPr>
            <a:normAutofit fontScale="90000"/>
          </a:bodyPr>
          <a:lstStyle/>
          <a:p>
            <a:pPr algn="ctr"/>
            <a:r>
              <a:rPr lang="en-US" sz="3600" b="1" dirty="0" smtClean="0">
                <a:solidFill>
                  <a:schemeClr val="tx2"/>
                </a:solidFill>
              </a:rPr>
              <a:t>MIP 3H Completion Design</a:t>
            </a:r>
            <a:endParaRPr lang="en-US" sz="3600" b="1" dirty="0">
              <a:solidFill>
                <a:schemeClr val="tx2"/>
              </a:solidFill>
            </a:endParaRPr>
          </a:p>
        </p:txBody>
      </p:sp>
      <p:sp>
        <p:nvSpPr>
          <p:cNvPr id="5" name="TextBox 4"/>
          <p:cNvSpPr txBox="1"/>
          <p:nvPr/>
        </p:nvSpPr>
        <p:spPr>
          <a:xfrm>
            <a:off x="6400800" y="6302459"/>
            <a:ext cx="2552943" cy="369332"/>
          </a:xfrm>
          <a:prstGeom prst="rect">
            <a:avLst/>
          </a:prstGeom>
          <a:noFill/>
        </p:spPr>
        <p:txBody>
          <a:bodyPr wrap="none" rtlCol="0">
            <a:spAutoFit/>
          </a:bodyPr>
          <a:lstStyle/>
          <a:p>
            <a:r>
              <a:rPr lang="en-US" dirty="0" smtClean="0">
                <a:solidFill>
                  <a:schemeClr val="bg1"/>
                </a:solidFill>
              </a:rPr>
              <a:t>Northeast Natural Energy</a:t>
            </a:r>
            <a:endParaRPr lang="en-US" dirty="0">
              <a:solidFill>
                <a:schemeClr val="bg1"/>
              </a:solidFill>
            </a:endParaRP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2832773456"/>
              </p:ext>
            </p:extLst>
          </p:nvPr>
        </p:nvGraphicFramePr>
        <p:xfrm>
          <a:off x="1676400" y="546100"/>
          <a:ext cx="5562601" cy="5394925"/>
        </p:xfrm>
        <a:graphic>
          <a:graphicData uri="http://schemas.openxmlformats.org/drawingml/2006/table">
            <a:tbl>
              <a:tblPr firstRow="1" firstCol="1" bandRow="1">
                <a:tableStyleId>{5C22544A-7EE6-4342-B048-85BDC9FD1C3A}</a:tableStyleId>
              </a:tblPr>
              <a:tblGrid>
                <a:gridCol w="478059"/>
                <a:gridCol w="528225"/>
                <a:gridCol w="584294"/>
                <a:gridCol w="902999"/>
                <a:gridCol w="740697"/>
                <a:gridCol w="846933"/>
                <a:gridCol w="846933"/>
                <a:gridCol w="634461"/>
              </a:tblGrid>
              <a:tr h="487645">
                <a:tc gridSpan="2">
                  <a:txBody>
                    <a:bodyPr/>
                    <a:lstStyle/>
                    <a:p>
                      <a:pPr marL="0" marR="0" algn="ctr">
                        <a:lnSpc>
                          <a:spcPct val="115000"/>
                        </a:lnSpc>
                        <a:spcBef>
                          <a:spcPts val="0"/>
                        </a:spcBef>
                        <a:spcAft>
                          <a:spcPts val="0"/>
                        </a:spcAft>
                        <a:tabLst>
                          <a:tab pos="0" algn="l"/>
                        </a:tabLst>
                      </a:pPr>
                      <a:r>
                        <a:rPr lang="en-US" sz="1000" dirty="0">
                          <a:solidFill>
                            <a:schemeClr val="bg1"/>
                          </a:solidFill>
                          <a:effectLst>
                            <a:outerShdw blurRad="38100" dist="38100" dir="2700000" algn="tl">
                              <a:srgbClr val="000000">
                                <a:alpha val="43137"/>
                              </a:srgbClr>
                            </a:outerShdw>
                          </a:effectLst>
                        </a:rPr>
                        <a:t>Section</a:t>
                      </a:r>
                      <a:endParaRPr lang="en-US" sz="1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hMerge="1">
                  <a:txBody>
                    <a:bodyPr/>
                    <a:lstStyle/>
                    <a:p>
                      <a:endParaRPr lang="en-US"/>
                    </a:p>
                  </a:txBody>
                  <a:tcPr/>
                </a:tc>
                <a:tc>
                  <a:txBody>
                    <a:bodyPr/>
                    <a:lstStyle/>
                    <a:p>
                      <a:pPr marL="0" marR="0" algn="ctr">
                        <a:lnSpc>
                          <a:spcPct val="115000"/>
                        </a:lnSpc>
                        <a:spcBef>
                          <a:spcPts val="0"/>
                        </a:spcBef>
                        <a:spcAft>
                          <a:spcPts val="0"/>
                        </a:spcAft>
                        <a:tabLst>
                          <a:tab pos="0" algn="l"/>
                        </a:tabLst>
                      </a:pPr>
                      <a:r>
                        <a:rPr lang="en-US" sz="1000" dirty="0">
                          <a:solidFill>
                            <a:schemeClr val="bg1"/>
                          </a:solidFill>
                          <a:effectLst>
                            <a:outerShdw blurRad="38100" dist="38100" dir="2700000" algn="tl">
                              <a:srgbClr val="000000">
                                <a:alpha val="43137"/>
                              </a:srgbClr>
                            </a:outerShdw>
                          </a:effectLst>
                        </a:rPr>
                        <a:t>Stage</a:t>
                      </a:r>
                      <a:endParaRPr lang="en-US" sz="1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solidFill>
                            <a:schemeClr val="bg1"/>
                          </a:solidFill>
                          <a:effectLst>
                            <a:outerShdw blurRad="38100" dist="38100" dir="2700000" algn="tl">
                              <a:srgbClr val="000000">
                                <a:alpha val="43137"/>
                              </a:srgbClr>
                            </a:outerShdw>
                          </a:effectLst>
                        </a:rPr>
                        <a:t>Cluster Count</a:t>
                      </a:r>
                      <a:endParaRPr lang="en-US" sz="1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solidFill>
                            <a:schemeClr val="bg1"/>
                          </a:solidFill>
                          <a:effectLst>
                            <a:outerShdw blurRad="38100" dist="38100" dir="2700000" algn="tl">
                              <a:srgbClr val="000000">
                                <a:alpha val="43137"/>
                              </a:srgbClr>
                            </a:outerShdw>
                          </a:effectLst>
                        </a:rPr>
                        <a:t>Total Shot Count</a:t>
                      </a:r>
                      <a:endParaRPr lang="en-US" sz="1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solidFill>
                            <a:schemeClr val="bg1"/>
                          </a:solidFill>
                          <a:effectLst>
                            <a:outerShdw blurRad="38100" dist="38100" dir="2700000" algn="tl">
                              <a:srgbClr val="000000">
                                <a:alpha val="43137"/>
                              </a:srgbClr>
                            </a:outerShdw>
                          </a:effectLst>
                        </a:rPr>
                        <a:t>Shot Density (shot/</a:t>
                      </a:r>
                      <a:r>
                        <a:rPr lang="en-US" sz="1000" dirty="0" err="1">
                          <a:solidFill>
                            <a:schemeClr val="bg1"/>
                          </a:solidFill>
                          <a:effectLst>
                            <a:outerShdw blurRad="38100" dist="38100" dir="2700000" algn="tl">
                              <a:srgbClr val="000000">
                                <a:alpha val="43137"/>
                              </a:srgbClr>
                            </a:outerShdw>
                          </a:effectLst>
                        </a:rPr>
                        <a:t>ft</a:t>
                      </a:r>
                      <a:r>
                        <a:rPr lang="en-US" sz="1000" dirty="0">
                          <a:solidFill>
                            <a:schemeClr val="bg1"/>
                          </a:solidFill>
                          <a:effectLst>
                            <a:outerShdw blurRad="38100" dist="38100" dir="2700000" algn="tl">
                              <a:srgbClr val="000000">
                                <a:alpha val="43137"/>
                              </a:srgbClr>
                            </a:outerShdw>
                          </a:effectLst>
                        </a:rPr>
                        <a:t>)</a:t>
                      </a:r>
                      <a:endParaRPr lang="en-US" sz="1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solidFill>
                            <a:schemeClr val="bg1"/>
                          </a:solidFill>
                          <a:effectLst>
                            <a:outerShdw blurRad="38100" dist="38100" dir="2700000" algn="tl">
                              <a:srgbClr val="000000">
                                <a:alpha val="43137"/>
                              </a:srgbClr>
                            </a:outerShdw>
                          </a:effectLst>
                        </a:rPr>
                        <a:t>Stage Length (</a:t>
                      </a:r>
                      <a:r>
                        <a:rPr lang="en-US" sz="1000" dirty="0" err="1">
                          <a:solidFill>
                            <a:schemeClr val="bg1"/>
                          </a:solidFill>
                          <a:effectLst>
                            <a:outerShdw blurRad="38100" dist="38100" dir="2700000" algn="tl">
                              <a:srgbClr val="000000">
                                <a:alpha val="43137"/>
                              </a:srgbClr>
                            </a:outerShdw>
                          </a:effectLst>
                        </a:rPr>
                        <a:t>ft</a:t>
                      </a:r>
                      <a:r>
                        <a:rPr lang="en-US" sz="1000" dirty="0">
                          <a:solidFill>
                            <a:schemeClr val="bg1"/>
                          </a:solidFill>
                          <a:effectLst>
                            <a:outerShdw blurRad="38100" dist="38100" dir="2700000" algn="tl">
                              <a:srgbClr val="000000">
                                <a:alpha val="43137"/>
                              </a:srgbClr>
                            </a:outerShdw>
                          </a:effectLst>
                        </a:rPr>
                        <a:t>)</a:t>
                      </a:r>
                      <a:endParaRPr lang="en-US" sz="1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solidFill>
                            <a:schemeClr val="bg1"/>
                          </a:solidFill>
                          <a:effectLst>
                            <a:outerShdw blurRad="38100" dist="38100" dir="2700000" algn="tl">
                              <a:srgbClr val="000000">
                                <a:alpha val="43137"/>
                              </a:srgbClr>
                            </a:outerShdw>
                          </a:effectLst>
                        </a:rPr>
                        <a:t>Pump schedule</a:t>
                      </a:r>
                      <a:endParaRPr lang="en-US" sz="1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rowSpan="7">
                  <a:txBody>
                    <a:bodyPr/>
                    <a:lstStyle/>
                    <a:p>
                      <a:pPr marL="0" marR="71755" algn="ctr">
                        <a:lnSpc>
                          <a:spcPct val="115000"/>
                        </a:lnSpc>
                        <a:spcBef>
                          <a:spcPts val="0"/>
                        </a:spcBef>
                        <a:spcAft>
                          <a:spcPts val="0"/>
                        </a:spcAft>
                        <a:tabLst>
                          <a:tab pos="0" algn="l"/>
                        </a:tabLst>
                      </a:pPr>
                      <a:r>
                        <a:rPr lang="en-US" sz="1000">
                          <a:effectLst/>
                        </a:rPr>
                        <a: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vert="vert270"/>
                </a:tc>
                <a:tc rowSpan="7">
                  <a:txBody>
                    <a:bodyPr/>
                    <a:lstStyle/>
                    <a:p>
                      <a:pPr marL="0" marR="71755" algn="ctr">
                        <a:lnSpc>
                          <a:spcPct val="115000"/>
                        </a:lnSpc>
                        <a:spcBef>
                          <a:spcPts val="0"/>
                        </a:spcBef>
                        <a:spcAft>
                          <a:spcPts val="0"/>
                        </a:spcAft>
                        <a:tabLst>
                          <a:tab pos="0" algn="l"/>
                        </a:tabLst>
                      </a:pPr>
                      <a:r>
                        <a:rPr lang="en-US" sz="1000" b="1" dirty="0">
                          <a:effectLst/>
                        </a:rPr>
                        <a:t>Best Practice Applied</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vert="vert270" anchor="ctr">
                    <a:solidFill>
                      <a:schemeClr val="accent6">
                        <a:lumMod val="60000"/>
                        <a:lumOff val="40000"/>
                      </a:schemeClr>
                    </a:solidFill>
                  </a:tcPr>
                </a:tc>
                <a:tc>
                  <a:txBody>
                    <a:bodyPr/>
                    <a:lstStyle/>
                    <a:p>
                      <a:pPr marL="0" marR="0" algn="ctr">
                        <a:lnSpc>
                          <a:spcPct val="115000"/>
                        </a:lnSpc>
                        <a:spcBef>
                          <a:spcPts val="0"/>
                        </a:spcBef>
                        <a:spcAft>
                          <a:spcPts val="0"/>
                        </a:spcAft>
                        <a:tabLst>
                          <a:tab pos="0" algn="l"/>
                        </a:tabLst>
                      </a:pPr>
                      <a:r>
                        <a:rPr lang="en-US" sz="1000" b="1" dirty="0">
                          <a:effectLst/>
                        </a:rPr>
                        <a:t>28</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40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a:effectLst/>
                        </a:rPr>
                        <a:t>191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tabLst>
                          <a:tab pos="0" algn="l"/>
                        </a:tabLst>
                      </a:pPr>
                      <a:r>
                        <a:rPr lang="en-US" sz="1000" b="1" dirty="0">
                          <a:effectLst/>
                        </a:rPr>
                        <a:t>27</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a:effectLst/>
                        </a:rPr>
                        <a:t>184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tabLst>
                          <a:tab pos="0" algn="l"/>
                        </a:tabLst>
                      </a:pPr>
                      <a:r>
                        <a:rPr lang="en-US" sz="1000" b="1">
                          <a:effectLst/>
                        </a:rPr>
                        <a:t>26</a:t>
                      </a:r>
                      <a:endParaRPr lang="en-US" sz="1000" b="1">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40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a:effectLst/>
                        </a:rPr>
                        <a:t>225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tabLst>
                          <a:tab pos="0" algn="l"/>
                        </a:tabLst>
                      </a:pPr>
                      <a:r>
                        <a:rPr lang="en-US" sz="1000" b="1" dirty="0">
                          <a:effectLst/>
                        </a:rPr>
                        <a:t>25</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32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a:effectLst/>
                        </a:rPr>
                        <a:t>231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tabLst>
                          <a:tab pos="0" algn="l"/>
                        </a:tabLst>
                      </a:pPr>
                      <a:r>
                        <a:rPr lang="en-US" sz="1000" b="1">
                          <a:effectLst/>
                        </a:rPr>
                        <a:t>24</a:t>
                      </a:r>
                      <a:endParaRPr lang="en-US" sz="1000" b="1">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30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dirty="0">
                          <a:effectLst/>
                        </a:rPr>
                        <a:t>222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tabLst>
                          <a:tab pos="0" algn="l"/>
                        </a:tabLst>
                      </a:pPr>
                      <a:r>
                        <a:rPr lang="en-US" sz="1000" b="1" dirty="0">
                          <a:effectLst/>
                        </a:rPr>
                        <a:t>23</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dirty="0">
                          <a:effectLst/>
                        </a:rPr>
                        <a:t>237</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tabLst>
                          <a:tab pos="0" algn="l"/>
                        </a:tabLst>
                      </a:pPr>
                      <a:r>
                        <a:rPr lang="en-US" sz="1000" b="1">
                          <a:effectLst/>
                        </a:rPr>
                        <a:t>22</a:t>
                      </a:r>
                      <a:endParaRPr lang="en-US" sz="1000" b="1">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40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dirty="0">
                          <a:effectLst/>
                        </a:rPr>
                        <a:t>220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rowSpan="2">
                  <a:txBody>
                    <a:bodyPr/>
                    <a:lstStyle/>
                    <a:p>
                      <a:pPr marL="0" marR="71755" algn="ctr">
                        <a:lnSpc>
                          <a:spcPct val="115000"/>
                        </a:lnSpc>
                        <a:spcBef>
                          <a:spcPts val="0"/>
                        </a:spcBef>
                        <a:spcAft>
                          <a:spcPts val="0"/>
                        </a:spcAft>
                        <a:tabLst>
                          <a:tab pos="0" algn="l"/>
                        </a:tabLst>
                      </a:pPr>
                      <a:r>
                        <a:rPr lang="en-US" sz="1000">
                          <a:effectLst/>
                        </a:rPr>
                        <a:t>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vert="vert270"/>
                </a:tc>
                <a:tc rowSpan="2">
                  <a:txBody>
                    <a:bodyPr/>
                    <a:lstStyle/>
                    <a:p>
                      <a:pPr marL="0" marR="71755" algn="ctr">
                        <a:lnSpc>
                          <a:spcPct val="115000"/>
                        </a:lnSpc>
                        <a:spcBef>
                          <a:spcPts val="0"/>
                        </a:spcBef>
                        <a:spcAft>
                          <a:spcPts val="0"/>
                        </a:spcAft>
                        <a:tabLst>
                          <a:tab pos="0" algn="l"/>
                        </a:tabLst>
                      </a:pPr>
                      <a:r>
                        <a:rPr lang="en-US" sz="1000" b="1" dirty="0" err="1">
                          <a:effectLst/>
                        </a:rPr>
                        <a:t>Saphire</a:t>
                      </a:r>
                      <a:r>
                        <a:rPr lang="en-US" sz="1000" b="1" dirty="0">
                          <a:effectLst/>
                        </a:rPr>
                        <a:t> VEF</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vert="vert270" anchor="ctr">
                    <a:solidFill>
                      <a:schemeClr val="accent1">
                        <a:lumMod val="20000"/>
                        <a:lumOff val="80000"/>
                      </a:schemeClr>
                    </a:solidFill>
                  </a:tcPr>
                </a:tc>
                <a:tc>
                  <a:txBody>
                    <a:bodyPr/>
                    <a:lstStyle/>
                    <a:p>
                      <a:pPr marL="0" marR="0" algn="ctr">
                        <a:lnSpc>
                          <a:spcPct val="115000"/>
                        </a:lnSpc>
                        <a:spcBef>
                          <a:spcPts val="0"/>
                        </a:spcBef>
                        <a:spcAft>
                          <a:spcPts val="0"/>
                        </a:spcAft>
                        <a:tabLst>
                          <a:tab pos="0" algn="l"/>
                        </a:tabLst>
                      </a:pPr>
                      <a:r>
                        <a:rPr lang="en-US" sz="1000" b="1" dirty="0">
                          <a:effectLst/>
                        </a:rPr>
                        <a:t>21</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a:effectLst/>
                        </a:rPr>
                        <a:t>218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tabLst>
                          <a:tab pos="0" algn="l"/>
                        </a:tabLst>
                      </a:pPr>
                      <a:r>
                        <a:rPr lang="en-US" sz="1000" b="1" dirty="0">
                          <a:effectLst/>
                        </a:rPr>
                        <a:t>20</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40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dirty="0">
                          <a:effectLst/>
                        </a:rPr>
                        <a:t>240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rowSpan="7">
                  <a:txBody>
                    <a:bodyPr/>
                    <a:lstStyle/>
                    <a:p>
                      <a:pPr marL="0" marR="71755" algn="ctr">
                        <a:lnSpc>
                          <a:spcPct val="115000"/>
                        </a:lnSpc>
                        <a:spcBef>
                          <a:spcPts val="0"/>
                        </a:spcBef>
                        <a:spcAft>
                          <a:spcPts val="0"/>
                        </a:spcAft>
                        <a:tabLst>
                          <a:tab pos="0" algn="l"/>
                        </a:tabLst>
                      </a:pPr>
                      <a:r>
                        <a:rPr lang="en-US" sz="1000" dirty="0">
                          <a:effectLst/>
                        </a:rPr>
                        <a:t>C</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vert="vert270"/>
                </a:tc>
                <a:tc rowSpan="7">
                  <a:txBody>
                    <a:bodyPr/>
                    <a:lstStyle/>
                    <a:p>
                      <a:pPr marL="0" marR="71755" algn="ctr">
                        <a:lnSpc>
                          <a:spcPct val="115000"/>
                        </a:lnSpc>
                        <a:spcBef>
                          <a:spcPts val="0"/>
                        </a:spcBef>
                        <a:spcAft>
                          <a:spcPts val="0"/>
                        </a:spcAft>
                        <a:tabLst>
                          <a:tab pos="0" algn="l"/>
                        </a:tabLst>
                      </a:pPr>
                      <a:r>
                        <a:rPr lang="en-US" sz="1000" b="1" dirty="0">
                          <a:effectLst/>
                        </a:rPr>
                        <a:t>SLB Engineered Completion</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vert="vert270" anchor="ctr">
                    <a:solidFill>
                      <a:srgbClr val="ABFFFF"/>
                    </a:solidFill>
                  </a:tcPr>
                </a:tc>
                <a:tc>
                  <a:txBody>
                    <a:bodyPr/>
                    <a:lstStyle/>
                    <a:p>
                      <a:pPr marL="0" marR="0" algn="ctr">
                        <a:lnSpc>
                          <a:spcPct val="115000"/>
                        </a:lnSpc>
                        <a:spcBef>
                          <a:spcPts val="0"/>
                        </a:spcBef>
                        <a:spcAft>
                          <a:spcPts val="0"/>
                        </a:spcAft>
                        <a:tabLst>
                          <a:tab pos="0" algn="l"/>
                        </a:tabLst>
                      </a:pPr>
                      <a:r>
                        <a:rPr lang="en-US" sz="1000" b="1" dirty="0">
                          <a:effectLst/>
                        </a:rPr>
                        <a:t>19</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32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dirty="0">
                          <a:effectLst/>
                        </a:rPr>
                        <a:t>180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tabLst>
                          <a:tab pos="0" algn="l"/>
                        </a:tabLst>
                      </a:pPr>
                      <a:r>
                        <a:rPr lang="en-US" sz="1000" b="1" dirty="0">
                          <a:effectLst/>
                        </a:rPr>
                        <a:t>18</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32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dirty="0">
                          <a:effectLst/>
                        </a:rPr>
                        <a:t>180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tabLst>
                          <a:tab pos="0" algn="l"/>
                        </a:tabLst>
                      </a:pPr>
                      <a:r>
                        <a:rPr lang="en-US" sz="1000" b="1" dirty="0">
                          <a:effectLst/>
                        </a:rPr>
                        <a:t>17</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32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dirty="0">
                          <a:effectLst/>
                        </a:rPr>
                        <a:t>181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tabLst>
                          <a:tab pos="0" algn="l"/>
                        </a:tabLst>
                      </a:pPr>
                      <a:r>
                        <a:rPr lang="en-US" sz="1000" b="1" dirty="0">
                          <a:effectLst/>
                        </a:rPr>
                        <a:t>16</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26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dirty="0">
                          <a:effectLst/>
                        </a:rPr>
                        <a:t>178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tabLst>
                          <a:tab pos="0" algn="l"/>
                        </a:tabLst>
                      </a:pPr>
                      <a:r>
                        <a:rPr lang="en-US" sz="1000" b="1" dirty="0">
                          <a:effectLst/>
                        </a:rPr>
                        <a:t>15</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26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dirty="0">
                          <a:effectLst/>
                        </a:rPr>
                        <a:t>186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tabLst>
                          <a:tab pos="0" algn="l"/>
                        </a:tabLst>
                      </a:pPr>
                      <a:r>
                        <a:rPr lang="en-US" sz="1000" b="1" dirty="0">
                          <a:effectLst/>
                        </a:rPr>
                        <a:t>14</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30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dirty="0">
                          <a:effectLst/>
                        </a:rPr>
                        <a:t>228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tabLst>
                          <a:tab pos="0" algn="l"/>
                        </a:tabLst>
                      </a:pPr>
                      <a:r>
                        <a:rPr lang="en-US" sz="1000" b="1" dirty="0">
                          <a:effectLst/>
                        </a:rPr>
                        <a:t>13</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30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dirty="0">
                          <a:effectLst/>
                        </a:rPr>
                        <a:t>230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rowSpan="6">
                  <a:txBody>
                    <a:bodyPr/>
                    <a:lstStyle/>
                    <a:p>
                      <a:pPr marL="0" marR="71755" algn="ctr">
                        <a:lnSpc>
                          <a:spcPct val="115000"/>
                        </a:lnSpc>
                        <a:spcBef>
                          <a:spcPts val="0"/>
                        </a:spcBef>
                        <a:spcAft>
                          <a:spcPts val="0"/>
                        </a:spcAft>
                        <a:tabLst>
                          <a:tab pos="0" algn="l"/>
                        </a:tabLst>
                      </a:pPr>
                      <a:r>
                        <a:rPr lang="en-US" sz="1000">
                          <a:effectLst/>
                        </a:rPr>
                        <a:t>B</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vert="vert270"/>
                </a:tc>
                <a:tc rowSpan="6">
                  <a:txBody>
                    <a:bodyPr/>
                    <a:lstStyle/>
                    <a:p>
                      <a:pPr marL="0" marR="71755" algn="ctr">
                        <a:lnSpc>
                          <a:spcPct val="115000"/>
                        </a:lnSpc>
                        <a:spcBef>
                          <a:spcPts val="0"/>
                        </a:spcBef>
                        <a:spcAft>
                          <a:spcPts val="0"/>
                        </a:spcAft>
                        <a:tabLst>
                          <a:tab pos="0" algn="l"/>
                        </a:tabLst>
                      </a:pPr>
                      <a:r>
                        <a:rPr lang="en-US" sz="1000" b="1">
                          <a:effectLst/>
                        </a:rPr>
                        <a:t>NNE 75% 100-Mesh</a:t>
                      </a:r>
                      <a:endParaRPr lang="en-US" sz="1000" b="1">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vert="vert270" anchor="ctr"/>
                </a:tc>
                <a:tc>
                  <a:txBody>
                    <a:bodyPr/>
                    <a:lstStyle/>
                    <a:p>
                      <a:pPr marL="0" marR="0" algn="ctr">
                        <a:lnSpc>
                          <a:spcPct val="115000"/>
                        </a:lnSpc>
                        <a:spcBef>
                          <a:spcPts val="0"/>
                        </a:spcBef>
                        <a:spcAft>
                          <a:spcPts val="0"/>
                        </a:spcAft>
                        <a:tabLst>
                          <a:tab pos="0" algn="l"/>
                        </a:tabLst>
                      </a:pPr>
                      <a:r>
                        <a:rPr lang="en-US" sz="1000" b="1" dirty="0">
                          <a:effectLst/>
                        </a:rPr>
                        <a:t>12</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dirty="0">
                          <a:effectLst/>
                        </a:rPr>
                        <a:t>231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B</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tabLst>
                          <a:tab pos="0" algn="l"/>
                        </a:tabLst>
                      </a:pPr>
                      <a:r>
                        <a:rPr lang="en-US" sz="1000" b="1" dirty="0">
                          <a:effectLst/>
                        </a:rPr>
                        <a:t>11</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dirty="0">
                          <a:effectLst/>
                        </a:rPr>
                        <a:t>232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B</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tabLst>
                          <a:tab pos="0" algn="l"/>
                        </a:tabLst>
                      </a:pPr>
                      <a:r>
                        <a:rPr lang="en-US" sz="1000" b="1" dirty="0">
                          <a:effectLst/>
                        </a:rPr>
                        <a:t>10</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dirty="0">
                          <a:effectLst/>
                        </a:rPr>
                        <a:t>227</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B</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tabLst>
                          <a:tab pos="0" algn="l"/>
                        </a:tabLst>
                      </a:pPr>
                      <a:r>
                        <a:rPr lang="en-US" sz="1000" b="1" dirty="0">
                          <a:effectLst/>
                        </a:rPr>
                        <a:t>9</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dirty="0">
                          <a:effectLst/>
                        </a:rPr>
                        <a:t>237</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B</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tabLst>
                          <a:tab pos="0" algn="l"/>
                        </a:tabLst>
                      </a:pPr>
                      <a:r>
                        <a:rPr lang="en-US" sz="1000" b="1" dirty="0">
                          <a:effectLst/>
                        </a:rPr>
                        <a:t>8</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dirty="0">
                          <a:effectLst/>
                        </a:rPr>
                        <a:t>222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B</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tabLst>
                          <a:tab pos="0" algn="l"/>
                        </a:tabLst>
                      </a:pPr>
                      <a:r>
                        <a:rPr lang="en-US" sz="1000" b="1">
                          <a:effectLst/>
                        </a:rPr>
                        <a:t>7</a:t>
                      </a:r>
                      <a:endParaRPr lang="en-US" sz="1000" b="1">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dirty="0">
                          <a:effectLst/>
                        </a:rPr>
                        <a:t>224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B</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rowSpan="6">
                  <a:txBody>
                    <a:bodyPr/>
                    <a:lstStyle/>
                    <a:p>
                      <a:pPr marL="0" marR="71755" algn="ctr">
                        <a:lnSpc>
                          <a:spcPct val="115000"/>
                        </a:lnSpc>
                        <a:spcBef>
                          <a:spcPts val="0"/>
                        </a:spcBef>
                        <a:spcAft>
                          <a:spcPts val="0"/>
                        </a:spcAft>
                        <a:tabLst>
                          <a:tab pos="0" algn="l"/>
                        </a:tabLst>
                      </a:pPr>
                      <a:r>
                        <a:rPr lang="en-US" sz="1000" dirty="0">
                          <a:effectLst/>
                        </a:rPr>
                        <a:t>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vert="vert270"/>
                </a:tc>
                <a:tc rowSpan="6">
                  <a:txBody>
                    <a:bodyPr/>
                    <a:lstStyle/>
                    <a:p>
                      <a:pPr marL="0" marR="71755" algn="ctr">
                        <a:lnSpc>
                          <a:spcPct val="115000"/>
                        </a:lnSpc>
                        <a:spcBef>
                          <a:spcPts val="0"/>
                        </a:spcBef>
                        <a:spcAft>
                          <a:spcPts val="0"/>
                        </a:spcAft>
                        <a:tabLst>
                          <a:tab pos="0" algn="l"/>
                        </a:tabLst>
                      </a:pPr>
                      <a:r>
                        <a:rPr lang="en-US" sz="1000" b="1">
                          <a:effectLst/>
                        </a:rPr>
                        <a:t>NNE Standard 35% 100-Mesh</a:t>
                      </a:r>
                      <a:endParaRPr lang="en-US" sz="1000" b="1">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vert="vert270" anchor="ctr"/>
                </a:tc>
                <a:tc>
                  <a:txBody>
                    <a:bodyPr/>
                    <a:lstStyle/>
                    <a:p>
                      <a:pPr marL="0" marR="0" algn="ctr">
                        <a:lnSpc>
                          <a:spcPct val="115000"/>
                        </a:lnSpc>
                        <a:spcBef>
                          <a:spcPts val="0"/>
                        </a:spcBef>
                        <a:spcAft>
                          <a:spcPts val="0"/>
                        </a:spcAft>
                        <a:tabLst>
                          <a:tab pos="0" algn="l"/>
                        </a:tabLst>
                      </a:pPr>
                      <a:r>
                        <a:rPr lang="en-US" sz="1000" b="1" dirty="0">
                          <a:effectLst/>
                        </a:rPr>
                        <a:t>6</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dirty="0">
                          <a:effectLst/>
                        </a:rPr>
                        <a:t>245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tabLst>
                          <a:tab pos="0" algn="l"/>
                        </a:tabLst>
                      </a:pPr>
                      <a:r>
                        <a:rPr lang="en-US" sz="1000" b="1" dirty="0">
                          <a:effectLst/>
                        </a:rPr>
                        <a:t>5</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dirty="0">
                          <a:effectLst/>
                        </a:rPr>
                        <a:t>234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tabLst>
                          <a:tab pos="0" algn="l"/>
                        </a:tabLst>
                      </a:pPr>
                      <a:r>
                        <a:rPr lang="en-US" sz="1000" b="1" dirty="0">
                          <a:effectLst/>
                        </a:rPr>
                        <a:t>4</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dirty="0">
                          <a:effectLst/>
                        </a:rPr>
                        <a:t>230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tabLst>
                          <a:tab pos="0" algn="l"/>
                        </a:tabLst>
                      </a:pPr>
                      <a:r>
                        <a:rPr lang="en-US" sz="1000" b="1" dirty="0">
                          <a:effectLst/>
                        </a:rPr>
                        <a:t>3</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dirty="0">
                          <a:effectLst/>
                        </a:rPr>
                        <a:t>238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tabLst>
                          <a:tab pos="0" algn="l"/>
                        </a:tabLst>
                      </a:pPr>
                      <a:r>
                        <a:rPr lang="en-US" sz="1000" b="1" dirty="0">
                          <a:effectLst/>
                        </a:rPr>
                        <a:t>2</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dirty="0">
                          <a:effectLst/>
                        </a:rPr>
                        <a:t>223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r h="170362">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tabLst>
                          <a:tab pos="0" algn="l"/>
                        </a:tabLst>
                      </a:pPr>
                      <a:r>
                        <a:rPr lang="en-US" sz="1000" b="1" dirty="0">
                          <a:effectLst/>
                        </a:rPr>
                        <a:t>1</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50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pPr>
                      <a:r>
                        <a:rPr lang="en-US" sz="1000">
                          <a:effectLst/>
                        </a:rPr>
                        <a:t>233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c>
                  <a:txBody>
                    <a:bodyPr/>
                    <a:lstStyle/>
                    <a:p>
                      <a:pPr marL="0" marR="0" algn="ctr">
                        <a:lnSpc>
                          <a:spcPct val="115000"/>
                        </a:lnSpc>
                        <a:spcBef>
                          <a:spcPts val="0"/>
                        </a:spcBef>
                        <a:spcAft>
                          <a:spcPts val="0"/>
                        </a:spcAft>
                        <a:tabLst>
                          <a:tab pos="0" algn="l"/>
                        </a:tabLst>
                      </a:pPr>
                      <a:r>
                        <a:rPr lang="en-US" sz="1000" dirty="0">
                          <a:effectLst/>
                        </a:rPr>
                        <a:t>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629" marR="39629" marT="0" marB="0" anchor="ctr"/>
                </a:tc>
              </a:tr>
            </a:tbl>
          </a:graphicData>
        </a:graphic>
      </p:graphicFrame>
      <p:sp>
        <p:nvSpPr>
          <p:cNvPr id="2" name="Right Arrow 1"/>
          <p:cNvSpPr/>
          <p:nvPr/>
        </p:nvSpPr>
        <p:spPr>
          <a:xfrm flipH="1">
            <a:off x="7308850" y="2705100"/>
            <a:ext cx="533400" cy="304800"/>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flipH="1">
            <a:off x="7308850" y="4800600"/>
            <a:ext cx="533400" cy="304800"/>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582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114300" y="15607"/>
            <a:ext cx="9144000" cy="1368350"/>
          </a:xfrm>
          <a:prstGeom prst="rect">
            <a:avLst/>
          </a:prstGeom>
        </p:spPr>
        <p:txBody>
          <a:bodyPr vert="horz" lIns="91440" tIns="45720" rIns="91440" bIns="45720" rtlCol="0" anchor="ctr">
            <a:no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 - </a:t>
            </a:r>
            <a:r>
              <a:rPr lang="en-US" sz="3600" b="1" cap="all" dirty="0" smtClean="0">
                <a:solidFill>
                  <a:schemeClr val="tx2"/>
                </a:solidFill>
                <a:effectLst>
                  <a:outerShdw blurRad="38100" dist="38100" dir="2700000" algn="tl">
                    <a:srgbClr val="000000">
                      <a:alpha val="43137"/>
                    </a:srgbClr>
                  </a:outerShdw>
                </a:effectLst>
                <a:latin typeface="+mj-lt"/>
                <a:ea typeface="+mj-ea"/>
                <a:cs typeface="+mj-cs"/>
              </a:rPr>
              <a:t>Logging Lateral</a:t>
            </a:r>
          </a:p>
          <a:p>
            <a:pPr marL="0" marR="0" lvl="0" indent="0" defTabSz="609585" rtl="0" eaLnBrk="1" fontAlgn="auto" latinLnBrk="0" hangingPunct="1">
              <a:lnSpc>
                <a:spcPct val="100000"/>
              </a:lnSpc>
              <a:spcBef>
                <a:spcPts val="0"/>
              </a:spcBef>
              <a:spcAft>
                <a:spcPts val="0"/>
              </a:spcAft>
              <a:buClrTx/>
              <a:buSzTx/>
              <a:buFontTx/>
              <a:buNone/>
              <a:tabLst/>
              <a:defRPr/>
            </a:pPr>
            <a:endParaRPr kumimoji="0" lang="en-US" sz="2800" b="1" i="0" u="none" strike="noStrike" kern="1200" cap="all"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2" name="TextBox 1"/>
          <p:cNvSpPr txBox="1"/>
          <p:nvPr/>
        </p:nvSpPr>
        <p:spPr>
          <a:xfrm>
            <a:off x="6781800" y="6248400"/>
            <a:ext cx="1475725" cy="369332"/>
          </a:xfrm>
          <a:prstGeom prst="rect">
            <a:avLst/>
          </a:prstGeom>
          <a:noFill/>
        </p:spPr>
        <p:txBody>
          <a:bodyPr wrap="none" rtlCol="0">
            <a:spAutoFit/>
          </a:bodyPr>
          <a:lstStyle/>
          <a:p>
            <a:r>
              <a:rPr lang="en-US" dirty="0" smtClean="0">
                <a:solidFill>
                  <a:schemeClr val="bg1"/>
                </a:solidFill>
              </a:rPr>
              <a:t>Schlumberger</a:t>
            </a:r>
            <a:endParaRPr lang="en-US" dirty="0">
              <a:solidFill>
                <a:schemeClr val="bg1"/>
              </a:solidFill>
            </a:endParaRPr>
          </a:p>
        </p:txBody>
      </p:sp>
      <p:sp>
        <p:nvSpPr>
          <p:cNvPr id="8" name="Title 3"/>
          <p:cNvSpPr txBox="1">
            <a:spLocks/>
          </p:cNvSpPr>
          <p:nvPr/>
        </p:nvSpPr>
        <p:spPr>
          <a:xfrm>
            <a:off x="457200" y="0"/>
            <a:ext cx="8229600" cy="11430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smtClean="0"/>
              <a:t>High Definition open hole logs in lateral with synthetic mud</a:t>
            </a:r>
            <a:endParaRPr lang="en-US" dirty="0"/>
          </a:p>
        </p:txBody>
      </p:sp>
      <p:sp>
        <p:nvSpPr>
          <p:cNvPr id="4" name="Rectangle 3"/>
          <p:cNvSpPr/>
          <p:nvPr/>
        </p:nvSpPr>
        <p:spPr>
          <a:xfrm>
            <a:off x="762000" y="1447800"/>
            <a:ext cx="5257800" cy="304800"/>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23785" y="1600200"/>
            <a:ext cx="9155085" cy="3657600"/>
          </a:xfrm>
          <a:prstGeom prst="rect">
            <a:avLst/>
          </a:prstGeom>
        </p:spPr>
      </p:pic>
    </p:spTree>
    <p:extLst>
      <p:ext uri="{BB962C8B-B14F-4D97-AF65-F5344CB8AC3E}">
        <p14:creationId xmlns:p14="http://schemas.microsoft.com/office/powerpoint/2010/main" val="210106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053542" cy="1321653"/>
          </a:xfrm>
        </p:spPr>
        <p:txBody>
          <a:bodyPr>
            <a:normAutofit fontScale="90000"/>
          </a:bodyPr>
          <a:lstStyle/>
          <a:p>
            <a:pPr algn="ctr"/>
            <a:r>
              <a:rPr lang="en-US" b="1" dirty="0" smtClean="0"/>
              <a:t>Mapped Faults &amp; Fractures</a:t>
            </a:r>
            <a:endParaRPr lang="en-US" b="1" dirty="0"/>
          </a:p>
        </p:txBody>
      </p:sp>
      <p:sp>
        <p:nvSpPr>
          <p:cNvPr id="9" name="Content Placeholder 8"/>
          <p:cNvSpPr>
            <a:spLocks noGrp="1"/>
          </p:cNvSpPr>
          <p:nvPr>
            <p:ph idx="1"/>
          </p:nvPr>
        </p:nvSpPr>
        <p:spPr>
          <a:xfrm>
            <a:off x="609600" y="1600200"/>
            <a:ext cx="6709906" cy="1180139"/>
          </a:xfrm>
        </p:spPr>
        <p:txBody>
          <a:bodyPr>
            <a:normAutofit/>
          </a:bodyPr>
          <a:lstStyle/>
          <a:p>
            <a:pPr marL="0" indent="0">
              <a:buNone/>
            </a:pPr>
            <a:r>
              <a:rPr lang="en-US" sz="2400" dirty="0" smtClean="0"/>
              <a:t>For MIP-3H the number of faults and fractures encountered at each stage is reported as:</a:t>
            </a:r>
            <a:endParaRPr lang="en-US" sz="2400" dirty="0"/>
          </a:p>
        </p:txBody>
      </p:sp>
      <p:pic>
        <p:nvPicPr>
          <p:cNvPr id="14" name="Picture 13"/>
          <p:cNvPicPr>
            <a:picLocks noChangeAspect="1"/>
          </p:cNvPicPr>
          <p:nvPr/>
        </p:nvPicPr>
        <p:blipFill>
          <a:blip r:embed="rId2"/>
          <a:stretch>
            <a:fillRect/>
          </a:stretch>
        </p:blipFill>
        <p:spPr>
          <a:xfrm>
            <a:off x="57150" y="3124200"/>
            <a:ext cx="9013372" cy="818353"/>
          </a:xfrm>
          <a:prstGeom prst="rect">
            <a:avLst/>
          </a:prstGeom>
        </p:spPr>
      </p:pic>
      <p:sp>
        <p:nvSpPr>
          <p:cNvPr id="7" name="TextBox 6"/>
          <p:cNvSpPr txBox="1"/>
          <p:nvPr/>
        </p:nvSpPr>
        <p:spPr>
          <a:xfrm>
            <a:off x="6496171" y="6248400"/>
            <a:ext cx="1646669" cy="369332"/>
          </a:xfrm>
          <a:prstGeom prst="rect">
            <a:avLst/>
          </a:prstGeom>
          <a:noFill/>
        </p:spPr>
        <p:txBody>
          <a:bodyPr wrap="none" rtlCol="0">
            <a:spAutoFit/>
          </a:bodyPr>
          <a:lstStyle/>
          <a:p>
            <a:r>
              <a:rPr lang="en-US" dirty="0" smtClean="0">
                <a:solidFill>
                  <a:schemeClr val="bg1"/>
                </a:solidFill>
              </a:rPr>
              <a:t> Shohreh Amini</a:t>
            </a:r>
            <a:endParaRPr lang="en-US" dirty="0">
              <a:solidFill>
                <a:schemeClr val="bg1"/>
              </a:solidFill>
            </a:endParaRPr>
          </a:p>
        </p:txBody>
      </p:sp>
      <p:sp>
        <p:nvSpPr>
          <p:cNvPr id="10" name="Right Arrow 9"/>
          <p:cNvSpPr/>
          <p:nvPr/>
        </p:nvSpPr>
        <p:spPr>
          <a:xfrm rot="5400000" flipH="1">
            <a:off x="2247900" y="4174134"/>
            <a:ext cx="533400" cy="304800"/>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5400000" flipH="1">
            <a:off x="5734141" y="4174134"/>
            <a:ext cx="533400" cy="304800"/>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971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618"/>
            <a:ext cx="9144000" cy="897367"/>
          </a:xfrm>
        </p:spPr>
        <p:txBody>
          <a:bodyPr>
            <a:noAutofit/>
          </a:bodyPr>
          <a:lstStyle/>
          <a:p>
            <a:pPr algn="ctr"/>
            <a:r>
              <a:rPr lang="en-US" sz="3600" b="1" dirty="0" smtClean="0">
                <a:solidFill>
                  <a:schemeClr val="tx2"/>
                </a:solidFill>
              </a:rPr>
              <a:t>MIP3H - Stage 6: Geometric Completion</a:t>
            </a:r>
            <a:br>
              <a:rPr lang="en-US" sz="3600" b="1" dirty="0" smtClean="0">
                <a:solidFill>
                  <a:schemeClr val="tx2"/>
                </a:solidFill>
              </a:rPr>
            </a:br>
            <a:r>
              <a:rPr lang="en-US" sz="3600" b="1" dirty="0" smtClean="0">
                <a:solidFill>
                  <a:schemeClr val="tx2"/>
                </a:solidFill>
              </a:rPr>
              <a:t>Uneven Distribution</a:t>
            </a:r>
            <a:endParaRPr lang="en-US" sz="3600" b="1" dirty="0">
              <a:solidFill>
                <a:schemeClr val="tx2"/>
              </a:solidFill>
            </a:endParaRPr>
          </a:p>
        </p:txBody>
      </p:sp>
      <p:sp>
        <p:nvSpPr>
          <p:cNvPr id="5" name="TextBox 4"/>
          <p:cNvSpPr txBox="1"/>
          <p:nvPr/>
        </p:nvSpPr>
        <p:spPr>
          <a:xfrm>
            <a:off x="6705600" y="6248400"/>
            <a:ext cx="1529008" cy="369332"/>
          </a:xfrm>
          <a:prstGeom prst="rect">
            <a:avLst/>
          </a:prstGeom>
          <a:noFill/>
        </p:spPr>
        <p:txBody>
          <a:bodyPr wrap="none" rtlCol="0">
            <a:spAutoFit/>
          </a:bodyPr>
          <a:lstStyle/>
          <a:p>
            <a:r>
              <a:rPr lang="en-US" dirty="0" smtClean="0">
                <a:solidFill>
                  <a:schemeClr val="bg1"/>
                </a:solidFill>
              </a:rPr>
              <a:t> Schlumberger</a:t>
            </a:r>
            <a:endParaRPr lang="en-US" dirty="0">
              <a:solidFill>
                <a:schemeClr val="bg1"/>
              </a:solidFill>
            </a:endParaRPr>
          </a:p>
        </p:txBody>
      </p:sp>
      <p:pic>
        <p:nvPicPr>
          <p:cNvPr id="6" name="Stage6F_Video_DTS_hDVS_Frac_11952to1315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48137" y="1066800"/>
            <a:ext cx="5788699" cy="4829505"/>
          </a:xfrm>
          <a:prstGeom prst="rect">
            <a:avLst/>
          </a:prstGeom>
        </p:spPr>
      </p:pic>
    </p:spTree>
    <p:extLst>
      <p:ext uri="{BB962C8B-B14F-4D97-AF65-F5344CB8AC3E}">
        <p14:creationId xmlns:p14="http://schemas.microsoft.com/office/powerpoint/2010/main" val="113206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pPr algn="ctr"/>
            <a:r>
              <a:rPr lang="en-US" sz="3600" b="1" dirty="0" smtClean="0">
                <a:solidFill>
                  <a:schemeClr val="tx2"/>
                </a:solidFill>
              </a:rPr>
              <a:t>MIP 3H - Stage 18 Even Distribution</a:t>
            </a:r>
            <a:endParaRPr lang="en-US" sz="3600" b="1" dirty="0">
              <a:solidFill>
                <a:schemeClr val="tx2"/>
              </a:solidFill>
            </a:endParaRPr>
          </a:p>
        </p:txBody>
      </p:sp>
      <p:pic>
        <p:nvPicPr>
          <p:cNvPr id="3" name="Stage18F_Video_DTS_hDVS_Frac_9412to10548.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0" y="990600"/>
            <a:ext cx="5669280" cy="4729876"/>
          </a:xfrm>
          <a:prstGeom prst="rect">
            <a:avLst/>
          </a:prstGeom>
        </p:spPr>
      </p:pic>
      <p:sp>
        <p:nvSpPr>
          <p:cNvPr id="4" name="TextBox 3"/>
          <p:cNvSpPr txBox="1"/>
          <p:nvPr/>
        </p:nvSpPr>
        <p:spPr>
          <a:xfrm>
            <a:off x="6581176" y="6248400"/>
            <a:ext cx="1529008" cy="369332"/>
          </a:xfrm>
          <a:prstGeom prst="rect">
            <a:avLst/>
          </a:prstGeom>
          <a:noFill/>
        </p:spPr>
        <p:txBody>
          <a:bodyPr wrap="none" rtlCol="0">
            <a:spAutoFit/>
          </a:bodyPr>
          <a:lstStyle/>
          <a:p>
            <a:r>
              <a:rPr lang="en-US" dirty="0" smtClean="0">
                <a:solidFill>
                  <a:schemeClr val="bg1"/>
                </a:solidFill>
              </a:rPr>
              <a:t> Schlumberger</a:t>
            </a:r>
            <a:endParaRPr lang="en-US" dirty="0">
              <a:solidFill>
                <a:schemeClr val="bg1"/>
              </a:solidFill>
            </a:endParaRPr>
          </a:p>
        </p:txBody>
      </p:sp>
    </p:spTree>
    <p:extLst>
      <p:ext uri="{BB962C8B-B14F-4D97-AF65-F5344CB8AC3E}">
        <p14:creationId xmlns:p14="http://schemas.microsoft.com/office/powerpoint/2010/main" val="404996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5112" y="14824"/>
            <a:ext cx="7886700" cy="684288"/>
          </a:xfrm>
        </p:spPr>
        <p:txBody>
          <a:bodyPr>
            <a:normAutofit/>
          </a:bodyPr>
          <a:lstStyle/>
          <a:p>
            <a:pPr algn="ctr"/>
            <a:r>
              <a:rPr lang="en-US" sz="3600" b="1" dirty="0" smtClean="0"/>
              <a:t>DTS Data</a:t>
            </a:r>
            <a:endParaRPr lang="en-US" sz="3600" b="1" dirty="0"/>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17" y="695798"/>
            <a:ext cx="2522580" cy="5212080"/>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52397" y="695798"/>
            <a:ext cx="2765969" cy="5212080"/>
          </a:xfrm>
          <a:prstGeom prst="rect">
            <a:avLst/>
          </a:prstGeom>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18366" y="699111"/>
            <a:ext cx="2558068" cy="5212080"/>
          </a:xfrm>
          <a:prstGeom prst="rect">
            <a:avLst/>
          </a:prstGeom>
        </p:spPr>
      </p:pic>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69316" y="3305151"/>
            <a:ext cx="1144867" cy="1919416"/>
          </a:xfrm>
          <a:prstGeom prst="rect">
            <a:avLst/>
          </a:prstGeom>
          <a:solidFill>
            <a:schemeClr val="tx1"/>
          </a:solidFill>
        </p:spPr>
      </p:pic>
      <p:sp>
        <p:nvSpPr>
          <p:cNvPr id="23" name="Rectangle 22"/>
          <p:cNvSpPr/>
          <p:nvPr/>
        </p:nvSpPr>
        <p:spPr>
          <a:xfrm>
            <a:off x="2057400" y="3581400"/>
            <a:ext cx="494997" cy="5029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650634" y="6248400"/>
            <a:ext cx="1646669" cy="369332"/>
          </a:xfrm>
          <a:prstGeom prst="rect">
            <a:avLst/>
          </a:prstGeom>
          <a:noFill/>
        </p:spPr>
        <p:txBody>
          <a:bodyPr wrap="none" rtlCol="0">
            <a:spAutoFit/>
          </a:bodyPr>
          <a:lstStyle/>
          <a:p>
            <a:r>
              <a:rPr lang="en-US" dirty="0" smtClean="0">
                <a:solidFill>
                  <a:schemeClr val="bg1"/>
                </a:solidFill>
              </a:rPr>
              <a:t> Shohreh Amini</a:t>
            </a:r>
            <a:endParaRPr lang="en-US" dirty="0">
              <a:solidFill>
                <a:schemeClr val="bg1"/>
              </a:solidFill>
            </a:endParaRPr>
          </a:p>
        </p:txBody>
      </p:sp>
      <p:sp>
        <p:nvSpPr>
          <p:cNvPr id="10" name="Rectangle 9"/>
          <p:cNvSpPr/>
          <p:nvPr/>
        </p:nvSpPr>
        <p:spPr>
          <a:xfrm>
            <a:off x="4802078" y="5404893"/>
            <a:ext cx="494997" cy="5029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788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11956"/>
            <a:ext cx="7689592" cy="557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58000" y="2900408"/>
            <a:ext cx="819455" cy="369332"/>
          </a:xfrm>
          <a:prstGeom prst="rect">
            <a:avLst/>
          </a:prstGeom>
          <a:noFill/>
        </p:spPr>
        <p:txBody>
          <a:bodyPr wrap="none" rtlCol="0">
            <a:spAutoFit/>
          </a:bodyPr>
          <a:lstStyle/>
          <a:p>
            <a:r>
              <a:rPr lang="en-US" b="1" dirty="0" smtClean="0">
                <a:solidFill>
                  <a:schemeClr val="bg1"/>
                </a:solidFill>
              </a:rPr>
              <a:t>89.4%</a:t>
            </a:r>
            <a:endParaRPr lang="en-US" b="1" dirty="0">
              <a:solidFill>
                <a:schemeClr val="bg1"/>
              </a:solidFill>
            </a:endParaRPr>
          </a:p>
        </p:txBody>
      </p:sp>
    </p:spTree>
    <p:extLst>
      <p:ext uri="{BB962C8B-B14F-4D97-AF65-F5344CB8AC3E}">
        <p14:creationId xmlns:p14="http://schemas.microsoft.com/office/powerpoint/2010/main" val="288912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TextBox 161"/>
          <p:cNvSpPr txBox="1"/>
          <p:nvPr/>
        </p:nvSpPr>
        <p:spPr>
          <a:xfrm>
            <a:off x="2867993" y="511237"/>
            <a:ext cx="3335281"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Synopsis of slow-slip deformation</a:t>
            </a:r>
          </a:p>
        </p:txBody>
      </p:sp>
      <p:sp>
        <p:nvSpPr>
          <p:cNvPr id="9" name="Rectangle 8"/>
          <p:cNvSpPr/>
          <p:nvPr/>
        </p:nvSpPr>
        <p:spPr>
          <a:xfrm>
            <a:off x="761731" y="2816035"/>
            <a:ext cx="1096172" cy="22856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988120" y="6273901"/>
            <a:ext cx="5423280" cy="369332"/>
          </a:xfrm>
          <a:prstGeom prst="rect">
            <a:avLst/>
          </a:prstGeom>
          <a:noFill/>
        </p:spPr>
        <p:txBody>
          <a:bodyPr wrap="none" rtlCol="0">
            <a:spAutoFit/>
          </a:bodyPr>
          <a:lstStyle/>
          <a:p>
            <a:r>
              <a:rPr lang="en-US" dirty="0">
                <a:solidFill>
                  <a:schemeClr val="bg1"/>
                </a:solidFill>
              </a:rPr>
              <a:t>Adapted from </a:t>
            </a:r>
            <a:r>
              <a:rPr lang="en-US" dirty="0" smtClean="0">
                <a:solidFill>
                  <a:schemeClr val="bg1"/>
                </a:solidFill>
              </a:rPr>
              <a:t>Kumar et al. 2016 and </a:t>
            </a:r>
            <a:r>
              <a:rPr lang="en-US" dirty="0" err="1" smtClean="0">
                <a:solidFill>
                  <a:schemeClr val="bg1"/>
                </a:solidFill>
              </a:rPr>
              <a:t>Zoback</a:t>
            </a:r>
            <a:r>
              <a:rPr lang="en-US" dirty="0" smtClean="0">
                <a:solidFill>
                  <a:schemeClr val="bg1"/>
                </a:solidFill>
              </a:rPr>
              <a:t> </a:t>
            </a:r>
            <a:r>
              <a:rPr lang="en-US" dirty="0">
                <a:solidFill>
                  <a:schemeClr val="bg1"/>
                </a:solidFill>
              </a:rPr>
              <a:t>et al., 2012</a:t>
            </a:r>
          </a:p>
        </p:txBody>
      </p:sp>
      <p:sp>
        <p:nvSpPr>
          <p:cNvPr id="13" name="Title 2"/>
          <p:cNvSpPr txBox="1">
            <a:spLocks/>
          </p:cNvSpPr>
          <p:nvPr/>
        </p:nvSpPr>
        <p:spPr>
          <a:xfrm>
            <a:off x="23949" y="0"/>
            <a:ext cx="9120051" cy="685800"/>
          </a:xfrm>
          <a:prstGeom prst="rect">
            <a:avLst/>
          </a:prstGeom>
        </p:spPr>
        <p:txBody>
          <a:bodyPr>
            <a:noAutofit/>
          </a:bodyPr>
          <a:lstStyle>
            <a:lvl1pPr algn="l" defTabSz="457200" rtl="0" eaLnBrk="1" latinLnBrk="0" hangingPunct="1">
              <a:spcBef>
                <a:spcPct val="0"/>
              </a:spcBef>
              <a:buNone/>
              <a:defRPr sz="4400" u="none" kern="1200" cap="all">
                <a:solidFill>
                  <a:srgbClr val="254061"/>
                </a:solidFill>
                <a:latin typeface="+mj-lt"/>
                <a:ea typeface="+mj-ea"/>
                <a:cs typeface="+mj-cs"/>
              </a:defRPr>
            </a:lvl1pPr>
          </a:lstStyle>
          <a:p>
            <a:pPr algn="ctr"/>
            <a:r>
              <a:rPr lang="en-US" sz="2800" b="1" smtClean="0">
                <a:solidFill>
                  <a:schemeClr val="tx2"/>
                </a:solidFill>
              </a:rPr>
              <a:t>Surface Monitoring of Slow Slip (LPLD)</a:t>
            </a:r>
            <a:endParaRPr lang="en-US" sz="2800" b="1" dirty="0">
              <a:solidFill>
                <a:schemeClr val="tx2"/>
              </a:solidFill>
            </a:endParaRPr>
          </a:p>
        </p:txBody>
      </p:sp>
      <p:sp>
        <p:nvSpPr>
          <p:cNvPr id="4" name="Freeform 3"/>
          <p:cNvSpPr/>
          <p:nvPr/>
        </p:nvSpPr>
        <p:spPr>
          <a:xfrm>
            <a:off x="4467101" y="1355580"/>
            <a:ext cx="1690392" cy="3966358"/>
          </a:xfrm>
          <a:custGeom>
            <a:avLst/>
            <a:gdLst>
              <a:gd name="connsiteX0" fmla="*/ 1472541 w 1690392"/>
              <a:gd name="connsiteY0" fmla="*/ 3966358 h 3966358"/>
              <a:gd name="connsiteX1" fmla="*/ 1567543 w 1690392"/>
              <a:gd name="connsiteY1" fmla="*/ 2422566 h 3966358"/>
              <a:gd name="connsiteX2" fmla="*/ 0 w 1690392"/>
              <a:gd name="connsiteY2" fmla="*/ 0 h 3966358"/>
              <a:gd name="connsiteX3" fmla="*/ 0 w 1690392"/>
              <a:gd name="connsiteY3" fmla="*/ 0 h 3966358"/>
            </a:gdLst>
            <a:ahLst/>
            <a:cxnLst>
              <a:cxn ang="0">
                <a:pos x="connsiteX0" y="connsiteY0"/>
              </a:cxn>
              <a:cxn ang="0">
                <a:pos x="connsiteX1" y="connsiteY1"/>
              </a:cxn>
              <a:cxn ang="0">
                <a:pos x="connsiteX2" y="connsiteY2"/>
              </a:cxn>
              <a:cxn ang="0">
                <a:pos x="connsiteX3" y="connsiteY3"/>
              </a:cxn>
            </a:cxnLst>
            <a:rect l="l" t="t" r="r" b="b"/>
            <a:pathLst>
              <a:path w="1690392" h="3966358">
                <a:moveTo>
                  <a:pt x="1472541" y="3966358"/>
                </a:moveTo>
                <a:cubicBezTo>
                  <a:pt x="1642753" y="3524992"/>
                  <a:pt x="1812966" y="3083626"/>
                  <a:pt x="1567543" y="2422566"/>
                </a:cubicBezTo>
                <a:cubicBezTo>
                  <a:pt x="1322120" y="1761506"/>
                  <a:pt x="0" y="0"/>
                  <a:pt x="0" y="0"/>
                </a:cubicBezTo>
                <a:lnTo>
                  <a:pt x="0" y="0"/>
                </a:lnTo>
              </a:path>
            </a:pathLst>
          </a:custGeom>
          <a:noFill/>
          <a:ln w="28575">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2971800" y="2061172"/>
            <a:ext cx="2979717" cy="3272828"/>
          </a:xfrm>
          <a:custGeom>
            <a:avLst/>
            <a:gdLst>
              <a:gd name="connsiteX0" fmla="*/ 2743200 w 2743200"/>
              <a:gd name="connsiteY0" fmla="*/ 3372592 h 3372592"/>
              <a:gd name="connsiteX1" fmla="*/ 1365662 w 2743200"/>
              <a:gd name="connsiteY1" fmla="*/ 2434441 h 3372592"/>
              <a:gd name="connsiteX2" fmla="*/ 0 w 2743200"/>
              <a:gd name="connsiteY2" fmla="*/ 0 h 3372592"/>
              <a:gd name="connsiteX3" fmla="*/ 0 w 2743200"/>
              <a:gd name="connsiteY3" fmla="*/ 0 h 3372592"/>
            </a:gdLst>
            <a:ahLst/>
            <a:cxnLst>
              <a:cxn ang="0">
                <a:pos x="connsiteX0" y="connsiteY0"/>
              </a:cxn>
              <a:cxn ang="0">
                <a:pos x="connsiteX1" y="connsiteY1"/>
              </a:cxn>
              <a:cxn ang="0">
                <a:pos x="connsiteX2" y="connsiteY2"/>
              </a:cxn>
              <a:cxn ang="0">
                <a:pos x="connsiteX3" y="connsiteY3"/>
              </a:cxn>
            </a:cxnLst>
            <a:rect l="l" t="t" r="r" b="b"/>
            <a:pathLst>
              <a:path w="2743200" h="3372592">
                <a:moveTo>
                  <a:pt x="2743200" y="3372592"/>
                </a:moveTo>
                <a:cubicBezTo>
                  <a:pt x="2283031" y="3184566"/>
                  <a:pt x="1822862" y="2996540"/>
                  <a:pt x="1365662" y="2434441"/>
                </a:cubicBezTo>
                <a:cubicBezTo>
                  <a:pt x="908462" y="1872342"/>
                  <a:pt x="0" y="0"/>
                  <a:pt x="0" y="0"/>
                </a:cubicBezTo>
                <a:lnTo>
                  <a:pt x="0" y="0"/>
                </a:lnTo>
              </a:path>
            </a:pathLst>
          </a:custGeom>
          <a:noFill/>
          <a:ln w="28575">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rot="19762334">
            <a:off x="3556702" y="1369852"/>
            <a:ext cx="347390" cy="64803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own Arrow 15"/>
          <p:cNvSpPr/>
          <p:nvPr/>
        </p:nvSpPr>
        <p:spPr>
          <a:xfrm rot="3562334">
            <a:off x="6625969" y="1691457"/>
            <a:ext cx="347390" cy="64803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7" name="Group 126"/>
          <p:cNvGrpSpPr/>
          <p:nvPr/>
        </p:nvGrpSpPr>
        <p:grpSpPr>
          <a:xfrm>
            <a:off x="2971800" y="2895600"/>
            <a:ext cx="1524000" cy="1295400"/>
            <a:chOff x="2971800" y="2895600"/>
            <a:chExt cx="1524000" cy="1295400"/>
          </a:xfrm>
        </p:grpSpPr>
        <p:sp>
          <p:nvSpPr>
            <p:cNvPr id="26" name="Oval 25"/>
            <p:cNvSpPr/>
            <p:nvPr/>
          </p:nvSpPr>
          <p:spPr>
            <a:xfrm>
              <a:off x="3261360" y="3947160"/>
              <a:ext cx="91440" cy="9144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V="1">
              <a:off x="2971800" y="2972207"/>
              <a:ext cx="1524000" cy="107016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3032760" y="3775706"/>
              <a:ext cx="91440" cy="9144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3032760" y="4099560"/>
              <a:ext cx="91440" cy="9144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124200" y="3581400"/>
              <a:ext cx="91440" cy="9144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566160" y="3352800"/>
              <a:ext cx="91440" cy="9144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3489960" y="3794760"/>
              <a:ext cx="91440" cy="9144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3794760" y="3276600"/>
              <a:ext cx="91440" cy="9144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657600" y="3642360"/>
              <a:ext cx="91440" cy="9144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3947160" y="3048000"/>
              <a:ext cx="91440" cy="9144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4023360" y="3413760"/>
              <a:ext cx="91440" cy="9144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4251960" y="2895600"/>
              <a:ext cx="91440" cy="9144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4251960" y="3219454"/>
              <a:ext cx="91440" cy="9144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3352800" y="3547106"/>
              <a:ext cx="91440" cy="9144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3429000" y="3947160"/>
              <a:ext cx="91440" cy="9144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404360" y="3124200"/>
              <a:ext cx="91440" cy="9144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3" name="Group 162"/>
          <p:cNvGrpSpPr/>
          <p:nvPr/>
        </p:nvGrpSpPr>
        <p:grpSpPr>
          <a:xfrm>
            <a:off x="4773596" y="2286000"/>
            <a:ext cx="1524000" cy="1295400"/>
            <a:chOff x="4773596" y="2286000"/>
            <a:chExt cx="1524000" cy="1295400"/>
          </a:xfrm>
        </p:grpSpPr>
        <p:sp>
          <p:nvSpPr>
            <p:cNvPr id="52" name="Oval 51"/>
            <p:cNvSpPr/>
            <p:nvPr/>
          </p:nvSpPr>
          <p:spPr>
            <a:xfrm flipH="1">
              <a:off x="5196840" y="3337560"/>
              <a:ext cx="91440" cy="91440"/>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flipH="1">
              <a:off x="5257800" y="3185160"/>
              <a:ext cx="91440" cy="91440"/>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4773596" y="2337447"/>
              <a:ext cx="1524000" cy="1070165"/>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
          <p:nvSpPr>
            <p:cNvPr id="39" name="Oval 38"/>
            <p:cNvSpPr/>
            <p:nvPr/>
          </p:nvSpPr>
          <p:spPr>
            <a:xfrm flipH="1">
              <a:off x="4800600" y="3166106"/>
              <a:ext cx="91440" cy="91440"/>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flipH="1">
              <a:off x="4800600" y="3489960"/>
              <a:ext cx="91440" cy="91440"/>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flipH="1">
              <a:off x="4892040" y="2971800"/>
              <a:ext cx="91440" cy="91440"/>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flipH="1">
              <a:off x="5029200" y="3337560"/>
              <a:ext cx="91440" cy="91440"/>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flipH="1">
              <a:off x="5334000" y="2743200"/>
              <a:ext cx="91440" cy="91440"/>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flipH="1">
              <a:off x="5562600" y="2667000"/>
              <a:ext cx="91440" cy="91440"/>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flipH="1">
              <a:off x="5425440" y="3032760"/>
              <a:ext cx="91440" cy="91440"/>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flipH="1">
              <a:off x="5715000" y="2438400"/>
              <a:ext cx="91440" cy="91440"/>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flipH="1">
              <a:off x="5791200" y="2804160"/>
              <a:ext cx="91440" cy="91440"/>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flipH="1">
              <a:off x="6019800" y="2286000"/>
              <a:ext cx="91440" cy="91440"/>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flipH="1">
              <a:off x="6019800" y="2609854"/>
              <a:ext cx="91440" cy="91440"/>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flipH="1">
              <a:off x="5120640" y="2937506"/>
              <a:ext cx="91440" cy="91440"/>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flipH="1">
              <a:off x="6172200" y="2514600"/>
              <a:ext cx="91440" cy="91440"/>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3249596" y="3324100"/>
            <a:ext cx="1551004" cy="1295400"/>
            <a:chOff x="3249596" y="3324100"/>
            <a:chExt cx="1551004" cy="1295400"/>
          </a:xfrm>
        </p:grpSpPr>
        <p:cxnSp>
          <p:nvCxnSpPr>
            <p:cNvPr id="20" name="Straight Connector 19"/>
            <p:cNvCxnSpPr/>
            <p:nvPr/>
          </p:nvCxnSpPr>
          <p:spPr>
            <a:xfrm flipV="1">
              <a:off x="3249596" y="3383105"/>
              <a:ext cx="1524000" cy="1070165"/>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
          <p:nvSpPr>
            <p:cNvPr id="54" name="Oval 53"/>
            <p:cNvSpPr/>
            <p:nvPr/>
          </p:nvSpPr>
          <p:spPr>
            <a:xfrm flipH="1">
              <a:off x="3337560" y="4204206"/>
              <a:ext cx="91440" cy="91440"/>
            </a:xfrm>
            <a:prstGeom prst="ellipse">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flipH="1">
              <a:off x="3337560" y="4528060"/>
              <a:ext cx="91440" cy="91440"/>
            </a:xfrm>
            <a:prstGeom prst="ellipse">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flipH="1">
              <a:off x="3429000" y="4009900"/>
              <a:ext cx="91440" cy="91440"/>
            </a:xfrm>
            <a:prstGeom prst="ellipse">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flipH="1">
              <a:off x="3566160" y="4375660"/>
              <a:ext cx="91440" cy="91440"/>
            </a:xfrm>
            <a:prstGeom prst="ellipse">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flipH="1">
              <a:off x="3870960" y="3781300"/>
              <a:ext cx="91440" cy="91440"/>
            </a:xfrm>
            <a:prstGeom prst="ellipse">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flipH="1">
              <a:off x="3794760" y="4223260"/>
              <a:ext cx="91440" cy="91440"/>
            </a:xfrm>
            <a:prstGeom prst="ellipse">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flipH="1">
              <a:off x="4099560" y="3705100"/>
              <a:ext cx="91440" cy="91440"/>
            </a:xfrm>
            <a:prstGeom prst="ellipse">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flipH="1">
              <a:off x="3962400" y="4070860"/>
              <a:ext cx="91440" cy="91440"/>
            </a:xfrm>
            <a:prstGeom prst="ellipse">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flipH="1">
              <a:off x="4251960" y="3476500"/>
              <a:ext cx="91440" cy="91440"/>
            </a:xfrm>
            <a:prstGeom prst="ellipse">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flipH="1">
              <a:off x="4328160" y="3842260"/>
              <a:ext cx="91440" cy="91440"/>
            </a:xfrm>
            <a:prstGeom prst="ellipse">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flipH="1">
              <a:off x="4556760" y="3324100"/>
              <a:ext cx="91440" cy="91440"/>
            </a:xfrm>
            <a:prstGeom prst="ellipse">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flipH="1">
              <a:off x="4556760" y="3647954"/>
              <a:ext cx="91440" cy="91440"/>
            </a:xfrm>
            <a:prstGeom prst="ellipse">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flipH="1">
              <a:off x="3657600" y="3975606"/>
              <a:ext cx="91440" cy="91440"/>
            </a:xfrm>
            <a:prstGeom prst="ellipse">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flipH="1">
              <a:off x="3733800" y="4375660"/>
              <a:ext cx="91440" cy="91440"/>
            </a:xfrm>
            <a:prstGeom prst="ellipse">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flipH="1">
              <a:off x="4709160" y="3552700"/>
              <a:ext cx="91440" cy="91440"/>
            </a:xfrm>
            <a:prstGeom prst="ellipse">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4" name="Group 163"/>
          <p:cNvGrpSpPr/>
          <p:nvPr/>
        </p:nvGrpSpPr>
        <p:grpSpPr>
          <a:xfrm>
            <a:off x="3642360" y="2834640"/>
            <a:ext cx="5501640" cy="2270760"/>
            <a:chOff x="3642360" y="2834640"/>
            <a:chExt cx="5501640" cy="2270760"/>
          </a:xfrm>
        </p:grpSpPr>
        <p:sp>
          <p:nvSpPr>
            <p:cNvPr id="6" name="TextBox 5"/>
            <p:cNvSpPr txBox="1"/>
            <p:nvPr/>
          </p:nvSpPr>
          <p:spPr>
            <a:xfrm>
              <a:off x="6965553" y="3307080"/>
              <a:ext cx="2178447" cy="1569660"/>
            </a:xfrm>
            <a:prstGeom prst="rect">
              <a:avLst/>
            </a:prstGeom>
            <a:noFill/>
          </p:spPr>
          <p:txBody>
            <a:bodyPr wrap="square" rtlCol="0">
              <a:spAutoFit/>
            </a:bodyPr>
            <a:lstStyle/>
            <a:p>
              <a:r>
                <a:rPr lang="en-US" sz="1600" b="1" dirty="0">
                  <a:solidFill>
                    <a:schemeClr val="accent5">
                      <a:lumMod val="75000"/>
                    </a:schemeClr>
                  </a:solidFill>
                </a:rPr>
                <a:t>Optimally, critically oriented in stress field, results in “fast” slip with high frequency microseismic expression</a:t>
              </a:r>
            </a:p>
          </p:txBody>
        </p:sp>
        <p:cxnSp>
          <p:nvCxnSpPr>
            <p:cNvPr id="7" name="Straight Arrow Connector 6"/>
            <p:cNvCxnSpPr/>
            <p:nvPr/>
          </p:nvCxnSpPr>
          <p:spPr>
            <a:xfrm flipH="1" flipV="1">
              <a:off x="6705600" y="2834640"/>
              <a:ext cx="810810" cy="502920"/>
            </a:xfrm>
            <a:prstGeom prst="straightConnector1">
              <a:avLst/>
            </a:prstGeom>
            <a:ln w="38100">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99" name="Group 98"/>
            <p:cNvGrpSpPr/>
            <p:nvPr/>
          </p:nvGrpSpPr>
          <p:grpSpPr>
            <a:xfrm>
              <a:off x="3642360" y="3793682"/>
              <a:ext cx="1548982" cy="1311718"/>
              <a:chOff x="3642360" y="3793682"/>
              <a:chExt cx="1548982" cy="1311718"/>
            </a:xfrm>
          </p:grpSpPr>
          <p:cxnSp>
            <p:nvCxnSpPr>
              <p:cNvPr id="21" name="Straight Connector 20"/>
              <p:cNvCxnSpPr/>
              <p:nvPr/>
            </p:nvCxnSpPr>
            <p:spPr>
              <a:xfrm flipV="1">
                <a:off x="3667342" y="3793682"/>
                <a:ext cx="1524000" cy="1070165"/>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sp>
            <p:nvSpPr>
              <p:cNvPr id="69" name="Oval 68"/>
              <p:cNvSpPr/>
              <p:nvPr/>
            </p:nvSpPr>
            <p:spPr>
              <a:xfrm>
                <a:off x="3642360" y="4690106"/>
                <a:ext cx="91440" cy="91440"/>
              </a:xfrm>
              <a:prstGeom prst="ellipse">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3642360" y="5013960"/>
                <a:ext cx="91440" cy="91440"/>
              </a:xfrm>
              <a:prstGeom prst="ellipse">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3733800" y="4495800"/>
                <a:ext cx="91440" cy="91440"/>
              </a:xfrm>
              <a:prstGeom prst="ellipse">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3870960" y="4861560"/>
                <a:ext cx="91440" cy="91440"/>
              </a:xfrm>
              <a:prstGeom prst="ellipse">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4175760" y="4267200"/>
                <a:ext cx="91440" cy="91440"/>
              </a:xfrm>
              <a:prstGeom prst="ellipse">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4099560" y="4709160"/>
                <a:ext cx="91440" cy="91440"/>
              </a:xfrm>
              <a:prstGeom prst="ellipse">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4404360" y="4191000"/>
                <a:ext cx="91440" cy="91440"/>
              </a:xfrm>
              <a:prstGeom prst="ellipse">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4267200" y="4556760"/>
                <a:ext cx="91440" cy="91440"/>
              </a:xfrm>
              <a:prstGeom prst="ellipse">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4556760" y="3962400"/>
                <a:ext cx="91440" cy="91440"/>
              </a:xfrm>
              <a:prstGeom prst="ellipse">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4632960" y="4328160"/>
                <a:ext cx="91440" cy="91440"/>
              </a:xfrm>
              <a:prstGeom prst="ellipse">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4861560" y="3810000"/>
                <a:ext cx="91440" cy="91440"/>
              </a:xfrm>
              <a:prstGeom prst="ellipse">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4861560" y="4133854"/>
                <a:ext cx="91440" cy="91440"/>
              </a:xfrm>
              <a:prstGeom prst="ellipse">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3962400" y="4461506"/>
                <a:ext cx="91440" cy="91440"/>
              </a:xfrm>
              <a:prstGeom prst="ellipse">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4038600" y="4861560"/>
                <a:ext cx="91440" cy="91440"/>
              </a:xfrm>
              <a:prstGeom prst="ellipse">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5013960" y="4038600"/>
                <a:ext cx="91440" cy="91440"/>
              </a:xfrm>
              <a:prstGeom prst="ellipse">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00" name="Group 99"/>
          <p:cNvGrpSpPr/>
          <p:nvPr/>
        </p:nvGrpSpPr>
        <p:grpSpPr>
          <a:xfrm>
            <a:off x="5163633" y="2743200"/>
            <a:ext cx="1541967" cy="1295400"/>
            <a:chOff x="5163633" y="2743200"/>
            <a:chExt cx="1541967" cy="1295400"/>
          </a:xfrm>
        </p:grpSpPr>
        <p:cxnSp>
          <p:nvCxnSpPr>
            <p:cNvPr id="22" name="Straight Connector 21"/>
            <p:cNvCxnSpPr/>
            <p:nvPr/>
          </p:nvCxnSpPr>
          <p:spPr>
            <a:xfrm flipV="1">
              <a:off x="5163633" y="2803676"/>
              <a:ext cx="1524000" cy="1070165"/>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84" name="Oval 83"/>
            <p:cNvSpPr/>
            <p:nvPr/>
          </p:nvSpPr>
          <p:spPr>
            <a:xfrm flipH="1">
              <a:off x="5242560" y="3623306"/>
              <a:ext cx="91440" cy="9144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flipH="1">
              <a:off x="5242560" y="3947160"/>
              <a:ext cx="91440" cy="9144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flipH="1">
              <a:off x="5334000" y="3429000"/>
              <a:ext cx="91440" cy="9144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flipH="1">
              <a:off x="5471160" y="3794760"/>
              <a:ext cx="91440" cy="9144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flipH="1">
              <a:off x="5775960" y="3200400"/>
              <a:ext cx="91440" cy="9144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flipH="1">
              <a:off x="5699760" y="3642360"/>
              <a:ext cx="91440" cy="9144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flipH="1">
              <a:off x="6004560" y="3124200"/>
              <a:ext cx="91440" cy="9144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flipH="1">
              <a:off x="5867400" y="3489960"/>
              <a:ext cx="91440" cy="9144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flipH="1">
              <a:off x="6156960" y="2895600"/>
              <a:ext cx="91440" cy="9144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flipH="1">
              <a:off x="6233160" y="3261360"/>
              <a:ext cx="91440" cy="9144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flipH="1">
              <a:off x="6461760" y="2743200"/>
              <a:ext cx="91440" cy="9144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flipH="1">
              <a:off x="6461760" y="3067054"/>
              <a:ext cx="91440" cy="9144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flipH="1">
              <a:off x="5562600" y="3394706"/>
              <a:ext cx="91440" cy="9144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flipH="1">
              <a:off x="5638800" y="3794760"/>
              <a:ext cx="91440" cy="9144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flipH="1">
              <a:off x="6614160" y="2971800"/>
              <a:ext cx="91440" cy="9144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4" name="TextBox 103"/>
          <p:cNvSpPr txBox="1"/>
          <p:nvPr/>
        </p:nvSpPr>
        <p:spPr>
          <a:xfrm>
            <a:off x="2644317" y="1124747"/>
            <a:ext cx="712054" cy="461665"/>
          </a:xfrm>
          <a:prstGeom prst="rect">
            <a:avLst/>
          </a:prstGeom>
          <a:noFill/>
        </p:spPr>
        <p:txBody>
          <a:bodyPr wrap="none" rtlCol="0">
            <a:spAutoFit/>
          </a:bodyPr>
          <a:lstStyle/>
          <a:p>
            <a:r>
              <a:rPr lang="en-US" sz="2400" dirty="0" err="1" smtClean="0"/>
              <a:t>S</a:t>
            </a:r>
            <a:r>
              <a:rPr lang="en-US" dirty="0" err="1" smtClean="0"/>
              <a:t>h</a:t>
            </a:r>
            <a:r>
              <a:rPr lang="en-US" baseline="-25000" dirty="0" err="1" smtClean="0"/>
              <a:t>min</a:t>
            </a:r>
            <a:endParaRPr lang="en-US" baseline="-25000" dirty="0"/>
          </a:p>
        </p:txBody>
      </p:sp>
      <p:sp>
        <p:nvSpPr>
          <p:cNvPr id="108" name="TextBox 107"/>
          <p:cNvSpPr txBox="1"/>
          <p:nvPr/>
        </p:nvSpPr>
        <p:spPr>
          <a:xfrm>
            <a:off x="7111005" y="1326562"/>
            <a:ext cx="737702" cy="461665"/>
          </a:xfrm>
          <a:prstGeom prst="rect">
            <a:avLst/>
          </a:prstGeom>
          <a:noFill/>
        </p:spPr>
        <p:txBody>
          <a:bodyPr wrap="none" rtlCol="0">
            <a:spAutoFit/>
          </a:bodyPr>
          <a:lstStyle/>
          <a:p>
            <a:r>
              <a:rPr lang="en-US" sz="2400" dirty="0" err="1" smtClean="0"/>
              <a:t>S</a:t>
            </a:r>
            <a:r>
              <a:rPr lang="en-US" dirty="0" err="1" smtClean="0"/>
              <a:t>h</a:t>
            </a:r>
            <a:r>
              <a:rPr lang="en-US" baseline="-25000" dirty="0" err="1" smtClean="0"/>
              <a:t>max</a:t>
            </a:r>
            <a:endParaRPr lang="en-US" baseline="-25000" dirty="0"/>
          </a:p>
        </p:txBody>
      </p:sp>
      <p:grpSp>
        <p:nvGrpSpPr>
          <p:cNvPr id="121" name="Group 120"/>
          <p:cNvGrpSpPr/>
          <p:nvPr/>
        </p:nvGrpSpPr>
        <p:grpSpPr>
          <a:xfrm>
            <a:off x="514190" y="3459480"/>
            <a:ext cx="6432414" cy="2540235"/>
            <a:chOff x="457200" y="3219454"/>
            <a:chExt cx="6432414" cy="2540235"/>
          </a:xfrm>
        </p:grpSpPr>
        <p:sp>
          <p:nvSpPr>
            <p:cNvPr id="106" name="TextBox 105"/>
            <p:cNvSpPr txBox="1"/>
            <p:nvPr/>
          </p:nvSpPr>
          <p:spPr>
            <a:xfrm>
              <a:off x="457200" y="3697586"/>
              <a:ext cx="2178447" cy="2062103"/>
            </a:xfrm>
            <a:prstGeom prst="rect">
              <a:avLst/>
            </a:prstGeom>
            <a:noFill/>
          </p:spPr>
          <p:txBody>
            <a:bodyPr wrap="square" rtlCol="0">
              <a:spAutoFit/>
            </a:bodyPr>
            <a:lstStyle/>
            <a:p>
              <a:r>
                <a:rPr lang="en-US" sz="1600" b="1" dirty="0" smtClean="0"/>
                <a:t>Not </a:t>
              </a:r>
              <a:r>
                <a:rPr lang="en-US" sz="1600" b="1" dirty="0"/>
                <a:t>critically oriented in stress field, results in </a:t>
              </a:r>
              <a:r>
                <a:rPr lang="en-US" sz="1600" b="1" dirty="0" smtClean="0"/>
                <a:t>“slow” </a:t>
              </a:r>
              <a:r>
                <a:rPr lang="en-US" sz="1600" b="1" dirty="0"/>
                <a:t>slip with </a:t>
              </a:r>
              <a:r>
                <a:rPr lang="en-US" sz="1600" b="1" dirty="0" smtClean="0"/>
                <a:t>low </a:t>
              </a:r>
              <a:r>
                <a:rPr lang="en-US" sz="1600" b="1" dirty="0"/>
                <a:t>frequency </a:t>
              </a:r>
              <a:r>
                <a:rPr lang="en-US" sz="1600" b="1" dirty="0" smtClean="0"/>
                <a:t>seismic expression typically missed during microseismic monitoring</a:t>
              </a:r>
              <a:endParaRPr lang="en-US" sz="1600" b="1" dirty="0"/>
            </a:p>
          </p:txBody>
        </p:sp>
        <p:grpSp>
          <p:nvGrpSpPr>
            <p:cNvPr id="110" name="Group 109"/>
            <p:cNvGrpSpPr/>
            <p:nvPr/>
          </p:nvGrpSpPr>
          <p:grpSpPr>
            <a:xfrm>
              <a:off x="2770026" y="3316549"/>
              <a:ext cx="1952989" cy="342832"/>
              <a:chOff x="2770026" y="3316549"/>
              <a:chExt cx="1952989" cy="342832"/>
            </a:xfrm>
          </p:grpSpPr>
          <p:cxnSp>
            <p:nvCxnSpPr>
              <p:cNvPr id="107" name="Straight Connector 106"/>
              <p:cNvCxnSpPr/>
              <p:nvPr/>
            </p:nvCxnSpPr>
            <p:spPr>
              <a:xfrm flipV="1">
                <a:off x="2770026" y="3316549"/>
                <a:ext cx="1832454" cy="13311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2890561" y="3409944"/>
                <a:ext cx="1832454" cy="13311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V="1">
                <a:off x="2863293" y="3526270"/>
                <a:ext cx="1832454" cy="13311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15" name="Group 114"/>
            <p:cNvGrpSpPr/>
            <p:nvPr/>
          </p:nvGrpSpPr>
          <p:grpSpPr>
            <a:xfrm>
              <a:off x="4936625" y="3219454"/>
              <a:ext cx="1952989" cy="348241"/>
              <a:chOff x="2770026" y="3316549"/>
              <a:chExt cx="1952989" cy="348241"/>
            </a:xfrm>
          </p:grpSpPr>
          <p:cxnSp>
            <p:nvCxnSpPr>
              <p:cNvPr id="116" name="Straight Connector 115"/>
              <p:cNvCxnSpPr/>
              <p:nvPr/>
            </p:nvCxnSpPr>
            <p:spPr>
              <a:xfrm flipV="1">
                <a:off x="2770026" y="3316549"/>
                <a:ext cx="1832454" cy="13311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V="1">
                <a:off x="2890561" y="3409944"/>
                <a:ext cx="1832454" cy="13311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2883145" y="3531679"/>
                <a:ext cx="1832454" cy="13311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119" name="Straight Arrow Connector 118"/>
            <p:cNvCxnSpPr/>
            <p:nvPr/>
          </p:nvCxnSpPr>
          <p:spPr>
            <a:xfrm flipV="1">
              <a:off x="1923811" y="3486023"/>
              <a:ext cx="722485" cy="224794"/>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123" name="Group 122"/>
          <p:cNvGrpSpPr/>
          <p:nvPr/>
        </p:nvGrpSpPr>
        <p:grpSpPr>
          <a:xfrm>
            <a:off x="768793" y="2680116"/>
            <a:ext cx="4702367" cy="956755"/>
            <a:chOff x="714562" y="2631431"/>
            <a:chExt cx="4702367" cy="956755"/>
          </a:xfrm>
        </p:grpSpPr>
        <p:sp>
          <p:nvSpPr>
            <p:cNvPr id="114" name="Curved Down Arrow 113"/>
            <p:cNvSpPr/>
            <p:nvPr/>
          </p:nvSpPr>
          <p:spPr>
            <a:xfrm rot="16801447">
              <a:off x="2822493" y="2997620"/>
              <a:ext cx="714903" cy="466229"/>
            </a:xfrm>
            <a:prstGeom prst="curvedDownArrow">
              <a:avLst/>
            </a:prstGeom>
            <a:solidFill>
              <a:srgbClr val="FF0000"/>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2" name="Curved Down Arrow 121"/>
            <p:cNvSpPr/>
            <p:nvPr/>
          </p:nvSpPr>
          <p:spPr>
            <a:xfrm rot="16801447">
              <a:off x="4826363" y="2849034"/>
              <a:ext cx="714903" cy="466229"/>
            </a:xfrm>
            <a:prstGeom prst="curvedDownArrow">
              <a:avLst/>
            </a:prstGeom>
            <a:solidFill>
              <a:srgbClr val="FF0000"/>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4" name="TextBox 123"/>
            <p:cNvSpPr txBox="1"/>
            <p:nvPr/>
          </p:nvSpPr>
          <p:spPr>
            <a:xfrm>
              <a:off x="714562" y="2631431"/>
              <a:ext cx="2178447" cy="584775"/>
            </a:xfrm>
            <a:prstGeom prst="rect">
              <a:avLst/>
            </a:prstGeom>
            <a:noFill/>
          </p:spPr>
          <p:txBody>
            <a:bodyPr wrap="square" rtlCol="0">
              <a:spAutoFit/>
            </a:bodyPr>
            <a:lstStyle/>
            <a:p>
              <a:r>
                <a:rPr lang="en-US" sz="1600" b="1" dirty="0" smtClean="0">
                  <a:solidFill>
                    <a:srgbClr val="FF0000"/>
                  </a:solidFill>
                </a:rPr>
                <a:t>Temperature increase</a:t>
              </a:r>
            </a:p>
            <a:p>
              <a:r>
                <a:rPr lang="en-US" sz="1600" b="1" dirty="0" smtClean="0">
                  <a:solidFill>
                    <a:srgbClr val="FF0000"/>
                  </a:solidFill>
                </a:rPr>
                <a:t>in previous stage(s)</a:t>
              </a:r>
              <a:endParaRPr lang="en-US" sz="1600" b="1" dirty="0">
                <a:solidFill>
                  <a:srgbClr val="FF0000"/>
                </a:solidFill>
              </a:endParaRPr>
            </a:p>
          </p:txBody>
        </p:sp>
      </p:grpSp>
    </p:spTree>
    <p:extLst>
      <p:ext uri="{BB962C8B-B14F-4D97-AF65-F5344CB8AC3E}">
        <p14:creationId xmlns:p14="http://schemas.microsoft.com/office/powerpoint/2010/main" val="117393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par>
                                <p:cTn id="8" presetID="10" presetClass="entr" presetSubtype="0" fill="hold" nodeType="withEffect">
                                  <p:stCondLst>
                                    <p:cond delay="1000"/>
                                  </p:stCondLst>
                                  <p:childTnLst>
                                    <p:set>
                                      <p:cBhvr>
                                        <p:cTn id="9" dur="1" fill="hold">
                                          <p:stCondLst>
                                            <p:cond delay="0"/>
                                          </p:stCondLst>
                                        </p:cTn>
                                        <p:tgtEl>
                                          <p:spTgt spid="163"/>
                                        </p:tgtEl>
                                        <p:attrNameLst>
                                          <p:attrName>style.visibility</p:attrName>
                                        </p:attrNameLst>
                                      </p:cBhvr>
                                      <p:to>
                                        <p:strVal val="visible"/>
                                      </p:to>
                                    </p:set>
                                    <p:animEffect transition="in" filter="fade">
                                      <p:cBhvr>
                                        <p:cTn id="10" dur="500"/>
                                        <p:tgtEl>
                                          <p:spTgt spid="163"/>
                                        </p:tgtEl>
                                      </p:cBhvr>
                                    </p:animEffect>
                                  </p:childTnLst>
                                </p:cTn>
                              </p:par>
                            </p:childTnLst>
                          </p:cTn>
                        </p:par>
                        <p:par>
                          <p:cTn id="11" fill="hold">
                            <p:stCondLst>
                              <p:cond delay="1500"/>
                            </p:stCondLst>
                            <p:childTnLst>
                              <p:par>
                                <p:cTn id="12" presetID="10" presetClass="entr" presetSubtype="0" fill="hold" nodeType="afterEffect">
                                  <p:stCondLst>
                                    <p:cond delay="10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par>
                          <p:cTn id="15" fill="hold">
                            <p:stCondLst>
                              <p:cond delay="3000"/>
                            </p:stCondLst>
                            <p:childTnLst>
                              <p:par>
                                <p:cTn id="16" presetID="10" presetClass="entr" presetSubtype="0" fill="hold" nodeType="afterEffect">
                                  <p:stCondLst>
                                    <p:cond delay="1000"/>
                                  </p:stCondLst>
                                  <p:childTnLst>
                                    <p:set>
                                      <p:cBhvr>
                                        <p:cTn id="17" dur="1" fill="hold">
                                          <p:stCondLst>
                                            <p:cond delay="0"/>
                                          </p:stCondLst>
                                        </p:cTn>
                                        <p:tgtEl>
                                          <p:spTgt spid="100"/>
                                        </p:tgtEl>
                                        <p:attrNameLst>
                                          <p:attrName>style.visibility</p:attrName>
                                        </p:attrNameLst>
                                      </p:cBhvr>
                                      <p:to>
                                        <p:strVal val="visible"/>
                                      </p:to>
                                    </p:set>
                                    <p:animEffect transition="in" filter="fade">
                                      <p:cBhvr>
                                        <p:cTn id="18" dur="500"/>
                                        <p:tgtEl>
                                          <p:spTgt spid="100"/>
                                        </p:tgtEl>
                                      </p:cBhvr>
                                    </p:animEffect>
                                  </p:childTnLst>
                                </p:cTn>
                              </p:par>
                            </p:childTnLst>
                          </p:cTn>
                        </p:par>
                        <p:par>
                          <p:cTn id="19" fill="hold">
                            <p:stCondLst>
                              <p:cond delay="4500"/>
                            </p:stCondLst>
                            <p:childTnLst>
                              <p:par>
                                <p:cTn id="20" presetID="10" presetClass="entr" presetSubtype="0" fill="hold" nodeType="afterEffect">
                                  <p:stCondLst>
                                    <p:cond delay="1000"/>
                                  </p:stCondLst>
                                  <p:childTnLst>
                                    <p:set>
                                      <p:cBhvr>
                                        <p:cTn id="21" dur="1" fill="hold">
                                          <p:stCondLst>
                                            <p:cond delay="0"/>
                                          </p:stCondLst>
                                        </p:cTn>
                                        <p:tgtEl>
                                          <p:spTgt spid="164"/>
                                        </p:tgtEl>
                                        <p:attrNameLst>
                                          <p:attrName>style.visibility</p:attrName>
                                        </p:attrNameLst>
                                      </p:cBhvr>
                                      <p:to>
                                        <p:strVal val="visible"/>
                                      </p:to>
                                    </p:set>
                                    <p:animEffect transition="in" filter="fade">
                                      <p:cBhvr>
                                        <p:cTn id="22" dur="500"/>
                                        <p:tgtEl>
                                          <p:spTgt spid="1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1"/>
                                        </p:tgtEl>
                                        <p:attrNameLst>
                                          <p:attrName>style.visibility</p:attrName>
                                        </p:attrNameLst>
                                      </p:cBhvr>
                                      <p:to>
                                        <p:strVal val="visible"/>
                                      </p:to>
                                    </p:set>
                                    <p:animEffect transition="in" filter="fade">
                                      <p:cBhvr>
                                        <p:cTn id="27" dur="500"/>
                                        <p:tgtEl>
                                          <p:spTgt spid="1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3"/>
                                        </p:tgtEl>
                                        <p:attrNameLst>
                                          <p:attrName>style.visibility</p:attrName>
                                        </p:attrNameLst>
                                      </p:cBhvr>
                                      <p:to>
                                        <p:strVal val="visible"/>
                                      </p:to>
                                    </p:set>
                                    <p:animEffect transition="in" filter="fade">
                                      <p:cBhvr>
                                        <p:cTn id="32"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7571"/>
          </a:xfrm>
        </p:spPr>
        <p:txBody>
          <a:bodyPr>
            <a:normAutofit fontScale="90000"/>
          </a:bodyPr>
          <a:lstStyle/>
          <a:p>
            <a:pPr algn="ctr"/>
            <a:r>
              <a:rPr lang="en-US" dirty="0" smtClean="0"/>
              <a:t>Temperature During Production</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67000" y="762000"/>
            <a:ext cx="4314269" cy="5181600"/>
          </a:xfrm>
          <a:prstGeom prst="rect">
            <a:avLst/>
          </a:prstGeom>
        </p:spPr>
      </p:pic>
      <p:sp>
        <p:nvSpPr>
          <p:cNvPr id="8" name="TextBox 7"/>
          <p:cNvSpPr txBox="1"/>
          <p:nvPr/>
        </p:nvSpPr>
        <p:spPr>
          <a:xfrm>
            <a:off x="1251857" y="2600360"/>
            <a:ext cx="1012272" cy="307777"/>
          </a:xfrm>
          <a:prstGeom prst="rect">
            <a:avLst/>
          </a:prstGeom>
          <a:noFill/>
        </p:spPr>
        <p:txBody>
          <a:bodyPr wrap="square" rtlCol="0">
            <a:spAutoFit/>
          </a:bodyPr>
          <a:lstStyle/>
          <a:p>
            <a:r>
              <a:rPr lang="en-US" sz="1400" dirty="0" smtClean="0"/>
              <a:t>April 2016</a:t>
            </a:r>
            <a:endParaRPr lang="en-US" sz="1400" dirty="0"/>
          </a:p>
        </p:txBody>
      </p:sp>
      <p:sp>
        <p:nvSpPr>
          <p:cNvPr id="9" name="Right Arrow 8"/>
          <p:cNvSpPr/>
          <p:nvPr/>
        </p:nvSpPr>
        <p:spPr>
          <a:xfrm>
            <a:off x="2231472" y="2732185"/>
            <a:ext cx="420957" cy="10885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p:cNvSpPr txBox="1"/>
          <p:nvPr/>
        </p:nvSpPr>
        <p:spPr>
          <a:xfrm>
            <a:off x="1251857" y="2855176"/>
            <a:ext cx="1012272" cy="307777"/>
          </a:xfrm>
          <a:prstGeom prst="rect">
            <a:avLst/>
          </a:prstGeom>
          <a:noFill/>
        </p:spPr>
        <p:txBody>
          <a:bodyPr wrap="square" rtlCol="0">
            <a:spAutoFit/>
          </a:bodyPr>
          <a:lstStyle/>
          <a:p>
            <a:r>
              <a:rPr lang="en-US" sz="1400" dirty="0" smtClean="0"/>
              <a:t>May 2016</a:t>
            </a:r>
            <a:endParaRPr lang="en-US" sz="1400" dirty="0"/>
          </a:p>
        </p:txBody>
      </p:sp>
      <p:sp>
        <p:nvSpPr>
          <p:cNvPr id="12" name="Right Arrow 11"/>
          <p:cNvSpPr/>
          <p:nvPr/>
        </p:nvSpPr>
        <p:spPr>
          <a:xfrm>
            <a:off x="2231472" y="2954635"/>
            <a:ext cx="420957" cy="10885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extBox 13"/>
          <p:cNvSpPr txBox="1"/>
          <p:nvPr/>
        </p:nvSpPr>
        <p:spPr>
          <a:xfrm>
            <a:off x="1251857" y="5789711"/>
            <a:ext cx="1012272" cy="307777"/>
          </a:xfrm>
          <a:prstGeom prst="rect">
            <a:avLst/>
          </a:prstGeom>
          <a:noFill/>
        </p:spPr>
        <p:txBody>
          <a:bodyPr wrap="square" rtlCol="0">
            <a:spAutoFit/>
          </a:bodyPr>
          <a:lstStyle/>
          <a:p>
            <a:r>
              <a:rPr lang="en-US" sz="1400" dirty="0" smtClean="0"/>
              <a:t>Sept 2016</a:t>
            </a:r>
            <a:endParaRPr lang="en-US" sz="1400" dirty="0"/>
          </a:p>
        </p:txBody>
      </p:sp>
      <p:sp>
        <p:nvSpPr>
          <p:cNvPr id="15" name="Right Arrow 14"/>
          <p:cNvSpPr/>
          <p:nvPr/>
        </p:nvSpPr>
        <p:spPr>
          <a:xfrm>
            <a:off x="2231472" y="5889171"/>
            <a:ext cx="420957" cy="10885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TextBox 15"/>
          <p:cNvSpPr txBox="1"/>
          <p:nvPr/>
        </p:nvSpPr>
        <p:spPr>
          <a:xfrm>
            <a:off x="1251857" y="608111"/>
            <a:ext cx="1012272" cy="307777"/>
          </a:xfrm>
          <a:prstGeom prst="rect">
            <a:avLst/>
          </a:prstGeom>
          <a:noFill/>
        </p:spPr>
        <p:txBody>
          <a:bodyPr wrap="square" rtlCol="0">
            <a:spAutoFit/>
          </a:bodyPr>
          <a:lstStyle/>
          <a:p>
            <a:r>
              <a:rPr lang="en-US" sz="1400" dirty="0" smtClean="0"/>
              <a:t>Jan 2016</a:t>
            </a:r>
            <a:endParaRPr lang="en-US" sz="1400" dirty="0"/>
          </a:p>
        </p:txBody>
      </p:sp>
      <p:sp>
        <p:nvSpPr>
          <p:cNvPr id="17" name="Right Arrow 16"/>
          <p:cNvSpPr/>
          <p:nvPr/>
        </p:nvSpPr>
        <p:spPr>
          <a:xfrm>
            <a:off x="2231472" y="707571"/>
            <a:ext cx="420957" cy="10885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TextBox 18"/>
          <p:cNvSpPr txBox="1"/>
          <p:nvPr/>
        </p:nvSpPr>
        <p:spPr>
          <a:xfrm>
            <a:off x="7315200" y="6248400"/>
            <a:ext cx="1646669" cy="369332"/>
          </a:xfrm>
          <a:prstGeom prst="rect">
            <a:avLst/>
          </a:prstGeom>
          <a:noFill/>
        </p:spPr>
        <p:txBody>
          <a:bodyPr wrap="none" rtlCol="0">
            <a:spAutoFit/>
          </a:bodyPr>
          <a:lstStyle/>
          <a:p>
            <a:r>
              <a:rPr lang="en-US" dirty="0" smtClean="0">
                <a:solidFill>
                  <a:schemeClr val="bg1"/>
                </a:solidFill>
              </a:rPr>
              <a:t> Shohreh Amini</a:t>
            </a:r>
            <a:endParaRPr lang="en-US" dirty="0">
              <a:solidFill>
                <a:schemeClr val="bg1"/>
              </a:solidFill>
            </a:endParaRPr>
          </a:p>
        </p:txBody>
      </p:sp>
    </p:spTree>
    <p:extLst>
      <p:ext uri="{BB962C8B-B14F-4D97-AF65-F5344CB8AC3E}">
        <p14:creationId xmlns:p14="http://schemas.microsoft.com/office/powerpoint/2010/main" val="313151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199"/>
          </a:xfrm>
        </p:spPr>
        <p:txBody>
          <a:bodyPr>
            <a:normAutofit/>
          </a:bodyPr>
          <a:lstStyle/>
          <a:p>
            <a:pPr algn="ctr"/>
            <a:r>
              <a:rPr lang="en-US" sz="3600" dirty="0" smtClean="0"/>
              <a:t>Normalized Temperature During Production</a:t>
            </a:r>
            <a:endParaRPr lang="en-US" sz="3600" dirty="0"/>
          </a:p>
        </p:txBody>
      </p:sp>
      <p:grpSp>
        <p:nvGrpSpPr>
          <p:cNvPr id="6" name="Group 5"/>
          <p:cNvGrpSpPr/>
          <p:nvPr/>
        </p:nvGrpSpPr>
        <p:grpSpPr>
          <a:xfrm>
            <a:off x="891655" y="838199"/>
            <a:ext cx="1470545" cy="307777"/>
            <a:chOff x="4709108" y="2789057"/>
            <a:chExt cx="1470545" cy="307777"/>
          </a:xfrm>
        </p:grpSpPr>
        <p:sp>
          <p:nvSpPr>
            <p:cNvPr id="7" name="TextBox 6"/>
            <p:cNvSpPr txBox="1"/>
            <p:nvPr/>
          </p:nvSpPr>
          <p:spPr>
            <a:xfrm>
              <a:off x="4709108" y="2789057"/>
              <a:ext cx="1265036" cy="307777"/>
            </a:xfrm>
            <a:prstGeom prst="rect">
              <a:avLst/>
            </a:prstGeom>
            <a:noFill/>
          </p:spPr>
          <p:txBody>
            <a:bodyPr wrap="square" rtlCol="0">
              <a:spAutoFit/>
            </a:bodyPr>
            <a:lstStyle/>
            <a:p>
              <a:r>
                <a:rPr lang="en-US" sz="1400" b="1" dirty="0" smtClean="0"/>
                <a:t>May 2016</a:t>
              </a:r>
              <a:endParaRPr lang="en-US" sz="1400" b="1" dirty="0"/>
            </a:p>
          </p:txBody>
        </p:sp>
        <p:sp>
          <p:nvSpPr>
            <p:cNvPr id="8" name="Right Arrow 7"/>
            <p:cNvSpPr/>
            <p:nvPr/>
          </p:nvSpPr>
          <p:spPr>
            <a:xfrm>
              <a:off x="5758696" y="2888517"/>
              <a:ext cx="420957" cy="10885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grpSp>
      <p:grpSp>
        <p:nvGrpSpPr>
          <p:cNvPr id="9" name="Group 8"/>
          <p:cNvGrpSpPr/>
          <p:nvPr/>
        </p:nvGrpSpPr>
        <p:grpSpPr>
          <a:xfrm>
            <a:off x="695768" y="5660987"/>
            <a:ext cx="1541557" cy="307777"/>
            <a:chOff x="4779081" y="2789058"/>
            <a:chExt cx="1400572" cy="307777"/>
          </a:xfrm>
        </p:grpSpPr>
        <p:sp>
          <p:nvSpPr>
            <p:cNvPr id="10" name="TextBox 9"/>
            <p:cNvSpPr txBox="1"/>
            <p:nvPr/>
          </p:nvSpPr>
          <p:spPr>
            <a:xfrm>
              <a:off x="4779081" y="2789058"/>
              <a:ext cx="1012272" cy="307777"/>
            </a:xfrm>
            <a:prstGeom prst="rect">
              <a:avLst/>
            </a:prstGeom>
            <a:noFill/>
          </p:spPr>
          <p:txBody>
            <a:bodyPr wrap="square" rtlCol="0">
              <a:spAutoFit/>
            </a:bodyPr>
            <a:lstStyle/>
            <a:p>
              <a:r>
                <a:rPr lang="en-US" sz="1400" b="1" dirty="0" smtClean="0"/>
                <a:t>Sept 2016</a:t>
              </a:r>
              <a:endParaRPr lang="en-US" sz="1400" b="1" dirty="0"/>
            </a:p>
          </p:txBody>
        </p:sp>
        <p:sp>
          <p:nvSpPr>
            <p:cNvPr id="11" name="Right Arrow 10"/>
            <p:cNvSpPr/>
            <p:nvPr/>
          </p:nvSpPr>
          <p:spPr>
            <a:xfrm>
              <a:off x="5758696" y="2888517"/>
              <a:ext cx="420957" cy="10885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gr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62200" y="960703"/>
            <a:ext cx="5011079" cy="5008061"/>
          </a:xfrm>
          <a:prstGeom prst="rect">
            <a:avLst/>
          </a:prstGeom>
        </p:spPr>
      </p:pic>
      <p:sp>
        <p:nvSpPr>
          <p:cNvPr id="13" name="Rectangle 12"/>
          <p:cNvSpPr/>
          <p:nvPr/>
        </p:nvSpPr>
        <p:spPr>
          <a:xfrm>
            <a:off x="5105400" y="838199"/>
            <a:ext cx="855761" cy="513056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086600" y="6116668"/>
            <a:ext cx="1646669" cy="369332"/>
          </a:xfrm>
          <a:prstGeom prst="rect">
            <a:avLst/>
          </a:prstGeom>
          <a:noFill/>
        </p:spPr>
        <p:txBody>
          <a:bodyPr wrap="none" rtlCol="0">
            <a:spAutoFit/>
          </a:bodyPr>
          <a:lstStyle/>
          <a:p>
            <a:r>
              <a:rPr lang="en-US" dirty="0" smtClean="0">
                <a:solidFill>
                  <a:schemeClr val="bg1"/>
                </a:solidFill>
              </a:rPr>
              <a:t> Shohreh Amini</a:t>
            </a:r>
            <a:endParaRPr lang="en-US" dirty="0">
              <a:solidFill>
                <a:schemeClr val="bg1"/>
              </a:solidFill>
            </a:endParaRPr>
          </a:p>
        </p:txBody>
      </p:sp>
    </p:spTree>
    <p:extLst>
      <p:ext uri="{BB962C8B-B14F-4D97-AF65-F5344CB8AC3E}">
        <p14:creationId xmlns:p14="http://schemas.microsoft.com/office/powerpoint/2010/main" val="179729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199"/>
          </a:xfrm>
        </p:spPr>
        <p:txBody>
          <a:bodyPr>
            <a:normAutofit/>
          </a:bodyPr>
          <a:lstStyle/>
          <a:p>
            <a:pPr algn="ctr"/>
            <a:r>
              <a:rPr lang="en-US" sz="3600" dirty="0" smtClean="0"/>
              <a:t>Microseismic, Injection Energy &amp; Fractures</a:t>
            </a:r>
            <a:endParaRPr lang="en-US" sz="3600" dirty="0"/>
          </a:p>
        </p:txBody>
      </p:sp>
      <p:sp>
        <p:nvSpPr>
          <p:cNvPr id="14" name="TextBox 13"/>
          <p:cNvSpPr txBox="1"/>
          <p:nvPr/>
        </p:nvSpPr>
        <p:spPr>
          <a:xfrm>
            <a:off x="6990846" y="6223371"/>
            <a:ext cx="2153154" cy="369332"/>
          </a:xfrm>
          <a:prstGeom prst="rect">
            <a:avLst/>
          </a:prstGeom>
          <a:noFill/>
        </p:spPr>
        <p:txBody>
          <a:bodyPr wrap="none" rtlCol="0">
            <a:spAutoFit/>
          </a:bodyPr>
          <a:lstStyle/>
          <a:p>
            <a:r>
              <a:rPr lang="en-US" dirty="0" smtClean="0">
                <a:solidFill>
                  <a:schemeClr val="bg1"/>
                </a:solidFill>
              </a:rPr>
              <a:t>Payam Kavousi et al.</a:t>
            </a:r>
            <a:endParaRPr lang="en-US" dirty="0">
              <a:solidFill>
                <a:schemeClr val="bg1"/>
              </a:solidFill>
            </a:endParaRPr>
          </a:p>
        </p:txBody>
      </p:sp>
      <p:pic>
        <p:nvPicPr>
          <p:cNvPr id="2050"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838199"/>
            <a:ext cx="6664325" cy="4916305"/>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7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82582" y="1066800"/>
            <a:ext cx="8306216" cy="3530002"/>
            <a:chOff x="329" y="1152"/>
            <a:chExt cx="5562" cy="2312"/>
          </a:xfrm>
        </p:grpSpPr>
        <p:pic>
          <p:nvPicPr>
            <p:cNvPr id="2253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9" y="1152"/>
              <a:ext cx="5562" cy="2312"/>
            </a:xfrm>
            <a:prstGeom prst="rect">
              <a:avLst/>
            </a:prstGeom>
            <a:noFill/>
            <a:ln w="9525">
              <a:solidFill>
                <a:srgbClr val="94989B"/>
              </a:solidFill>
              <a:miter lim="800000"/>
              <a:headEnd/>
              <a:tailEnd/>
            </a:ln>
          </p:spPr>
        </p:pic>
        <p:sp>
          <p:nvSpPr>
            <p:cNvPr id="22541" name="Text Box 6"/>
            <p:cNvSpPr txBox="1">
              <a:spLocks noChangeArrowheads="1"/>
            </p:cNvSpPr>
            <p:nvPr/>
          </p:nvSpPr>
          <p:spPr bwMode="auto">
            <a:xfrm rot="-2906228">
              <a:off x="2459" y="2024"/>
              <a:ext cx="127" cy="310"/>
            </a:xfrm>
            <a:prstGeom prst="rect">
              <a:avLst/>
            </a:prstGeom>
            <a:noFill/>
            <a:ln w="9525">
              <a:noFill/>
              <a:miter lim="800000"/>
              <a:headEnd/>
              <a:tailEnd/>
            </a:ln>
          </p:spPr>
          <p:txBody>
            <a:bodyPr wrap="none">
              <a:spAutoFit/>
            </a:bodyPr>
            <a:lstStyle/>
            <a:p>
              <a:endParaRPr kumimoji="1" lang="en-US" sz="1200" dirty="0">
                <a:solidFill>
                  <a:srgbClr val="FFFF00"/>
                </a:solidFill>
                <a:latin typeface="Arial Narrow" pitchFamily="34" charset="0"/>
              </a:endParaRPr>
            </a:p>
            <a:p>
              <a:endParaRPr kumimoji="1" lang="en-US" sz="1200" dirty="0">
                <a:solidFill>
                  <a:srgbClr val="FFFF00"/>
                </a:solidFill>
                <a:latin typeface="Arial Narrow" pitchFamily="34" charset="0"/>
              </a:endParaRPr>
            </a:p>
          </p:txBody>
        </p:sp>
        <p:sp>
          <p:nvSpPr>
            <p:cNvPr id="22542" name="Text Box 7"/>
            <p:cNvSpPr txBox="1">
              <a:spLocks noChangeArrowheads="1"/>
            </p:cNvSpPr>
            <p:nvPr/>
          </p:nvSpPr>
          <p:spPr bwMode="auto">
            <a:xfrm rot="1304217">
              <a:off x="3217" y="1564"/>
              <a:ext cx="812" cy="189"/>
            </a:xfrm>
            <a:prstGeom prst="rect">
              <a:avLst/>
            </a:prstGeom>
            <a:noFill/>
            <a:ln w="9525">
              <a:noFill/>
              <a:miter lim="800000"/>
              <a:headEnd/>
              <a:tailEnd/>
            </a:ln>
          </p:spPr>
          <p:txBody>
            <a:bodyPr>
              <a:spAutoFit/>
            </a:bodyPr>
            <a:lstStyle/>
            <a:p>
              <a:endParaRPr kumimoji="1" lang="en-US" sz="1200" dirty="0">
                <a:solidFill>
                  <a:srgbClr val="FFFF00"/>
                </a:solidFill>
                <a:latin typeface="Arial Narrow" pitchFamily="34" charset="0"/>
              </a:endParaRPr>
            </a:p>
          </p:txBody>
        </p:sp>
        <p:sp>
          <p:nvSpPr>
            <p:cNvPr id="22543" name="Text Box 8"/>
            <p:cNvSpPr txBox="1">
              <a:spLocks noChangeArrowheads="1"/>
            </p:cNvSpPr>
            <p:nvPr/>
          </p:nvSpPr>
          <p:spPr bwMode="auto">
            <a:xfrm rot="-1140000">
              <a:off x="2009" y="2433"/>
              <a:ext cx="125" cy="189"/>
            </a:xfrm>
            <a:prstGeom prst="rect">
              <a:avLst/>
            </a:prstGeom>
            <a:noFill/>
            <a:ln w="9525">
              <a:noFill/>
              <a:miter lim="800000"/>
              <a:headEnd/>
              <a:tailEnd/>
            </a:ln>
          </p:spPr>
          <p:txBody>
            <a:bodyPr wrap="none">
              <a:spAutoFit/>
            </a:bodyPr>
            <a:lstStyle/>
            <a:p>
              <a:endParaRPr kumimoji="1" lang="en-US" sz="1200" dirty="0">
                <a:solidFill>
                  <a:srgbClr val="FFFF00"/>
                </a:solidFill>
                <a:latin typeface="Arial Narrow" pitchFamily="34" charset="0"/>
              </a:endParaRPr>
            </a:p>
          </p:txBody>
        </p:sp>
        <p:sp>
          <p:nvSpPr>
            <p:cNvPr id="22545" name="Text Box 10"/>
            <p:cNvSpPr txBox="1">
              <a:spLocks noChangeArrowheads="1"/>
            </p:cNvSpPr>
            <p:nvPr/>
          </p:nvSpPr>
          <p:spPr bwMode="auto">
            <a:xfrm>
              <a:off x="1626" y="1876"/>
              <a:ext cx="715" cy="420"/>
            </a:xfrm>
            <a:prstGeom prst="rect">
              <a:avLst/>
            </a:prstGeom>
            <a:noFill/>
            <a:ln w="9525">
              <a:noFill/>
              <a:miter lim="800000"/>
              <a:headEnd/>
              <a:tailEnd/>
            </a:ln>
          </p:spPr>
          <p:txBody>
            <a:bodyPr wrap="none">
              <a:spAutoFit/>
            </a:bodyPr>
            <a:lstStyle/>
            <a:p>
              <a:pPr algn="ctr"/>
              <a:r>
                <a:rPr kumimoji="1" lang="en-US" sz="1200" dirty="0" smtClean="0">
                  <a:solidFill>
                    <a:srgbClr val="FFFF99"/>
                  </a:solidFill>
                </a:rPr>
                <a:t>Five</a:t>
              </a:r>
            </a:p>
            <a:p>
              <a:pPr algn="ctr"/>
              <a:r>
                <a:rPr kumimoji="1" lang="en-US" sz="1200" dirty="0" smtClean="0">
                  <a:solidFill>
                    <a:srgbClr val="FFFF99"/>
                  </a:solidFill>
                </a:rPr>
                <a:t>Mini-Spinners</a:t>
              </a:r>
            </a:p>
            <a:p>
              <a:pPr algn="ctr"/>
              <a:endParaRPr kumimoji="1" lang="en-US" sz="1200" dirty="0">
                <a:solidFill>
                  <a:srgbClr val="FFFF00"/>
                </a:solidFill>
              </a:endParaRPr>
            </a:p>
          </p:txBody>
        </p:sp>
        <p:pic>
          <p:nvPicPr>
            <p:cNvPr id="22546"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4" y="1833"/>
              <a:ext cx="768" cy="416"/>
            </a:xfrm>
            <a:prstGeom prst="rect">
              <a:avLst/>
            </a:prstGeom>
            <a:noFill/>
            <a:ln w="9525">
              <a:solidFill>
                <a:srgbClr val="94989B"/>
              </a:solidFill>
              <a:miter lim="800000"/>
              <a:headEnd/>
              <a:tailEnd/>
            </a:ln>
          </p:spPr>
        </p:pic>
        <p:sp>
          <p:nvSpPr>
            <p:cNvPr id="22547" name="Text Box 12"/>
            <p:cNvSpPr txBox="1">
              <a:spLocks noChangeArrowheads="1"/>
            </p:cNvSpPr>
            <p:nvPr/>
          </p:nvSpPr>
          <p:spPr bwMode="auto">
            <a:xfrm>
              <a:off x="856" y="2261"/>
              <a:ext cx="692" cy="191"/>
            </a:xfrm>
            <a:prstGeom prst="rect">
              <a:avLst/>
            </a:prstGeom>
            <a:noFill/>
            <a:ln w="9525">
              <a:noFill/>
              <a:miter lim="800000"/>
              <a:headEnd/>
              <a:tailEnd/>
            </a:ln>
          </p:spPr>
          <p:txBody>
            <a:bodyPr wrap="none">
              <a:spAutoFit/>
            </a:bodyPr>
            <a:lstStyle/>
            <a:p>
              <a:r>
                <a:rPr kumimoji="1" lang="en-US" sz="1200" dirty="0">
                  <a:solidFill>
                    <a:schemeClr val="bg1"/>
                  </a:solidFill>
                </a:rPr>
                <a:t>Fluid </a:t>
              </a:r>
              <a:r>
                <a:rPr kumimoji="1" lang="en-US" sz="1200" dirty="0" smtClean="0">
                  <a:solidFill>
                    <a:schemeClr val="bg1"/>
                  </a:solidFill>
                </a:rPr>
                <a:t>velocity</a:t>
              </a:r>
              <a:endParaRPr kumimoji="1" lang="en-US" sz="1200" dirty="0">
                <a:solidFill>
                  <a:schemeClr val="bg1"/>
                </a:solidFill>
              </a:endParaRPr>
            </a:p>
          </p:txBody>
        </p:sp>
        <p:sp>
          <p:nvSpPr>
            <p:cNvPr id="22548" name="Text Box 13"/>
            <p:cNvSpPr txBox="1">
              <a:spLocks noChangeArrowheads="1"/>
            </p:cNvSpPr>
            <p:nvPr/>
          </p:nvSpPr>
          <p:spPr bwMode="auto">
            <a:xfrm>
              <a:off x="5133" y="1914"/>
              <a:ext cx="734" cy="302"/>
            </a:xfrm>
            <a:prstGeom prst="rect">
              <a:avLst/>
            </a:prstGeom>
            <a:noFill/>
            <a:ln w="9525">
              <a:noFill/>
              <a:miter lim="800000"/>
              <a:headEnd/>
              <a:tailEnd/>
            </a:ln>
          </p:spPr>
          <p:txBody>
            <a:bodyPr wrap="none">
              <a:spAutoFit/>
            </a:bodyPr>
            <a:lstStyle/>
            <a:p>
              <a:pPr algn="ctr"/>
              <a:r>
                <a:rPr kumimoji="1" lang="en-US" sz="1200" dirty="0" smtClean="0">
                  <a:solidFill>
                    <a:srgbClr val="FFFF99"/>
                  </a:solidFill>
                </a:rPr>
                <a:t>Six GHOST*</a:t>
              </a:r>
              <a:endParaRPr kumimoji="1" lang="en-US" sz="1200" dirty="0">
                <a:solidFill>
                  <a:srgbClr val="FFFF99"/>
                </a:solidFill>
              </a:endParaRPr>
            </a:p>
            <a:p>
              <a:pPr algn="ctr"/>
              <a:r>
                <a:rPr kumimoji="1" lang="en-US" sz="1200" dirty="0" smtClean="0">
                  <a:solidFill>
                    <a:srgbClr val="FFFF99"/>
                  </a:solidFill>
                </a:rPr>
                <a:t>Optical probes</a:t>
              </a:r>
              <a:endParaRPr kumimoji="1" lang="en-US" sz="1200" dirty="0">
                <a:solidFill>
                  <a:srgbClr val="FFFF99"/>
                </a:solidFill>
              </a:endParaRPr>
            </a:p>
          </p:txBody>
        </p:sp>
        <p:sp>
          <p:nvSpPr>
            <p:cNvPr id="22549" name="Text Box 14"/>
            <p:cNvSpPr txBox="1">
              <a:spLocks noChangeArrowheads="1"/>
            </p:cNvSpPr>
            <p:nvPr/>
          </p:nvSpPr>
          <p:spPr bwMode="auto">
            <a:xfrm>
              <a:off x="4503" y="2233"/>
              <a:ext cx="590" cy="189"/>
            </a:xfrm>
            <a:prstGeom prst="rect">
              <a:avLst/>
            </a:prstGeom>
            <a:noFill/>
            <a:ln w="9525">
              <a:noFill/>
              <a:miter lim="800000"/>
              <a:headEnd/>
              <a:tailEnd/>
            </a:ln>
          </p:spPr>
          <p:txBody>
            <a:bodyPr wrap="none">
              <a:spAutoFit/>
            </a:bodyPr>
            <a:lstStyle/>
            <a:p>
              <a:r>
                <a:rPr kumimoji="1" lang="en-US" sz="1200" dirty="0">
                  <a:solidFill>
                    <a:schemeClr val="bg1"/>
                  </a:solidFill>
                </a:rPr>
                <a:t>Gas holdup</a:t>
              </a:r>
            </a:p>
          </p:txBody>
        </p:sp>
        <p:pic>
          <p:nvPicPr>
            <p:cNvPr id="22550" name="Picture 1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63" y="1865"/>
              <a:ext cx="672" cy="366"/>
            </a:xfrm>
            <a:prstGeom prst="rect">
              <a:avLst/>
            </a:prstGeom>
            <a:noFill/>
            <a:ln w="9525">
              <a:solidFill>
                <a:srgbClr val="94989B"/>
              </a:solidFill>
              <a:miter lim="800000"/>
              <a:headEnd/>
              <a:tailEnd/>
            </a:ln>
          </p:spPr>
        </p:pic>
        <p:sp>
          <p:nvSpPr>
            <p:cNvPr id="22551" name="Text Box 16"/>
            <p:cNvSpPr txBox="1">
              <a:spLocks noChangeArrowheads="1"/>
            </p:cNvSpPr>
            <p:nvPr/>
          </p:nvSpPr>
          <p:spPr bwMode="auto">
            <a:xfrm>
              <a:off x="3737" y="2479"/>
              <a:ext cx="846" cy="302"/>
            </a:xfrm>
            <a:prstGeom prst="rect">
              <a:avLst/>
            </a:prstGeom>
            <a:noFill/>
            <a:ln w="9525">
              <a:noFill/>
              <a:miter lim="800000"/>
              <a:headEnd/>
              <a:tailEnd type="none" w="sm" len="sm"/>
            </a:ln>
          </p:spPr>
          <p:txBody>
            <a:bodyPr wrap="square">
              <a:spAutoFit/>
            </a:bodyPr>
            <a:lstStyle/>
            <a:p>
              <a:pPr algn="ctr"/>
              <a:r>
                <a:rPr kumimoji="1" lang="en-US" sz="1200" dirty="0" smtClean="0">
                  <a:solidFill>
                    <a:srgbClr val="FFFF99"/>
                  </a:solidFill>
                </a:rPr>
                <a:t>Six DEFT* Electrical probes</a:t>
              </a:r>
              <a:endParaRPr kumimoji="1" lang="en-US" sz="1200" dirty="0">
                <a:solidFill>
                  <a:srgbClr val="FFFF99"/>
                </a:solidFill>
              </a:endParaRPr>
            </a:p>
          </p:txBody>
        </p:sp>
        <p:pic>
          <p:nvPicPr>
            <p:cNvPr id="22552" name="Picture 1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60" y="2444"/>
              <a:ext cx="664" cy="362"/>
            </a:xfrm>
            <a:prstGeom prst="rect">
              <a:avLst/>
            </a:prstGeom>
            <a:noFill/>
            <a:ln w="9525">
              <a:solidFill>
                <a:srgbClr val="94989B"/>
              </a:solidFill>
              <a:miter lim="800000"/>
              <a:headEnd/>
              <a:tailEnd/>
            </a:ln>
          </p:spPr>
        </p:pic>
        <p:sp>
          <p:nvSpPr>
            <p:cNvPr id="22553" name="Text Box 18"/>
            <p:cNvSpPr txBox="1">
              <a:spLocks noChangeArrowheads="1"/>
            </p:cNvSpPr>
            <p:nvPr/>
          </p:nvSpPr>
          <p:spPr bwMode="auto">
            <a:xfrm>
              <a:off x="3044" y="2805"/>
              <a:ext cx="687" cy="190"/>
            </a:xfrm>
            <a:prstGeom prst="rect">
              <a:avLst/>
            </a:prstGeom>
            <a:noFill/>
            <a:ln w="9525">
              <a:noFill/>
              <a:miter lim="800000"/>
              <a:headEnd/>
              <a:tailEnd/>
            </a:ln>
          </p:spPr>
          <p:txBody>
            <a:bodyPr wrap="none">
              <a:spAutoFit/>
            </a:bodyPr>
            <a:lstStyle/>
            <a:p>
              <a:r>
                <a:rPr kumimoji="1" lang="en-US" sz="1200" dirty="0">
                  <a:solidFill>
                    <a:schemeClr val="bg1"/>
                  </a:solidFill>
                </a:rPr>
                <a:t>Water holdup</a:t>
              </a:r>
            </a:p>
          </p:txBody>
        </p:sp>
      </p:grpSp>
      <p:sp>
        <p:nvSpPr>
          <p:cNvPr id="22531" name="Rectangle 23"/>
          <p:cNvSpPr>
            <a:spLocks noChangeArrowheads="1"/>
          </p:cNvSpPr>
          <p:nvPr/>
        </p:nvSpPr>
        <p:spPr bwMode="auto">
          <a:xfrm>
            <a:off x="-76200" y="79567"/>
            <a:ext cx="9220200" cy="1014343"/>
          </a:xfrm>
          <a:prstGeom prst="rect">
            <a:avLst/>
          </a:prstGeom>
          <a:noFill/>
          <a:ln w="9525">
            <a:noFill/>
            <a:miter lim="800000"/>
            <a:headEnd/>
            <a:tailEnd/>
          </a:ln>
        </p:spPr>
        <p:txBody>
          <a:bodyPr/>
          <a:lstStyle/>
          <a:p>
            <a:pPr eaLnBrk="1" hangingPunct="1"/>
            <a:r>
              <a:rPr lang="en-US" sz="2900" dirty="0">
                <a:solidFill>
                  <a:schemeClr val="tx2"/>
                </a:solidFill>
                <a:latin typeface="Arial Narrow" pitchFamily="34" charset="0"/>
                <a:ea typeface="+mj-ea"/>
                <a:cs typeface="+mj-cs"/>
              </a:rPr>
              <a:t>Horizontal Production Logging</a:t>
            </a:r>
            <a:br>
              <a:rPr lang="en-US" sz="2900" dirty="0">
                <a:solidFill>
                  <a:schemeClr val="tx2"/>
                </a:solidFill>
                <a:latin typeface="Arial Narrow" pitchFamily="34" charset="0"/>
                <a:ea typeface="+mj-ea"/>
                <a:cs typeface="+mj-cs"/>
              </a:rPr>
            </a:br>
            <a:r>
              <a:rPr lang="en-US" sz="2900" dirty="0" smtClean="0">
                <a:solidFill>
                  <a:schemeClr val="tx2"/>
                </a:solidFill>
                <a:latin typeface="Arial Narrow" pitchFamily="34" charset="0"/>
                <a:ea typeface="+mj-ea"/>
                <a:cs typeface="+mj-cs"/>
              </a:rPr>
              <a:t>Schlumberger </a:t>
            </a:r>
            <a:r>
              <a:rPr lang="en-US" sz="2900" dirty="0">
                <a:solidFill>
                  <a:schemeClr val="tx2"/>
                </a:solidFill>
                <a:latin typeface="Arial Narrow" pitchFamily="34" charset="0"/>
                <a:ea typeface="+mj-ea"/>
                <a:cs typeface="+mj-cs"/>
              </a:rPr>
              <a:t>Flow Scanner (FSI)</a:t>
            </a:r>
          </a:p>
        </p:txBody>
      </p:sp>
      <p:sp>
        <p:nvSpPr>
          <p:cNvPr id="22534" name="Text Box 26"/>
          <p:cNvSpPr txBox="1">
            <a:spLocks noChangeArrowheads="1"/>
          </p:cNvSpPr>
          <p:nvPr/>
        </p:nvSpPr>
        <p:spPr bwMode="auto">
          <a:xfrm>
            <a:off x="5892800" y="5054600"/>
            <a:ext cx="2921000" cy="457200"/>
          </a:xfrm>
          <a:prstGeom prst="rect">
            <a:avLst/>
          </a:prstGeom>
          <a:noFill/>
          <a:ln w="9525">
            <a:noFill/>
            <a:miter lim="800000"/>
            <a:headEnd/>
            <a:tailEnd/>
          </a:ln>
        </p:spPr>
        <p:txBody>
          <a:bodyPr>
            <a:spAutoFit/>
          </a:bodyPr>
          <a:lstStyle/>
          <a:p>
            <a:pPr>
              <a:spcBef>
                <a:spcPct val="50000"/>
              </a:spcBef>
            </a:pPr>
            <a:endParaRPr lang="en-US" dirty="0"/>
          </a:p>
        </p:txBody>
      </p:sp>
      <p:sp>
        <p:nvSpPr>
          <p:cNvPr id="22535" name="Text Box 27"/>
          <p:cNvSpPr txBox="1">
            <a:spLocks noChangeArrowheads="1"/>
          </p:cNvSpPr>
          <p:nvPr/>
        </p:nvSpPr>
        <p:spPr bwMode="auto">
          <a:xfrm>
            <a:off x="368300" y="4679950"/>
            <a:ext cx="4267200" cy="692497"/>
          </a:xfrm>
          <a:prstGeom prst="rect">
            <a:avLst/>
          </a:prstGeom>
          <a:noFill/>
          <a:ln w="9525">
            <a:noFill/>
            <a:miter lim="800000"/>
            <a:headEnd/>
            <a:tailEnd/>
          </a:ln>
        </p:spPr>
        <p:txBody>
          <a:bodyPr>
            <a:spAutoFit/>
          </a:bodyPr>
          <a:lstStyle/>
          <a:p>
            <a:pPr>
              <a:spcBef>
                <a:spcPct val="50000"/>
              </a:spcBef>
            </a:pPr>
            <a:r>
              <a:rPr lang="en-US" sz="1800" dirty="0" smtClean="0"/>
              <a:t>Standard Assembly:  35.3 ft</a:t>
            </a:r>
            <a:endParaRPr lang="en-US" sz="1800" dirty="0"/>
          </a:p>
          <a:p>
            <a:pPr>
              <a:spcBef>
                <a:spcPct val="50000"/>
              </a:spcBef>
            </a:pPr>
            <a:endParaRPr lang="en-US" sz="1400" dirty="0"/>
          </a:p>
        </p:txBody>
      </p:sp>
      <p:pic>
        <p:nvPicPr>
          <p:cNvPr id="22536" name="Picture 28" descr="FSI TOOL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flipH="1">
            <a:off x="3733800" y="4753745"/>
            <a:ext cx="4954998" cy="1192175"/>
          </a:xfrm>
          <a:prstGeom prst="rect">
            <a:avLst/>
          </a:prstGeom>
          <a:noFill/>
          <a:ln w="9525">
            <a:noFill/>
            <a:miter lim="800000"/>
            <a:headEnd/>
            <a:tailEnd/>
          </a:ln>
        </p:spPr>
      </p:pic>
      <p:sp>
        <p:nvSpPr>
          <p:cNvPr id="30" name="Text Box 25"/>
          <p:cNvSpPr txBox="1">
            <a:spLocks noChangeArrowheads="1"/>
          </p:cNvSpPr>
          <p:nvPr/>
        </p:nvSpPr>
        <p:spPr bwMode="auto">
          <a:xfrm>
            <a:off x="382582" y="1287690"/>
            <a:ext cx="7908663" cy="369332"/>
          </a:xfrm>
          <a:prstGeom prst="rect">
            <a:avLst/>
          </a:prstGeom>
          <a:noFill/>
          <a:ln w="9525">
            <a:noFill/>
            <a:miter lim="800000"/>
            <a:headEnd/>
            <a:tailEnd/>
          </a:ln>
        </p:spPr>
        <p:txBody>
          <a:bodyPr wrap="square">
            <a:spAutoFit/>
          </a:bodyPr>
          <a:lstStyle/>
          <a:p>
            <a:pPr>
              <a:spcBef>
                <a:spcPct val="50000"/>
              </a:spcBef>
            </a:pPr>
            <a:r>
              <a:rPr lang="en-US" sz="1800" b="1" dirty="0" smtClean="0">
                <a:solidFill>
                  <a:srgbClr val="FFFF66"/>
                </a:solidFill>
              </a:rPr>
              <a:t>Standard Tool: OD 1-11/16 in. </a:t>
            </a:r>
          </a:p>
        </p:txBody>
      </p:sp>
      <p:sp>
        <p:nvSpPr>
          <p:cNvPr id="21" name="Text Box 25"/>
          <p:cNvSpPr txBox="1">
            <a:spLocks noChangeArrowheads="1"/>
          </p:cNvSpPr>
          <p:nvPr/>
        </p:nvSpPr>
        <p:spPr bwMode="auto">
          <a:xfrm>
            <a:off x="1240303" y="6254208"/>
            <a:ext cx="7128997" cy="338554"/>
          </a:xfrm>
          <a:prstGeom prst="rect">
            <a:avLst/>
          </a:prstGeom>
          <a:noFill/>
          <a:ln w="9525">
            <a:noFill/>
            <a:miter lim="800000"/>
            <a:headEnd/>
            <a:tailEnd/>
          </a:ln>
        </p:spPr>
        <p:txBody>
          <a:bodyPr wrap="square">
            <a:spAutoFit/>
          </a:bodyPr>
          <a:lstStyle/>
          <a:p>
            <a:pPr>
              <a:spcBef>
                <a:spcPct val="50000"/>
              </a:spcBef>
            </a:pPr>
            <a:r>
              <a:rPr lang="en-US" sz="1600" dirty="0" smtClean="0">
                <a:solidFill>
                  <a:schemeClr val="bg1"/>
                </a:solidFill>
              </a:rPr>
              <a:t>Basic Measures: GR, CCL, CALI, DEVI, RB, Pressure, Temperature</a:t>
            </a:r>
            <a:endParaRPr lang="en-US" sz="1600" dirty="0">
              <a:solidFill>
                <a:schemeClr val="bg1"/>
              </a:solidFill>
            </a:endParaRPr>
          </a:p>
        </p:txBody>
      </p:sp>
      <p:sp>
        <p:nvSpPr>
          <p:cNvPr id="22" name="Text Box 25"/>
          <p:cNvSpPr txBox="1">
            <a:spLocks noChangeArrowheads="1"/>
          </p:cNvSpPr>
          <p:nvPr/>
        </p:nvSpPr>
        <p:spPr bwMode="auto">
          <a:xfrm>
            <a:off x="3973105" y="4253567"/>
            <a:ext cx="4261280" cy="400110"/>
          </a:xfrm>
          <a:prstGeom prst="rect">
            <a:avLst/>
          </a:prstGeom>
          <a:noFill/>
          <a:ln w="9525">
            <a:noFill/>
            <a:miter lim="800000"/>
            <a:headEnd/>
            <a:tailEnd/>
          </a:ln>
        </p:spPr>
        <p:txBody>
          <a:bodyPr wrap="square">
            <a:spAutoFit/>
          </a:bodyPr>
          <a:lstStyle/>
          <a:p>
            <a:pPr>
              <a:spcBef>
                <a:spcPct val="50000"/>
              </a:spcBef>
            </a:pPr>
            <a:r>
              <a:rPr lang="en-US" sz="2000" b="1" dirty="0" smtClean="0">
                <a:solidFill>
                  <a:srgbClr val="FFFF66"/>
                </a:solidFill>
              </a:rPr>
              <a:t>Real-Time Acquisition</a:t>
            </a:r>
            <a:endParaRPr lang="en-US" sz="2000" b="1" dirty="0">
              <a:solidFill>
                <a:srgbClr val="FFFF66"/>
              </a:solidFill>
            </a:endParaRPr>
          </a:p>
        </p:txBody>
      </p:sp>
    </p:spTree>
    <p:extLst>
      <p:ext uri="{BB962C8B-B14F-4D97-AF65-F5344CB8AC3E}">
        <p14:creationId xmlns:p14="http://schemas.microsoft.com/office/powerpoint/2010/main" val="328899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950"/>
            <a:ext cx="9144000" cy="693821"/>
          </a:xfrm>
        </p:spPr>
        <p:txBody>
          <a:bodyPr>
            <a:noAutofit/>
          </a:bodyPr>
          <a:lstStyle/>
          <a:p>
            <a:pPr algn="ctr"/>
            <a:r>
              <a:rPr lang="en-US" sz="3600" b="1" dirty="0" smtClean="0"/>
              <a:t>MSEEL Plans </a:t>
            </a:r>
            <a:endParaRPr lang="en-US" sz="3600" b="1" dirty="0"/>
          </a:p>
        </p:txBody>
      </p:sp>
      <p:sp>
        <p:nvSpPr>
          <p:cNvPr id="5" name="Rectangle 6"/>
          <p:cNvSpPr>
            <a:spLocks noChangeArrowheads="1"/>
          </p:cNvSpPr>
          <p:nvPr/>
        </p:nvSpPr>
        <p:spPr bwMode="auto">
          <a:xfrm>
            <a:off x="227873" y="533400"/>
            <a:ext cx="8763000" cy="4942850"/>
          </a:xfrm>
          <a:prstGeom prst="rect">
            <a:avLst/>
          </a:prstGeom>
          <a:noFill/>
          <a:ln w="9525">
            <a:noFill/>
            <a:miter lim="800000"/>
            <a:headEnd/>
            <a:tailEnd/>
          </a:ln>
        </p:spPr>
        <p:txBody>
          <a:bodyPr lIns="92075" tIns="46038" rIns="92075" bIns="46038"/>
          <a:lstStyle/>
          <a:p>
            <a:pPr marL="342900" indent="-342900" eaLnBrk="0" hangingPunct="0">
              <a:spcAft>
                <a:spcPts val="200"/>
              </a:spcAft>
              <a:buClr>
                <a:srgbClr val="000000"/>
              </a:buClr>
              <a:buSzPct val="120000"/>
              <a:buFont typeface="Wingdings" pitchFamily="2" charset="2"/>
              <a:buChar char="S"/>
              <a:defRPr/>
            </a:pPr>
            <a:r>
              <a:rPr kumimoji="1" lang="en-US" sz="2800" dirty="0" smtClean="0">
                <a:cs typeface="Times New Roman" pitchFamily="18" charset="0"/>
              </a:rPr>
              <a:t>Production Logging During Winter</a:t>
            </a:r>
          </a:p>
          <a:p>
            <a:pPr marL="342900" indent="-342900" eaLnBrk="0" hangingPunct="0">
              <a:spcBef>
                <a:spcPts val="0"/>
              </a:spcBef>
              <a:spcAft>
                <a:spcPts val="200"/>
              </a:spcAft>
              <a:buClr>
                <a:srgbClr val="000000"/>
              </a:buClr>
              <a:buSzPct val="120000"/>
              <a:buFont typeface="Wingdings" pitchFamily="2" charset="2"/>
              <a:buChar char="S"/>
              <a:defRPr/>
            </a:pPr>
            <a:r>
              <a:rPr kumimoji="1" lang="en-US" sz="2800" dirty="0" smtClean="0">
                <a:cs typeface="Times New Roman" pitchFamily="18" charset="0"/>
              </a:rPr>
              <a:t>Thin Data Analysis and Prediction</a:t>
            </a:r>
            <a:endParaRPr kumimoji="1" lang="en-US" sz="2800" dirty="0">
              <a:cs typeface="Times New Roman" pitchFamily="18" charset="0"/>
            </a:endParaRP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sz="2400" dirty="0" smtClean="0">
                <a:cs typeface="Times New Roman" pitchFamily="18" charset="0"/>
              </a:rPr>
              <a:t>Drilling Parameters</a:t>
            </a: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sz="2400" dirty="0" smtClean="0">
                <a:cs typeface="Times New Roman" pitchFamily="18" charset="0"/>
              </a:rPr>
              <a:t>Image Processing</a:t>
            </a:r>
            <a:endParaRPr kumimoji="1" lang="en-US" sz="2800" dirty="0" smtClean="0">
              <a:cs typeface="Times New Roman" pitchFamily="18" charset="0"/>
            </a:endParaRPr>
          </a:p>
          <a:p>
            <a:pPr marL="342900" indent="-342900" eaLnBrk="0" hangingPunct="0">
              <a:spcBef>
                <a:spcPts val="0"/>
              </a:spcBef>
              <a:spcAft>
                <a:spcPts val="200"/>
              </a:spcAft>
              <a:buClr>
                <a:srgbClr val="000000"/>
              </a:buClr>
              <a:buSzPct val="120000"/>
              <a:buFont typeface="Wingdings" pitchFamily="2" charset="2"/>
              <a:buChar char="S"/>
              <a:defRPr/>
            </a:pPr>
            <a:r>
              <a:rPr kumimoji="1" lang="en-US" sz="2800" dirty="0" smtClean="0">
                <a:cs typeface="Times New Roman" pitchFamily="18" charset="0"/>
              </a:rPr>
              <a:t>Continued Work on Core</a:t>
            </a:r>
            <a:endParaRPr kumimoji="1" lang="en-US" sz="2800" dirty="0">
              <a:cs typeface="Times New Roman" pitchFamily="18" charset="0"/>
            </a:endParaRP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sz="2400" dirty="0" smtClean="0">
                <a:cs typeface="Times New Roman" pitchFamily="18" charset="0"/>
              </a:rPr>
              <a:t>Geochemistry</a:t>
            </a: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sz="2400" dirty="0" smtClean="0">
                <a:cs typeface="Times New Roman" pitchFamily="18" charset="0"/>
              </a:rPr>
              <a:t>Geomechanics</a:t>
            </a: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sz="2400" dirty="0" smtClean="0">
                <a:cs typeface="Times New Roman" pitchFamily="18" charset="0"/>
              </a:rPr>
              <a:t>Pore Networks</a:t>
            </a:r>
          </a:p>
          <a:p>
            <a:pPr marL="342900" indent="-342900" eaLnBrk="0" hangingPunct="0">
              <a:spcBef>
                <a:spcPts val="0"/>
              </a:spcBef>
              <a:spcAft>
                <a:spcPts val="200"/>
              </a:spcAft>
              <a:buClr>
                <a:srgbClr val="000000"/>
              </a:buClr>
              <a:buSzPct val="120000"/>
              <a:buFont typeface="Wingdings" pitchFamily="2" charset="2"/>
              <a:buChar char="S"/>
              <a:defRPr/>
            </a:pPr>
            <a:r>
              <a:rPr kumimoji="1" lang="en-US" sz="2800" dirty="0" smtClean="0">
                <a:cs typeface="Times New Roman" pitchFamily="18" charset="0"/>
              </a:rPr>
              <a:t>Reservoir Modeling</a:t>
            </a: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sz="2400" dirty="0" smtClean="0">
                <a:cs typeface="Times New Roman" pitchFamily="18" charset="0"/>
              </a:rPr>
              <a:t>Nano-Scale to Reservoir Scale</a:t>
            </a: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sz="2400" dirty="0" smtClean="0">
                <a:cs typeface="Times New Roman" pitchFamily="18" charset="0"/>
              </a:rPr>
              <a:t>Geomechanical</a:t>
            </a: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sz="2400" dirty="0" smtClean="0">
                <a:cs typeface="Times New Roman" pitchFamily="18" charset="0"/>
              </a:rPr>
              <a:t>Flow Simulation</a:t>
            </a:r>
          </a:p>
          <a:p>
            <a:pPr marL="342900" indent="-342900" eaLnBrk="0" hangingPunct="0">
              <a:spcBef>
                <a:spcPts val="0"/>
              </a:spcBef>
              <a:spcAft>
                <a:spcPts val="200"/>
              </a:spcAft>
              <a:buClr>
                <a:srgbClr val="000000"/>
              </a:buClr>
              <a:buSzPct val="120000"/>
              <a:buFont typeface="Wingdings" pitchFamily="2" charset="2"/>
              <a:buChar char="S"/>
              <a:defRPr/>
            </a:pPr>
            <a:r>
              <a:rPr kumimoji="1" lang="en-US" sz="2800" dirty="0" smtClean="0">
                <a:cs typeface="Times New Roman" pitchFamily="18" charset="0"/>
              </a:rPr>
              <a:t>Integration Across Disciplines</a:t>
            </a:r>
            <a:endParaRPr kumimoji="1" lang="en-US" sz="2800" dirty="0">
              <a:cs typeface="Times New Roman" pitchFamily="18" charset="0"/>
            </a:endParaRPr>
          </a:p>
        </p:txBody>
      </p:sp>
    </p:spTree>
    <p:extLst>
      <p:ext uri="{BB962C8B-B14F-4D97-AF65-F5344CB8AC3E}">
        <p14:creationId xmlns:p14="http://schemas.microsoft.com/office/powerpoint/2010/main" val="85450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jhewitt\Desktop\IMG_008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28725" y="4347765"/>
            <a:ext cx="1997663" cy="461665"/>
          </a:xfrm>
          <a:prstGeom prst="rect">
            <a:avLst/>
          </a:prstGeom>
          <a:noFill/>
        </p:spPr>
        <p:txBody>
          <a:bodyPr wrap="none" rtlCol="0">
            <a:spAutoFit/>
          </a:bodyPr>
          <a:lstStyle/>
          <a:p>
            <a:pPr eaLnBrk="1" fontAlgn="auto" hangingPunct="1">
              <a:spcBef>
                <a:spcPts val="0"/>
              </a:spcBef>
              <a:spcAft>
                <a:spcPts val="0"/>
              </a:spcAft>
            </a:pPr>
            <a:r>
              <a:rPr lang="en-US" sz="2400" b="1" dirty="0" smtClean="0">
                <a:solidFill>
                  <a:srgbClr val="FF0000"/>
                </a:solidFill>
                <a:latin typeface="Arial" panose="020B0604020202020204" pitchFamily="34" charset="0"/>
                <a:cs typeface="Arial" panose="020B0604020202020204" pitchFamily="34" charset="0"/>
              </a:rPr>
              <a:t>Government</a:t>
            </a:r>
            <a:endParaRPr lang="en-US" sz="2400" b="1"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6351906" y="2438400"/>
            <a:ext cx="1640193" cy="461665"/>
          </a:xfrm>
          <a:prstGeom prst="rect">
            <a:avLst/>
          </a:prstGeom>
          <a:noFill/>
        </p:spPr>
        <p:txBody>
          <a:bodyPr wrap="none" rtlCol="0">
            <a:spAutoFit/>
          </a:bodyPr>
          <a:lstStyle/>
          <a:p>
            <a:pPr eaLnBrk="1" fontAlgn="auto" hangingPunct="1">
              <a:spcBef>
                <a:spcPts val="0"/>
              </a:spcBef>
              <a:spcAft>
                <a:spcPts val="0"/>
              </a:spcAft>
            </a:pPr>
            <a:r>
              <a:rPr lang="en-US" sz="2400" b="1" dirty="0" smtClean="0">
                <a:solidFill>
                  <a:schemeClr val="bg1"/>
                </a:solidFill>
                <a:latin typeface="Arial" panose="020B0604020202020204" pitchFamily="34" charset="0"/>
                <a:cs typeface="Arial" panose="020B0604020202020204" pitchFamily="34" charset="0"/>
              </a:rPr>
              <a:t>Academia</a:t>
            </a:r>
            <a:endParaRPr lang="en-US" sz="2400" b="1"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0" y="76200"/>
            <a:ext cx="9143999" cy="492443"/>
          </a:xfrm>
          <a:prstGeom prst="rect">
            <a:avLst/>
          </a:prstGeom>
          <a:noFill/>
        </p:spPr>
        <p:txBody>
          <a:bodyPr wrap="square" rtlCol="0">
            <a:spAutoFit/>
          </a:bodyPr>
          <a:lstStyle/>
          <a:p>
            <a:pPr algn="ctr" eaLnBrk="1" fontAlgn="auto" hangingPunct="1">
              <a:spcBef>
                <a:spcPts val="0"/>
              </a:spcBef>
              <a:spcAft>
                <a:spcPts val="0"/>
              </a:spcAft>
            </a:pPr>
            <a:r>
              <a:rPr lang="en-US" sz="2600" dirty="0" smtClean="0">
                <a:solidFill>
                  <a:prstClr val="black"/>
                </a:solidFill>
                <a:latin typeface="+mj-lt"/>
                <a:cs typeface="+mn-cs"/>
              </a:rPr>
              <a:t>Building Partnerships for Research, Education, and Outreach</a:t>
            </a:r>
            <a:endParaRPr lang="en-US" sz="2600" dirty="0">
              <a:solidFill>
                <a:prstClr val="black"/>
              </a:solidFill>
              <a:latin typeface="+mj-lt"/>
              <a:cs typeface="+mn-cs"/>
            </a:endParaRPr>
          </a:p>
        </p:txBody>
      </p:sp>
      <p:sp>
        <p:nvSpPr>
          <p:cNvPr id="9" name="TextBox 8"/>
          <p:cNvSpPr txBox="1"/>
          <p:nvPr/>
        </p:nvSpPr>
        <p:spPr>
          <a:xfrm>
            <a:off x="838200" y="2438400"/>
            <a:ext cx="1877437" cy="461665"/>
          </a:xfrm>
          <a:prstGeom prst="rect">
            <a:avLst/>
          </a:prstGeom>
          <a:noFill/>
        </p:spPr>
        <p:txBody>
          <a:bodyPr wrap="none" rtlCol="0">
            <a:spAutoFit/>
          </a:bodyPr>
          <a:lstStyle/>
          <a:p>
            <a:pPr eaLnBrk="1" fontAlgn="auto" hangingPunct="1">
              <a:spcBef>
                <a:spcPts val="0"/>
              </a:spcBef>
              <a:spcAft>
                <a:spcPts val="0"/>
              </a:spcAft>
            </a:pPr>
            <a:r>
              <a:rPr lang="en-US" sz="2400" b="1" dirty="0" smtClean="0">
                <a:solidFill>
                  <a:schemeClr val="bg1"/>
                </a:solidFill>
                <a:latin typeface="Arial" panose="020B0604020202020204" pitchFamily="34" charset="0"/>
                <a:cs typeface="Arial" panose="020B0604020202020204" pitchFamily="34" charset="0"/>
              </a:rPr>
              <a:t>Community</a:t>
            </a:r>
            <a:endParaRPr lang="en-US" sz="2400" b="1"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3928486" y="833735"/>
            <a:ext cx="1398140" cy="461665"/>
          </a:xfrm>
          <a:prstGeom prst="rect">
            <a:avLst/>
          </a:prstGeom>
          <a:noFill/>
        </p:spPr>
        <p:txBody>
          <a:bodyPr wrap="none" rtlCol="0">
            <a:spAutoFit/>
          </a:bodyPr>
          <a:lstStyle/>
          <a:p>
            <a:pPr eaLnBrk="1" fontAlgn="auto" hangingPunct="1">
              <a:spcBef>
                <a:spcPts val="0"/>
              </a:spcBef>
              <a:spcAft>
                <a:spcPts val="0"/>
              </a:spcAft>
            </a:pPr>
            <a:r>
              <a:rPr lang="en-US" sz="2400" b="1" dirty="0" smtClean="0">
                <a:solidFill>
                  <a:srgbClr val="FF0000"/>
                </a:solidFill>
                <a:latin typeface="Arial" panose="020B0604020202020204" pitchFamily="34" charset="0"/>
                <a:cs typeface="Arial" panose="020B0604020202020204" pitchFamily="34" charset="0"/>
              </a:rPr>
              <a:t>Industry</a:t>
            </a:r>
            <a:endParaRPr lang="en-US" sz="2400" b="1" dirty="0">
              <a:solidFill>
                <a:srgbClr val="FF0000"/>
              </a:solidFill>
              <a:latin typeface="Arial" panose="020B0604020202020204" pitchFamily="34" charset="0"/>
              <a:cs typeface="Arial" panose="020B0604020202020204" pitchFamily="34" charset="0"/>
            </a:endParaRPr>
          </a:p>
        </p:txBody>
      </p:sp>
      <p:grpSp>
        <p:nvGrpSpPr>
          <p:cNvPr id="14" name="Group 13"/>
          <p:cNvGrpSpPr/>
          <p:nvPr/>
        </p:nvGrpSpPr>
        <p:grpSpPr>
          <a:xfrm>
            <a:off x="4005431" y="2055168"/>
            <a:ext cx="1244251" cy="979487"/>
            <a:chOff x="3928487" y="2055168"/>
            <a:chExt cx="1244251" cy="979487"/>
          </a:xfrm>
        </p:grpSpPr>
        <p:pic>
          <p:nvPicPr>
            <p:cNvPr id="4" name="Picture 2" descr="http://www.wvubaltimorealumni.com/wp-content/uploads/2011/10/wvu_logo-wp.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292511" y="2577303"/>
              <a:ext cx="516202" cy="4573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928487" y="2055168"/>
              <a:ext cx="1244251" cy="461665"/>
            </a:xfrm>
            <a:prstGeom prst="rect">
              <a:avLst/>
            </a:prstGeom>
            <a:noFill/>
          </p:spPr>
          <p:txBody>
            <a:bodyPr wrap="none" rtlCol="0">
              <a:spAutoFit/>
            </a:bodyPr>
            <a:lstStyle/>
            <a:p>
              <a:pPr eaLnBrk="1" fontAlgn="auto" hangingPunct="1">
                <a:spcBef>
                  <a:spcPts val="0"/>
                </a:spcBef>
                <a:spcAft>
                  <a:spcPts val="0"/>
                </a:spcAft>
              </a:pPr>
              <a:r>
                <a:rPr lang="en-US" sz="2400" b="1" dirty="0" smtClean="0">
                  <a:solidFill>
                    <a:schemeClr val="bg1"/>
                  </a:solidFill>
                  <a:latin typeface="Arial" panose="020B0604020202020204" pitchFamily="34" charset="0"/>
                  <a:cs typeface="Arial" panose="020B0604020202020204" pitchFamily="34" charset="0"/>
                </a:rPr>
                <a:t>MSEEL</a:t>
              </a:r>
              <a:endParaRPr lang="en-US" sz="2400" b="1" dirty="0">
                <a:solidFill>
                  <a:schemeClr val="bg1"/>
                </a:solidFill>
                <a:latin typeface="Arial" panose="020B0604020202020204" pitchFamily="34" charset="0"/>
                <a:cs typeface="Arial" panose="020B0604020202020204" pitchFamily="34" charset="0"/>
              </a:endParaRPr>
            </a:p>
          </p:txBody>
        </p:sp>
      </p:grpSp>
      <p:sp>
        <p:nvSpPr>
          <p:cNvPr id="12" name="Rectangle 11"/>
          <p:cNvSpPr/>
          <p:nvPr/>
        </p:nvSpPr>
        <p:spPr>
          <a:xfrm>
            <a:off x="3781770" y="2286001"/>
            <a:ext cx="1524000" cy="769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3" name="Oval 12"/>
          <p:cNvSpPr/>
          <p:nvPr/>
        </p:nvSpPr>
        <p:spPr>
          <a:xfrm>
            <a:off x="2667000" y="1295400"/>
            <a:ext cx="3733800" cy="28839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5" name="TextBox 14"/>
          <p:cNvSpPr txBox="1">
            <a:spLocks noChangeArrowheads="1"/>
          </p:cNvSpPr>
          <p:nvPr/>
        </p:nvSpPr>
        <p:spPr bwMode="auto">
          <a:xfrm>
            <a:off x="220765" y="5734231"/>
            <a:ext cx="38390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sz="2000" b="1" dirty="0">
                <a:solidFill>
                  <a:schemeClr val="bg1"/>
                </a:solidFill>
                <a:latin typeface="Arial" panose="020B0604020202020204" pitchFamily="34" charset="0"/>
              </a:rPr>
              <a:t>Tim Carr</a:t>
            </a:r>
          </a:p>
          <a:p>
            <a:pPr eaLnBrk="1" hangingPunct="1"/>
            <a:r>
              <a:rPr lang="en-US" sz="2000" b="1" dirty="0">
                <a:solidFill>
                  <a:schemeClr val="bg1"/>
                </a:solidFill>
                <a:latin typeface="Arial" panose="020B0604020202020204" pitchFamily="34" charset="0"/>
              </a:rPr>
              <a:t>Phone: 304.293.9660</a:t>
            </a:r>
          </a:p>
          <a:p>
            <a:pPr eaLnBrk="1" hangingPunct="1"/>
            <a:r>
              <a:rPr lang="en-US" sz="2000" b="1" dirty="0">
                <a:solidFill>
                  <a:schemeClr val="bg1"/>
                </a:solidFill>
                <a:latin typeface="Arial" panose="020B0604020202020204" pitchFamily="34" charset="0"/>
              </a:rPr>
              <a:t>Email: tim.carr@mail.wvu.edu</a:t>
            </a:r>
          </a:p>
        </p:txBody>
      </p:sp>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97145" y="5486400"/>
            <a:ext cx="1763702" cy="1154314"/>
          </a:xfrm>
          <a:prstGeom prst="rect">
            <a:avLst/>
          </a:prstGeom>
        </p:spPr>
      </p:pic>
    </p:spTree>
    <p:extLst>
      <p:ext uri="{BB962C8B-B14F-4D97-AF65-F5344CB8AC3E}">
        <p14:creationId xmlns:p14="http://schemas.microsoft.com/office/powerpoint/2010/main" val="53582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3000"/>
                            </p:stCondLst>
                            <p:childTnLst>
                              <p:par>
                                <p:cTn id="13" presetID="10" presetClass="entr" presetSubtype="0" fill="hold" grpId="0"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4500"/>
                            </p:stCondLst>
                            <p:childTnLst>
                              <p:par>
                                <p:cTn id="17" presetID="10" presetClass="entr" presetSubtype="0" fill="hold" grpId="0"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6000"/>
                            </p:stCondLst>
                            <p:childTnLst>
                              <p:par>
                                <p:cTn id="21" presetID="10" presetClass="entr" presetSubtype="0" fill="hold" grpId="0" nodeType="after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799" y="304800"/>
            <a:ext cx="7689591" cy="557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914400"/>
            <a:ext cx="819455" cy="369332"/>
          </a:xfrm>
          <a:prstGeom prst="rect">
            <a:avLst/>
          </a:prstGeom>
          <a:noFill/>
        </p:spPr>
        <p:txBody>
          <a:bodyPr wrap="none" rtlCol="0">
            <a:spAutoFit/>
          </a:bodyPr>
          <a:lstStyle/>
          <a:p>
            <a:r>
              <a:rPr lang="en-US" b="1" dirty="0" smtClean="0"/>
              <a:t>13.2%</a:t>
            </a:r>
            <a:endParaRPr lang="en-US" b="1" dirty="0"/>
          </a:p>
        </p:txBody>
      </p:sp>
    </p:spTree>
    <p:extLst>
      <p:ext uri="{BB962C8B-B14F-4D97-AF65-F5344CB8AC3E}">
        <p14:creationId xmlns:p14="http://schemas.microsoft.com/office/powerpoint/2010/main" val="76780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0" y="282576"/>
            <a:ext cx="7688263" cy="5585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766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
            <a:ext cx="9144000" cy="1143000"/>
          </a:xfrm>
        </p:spPr>
        <p:txBody>
          <a:bodyPr>
            <a:noAutofit/>
          </a:bodyPr>
          <a:lstStyle/>
          <a:p>
            <a:pPr algn="ctr"/>
            <a:r>
              <a:rPr lang="en-US" sz="3600" b="1" dirty="0" smtClean="0">
                <a:solidFill>
                  <a:schemeClr val="tx2"/>
                </a:solidFill>
                <a:effectLst>
                  <a:outerShdw blurRad="38100" dist="38100" dir="2700000" algn="tl">
                    <a:srgbClr val="000000">
                      <a:alpha val="43137"/>
                    </a:srgbClr>
                  </a:outerShdw>
                </a:effectLst>
              </a:rPr>
              <a:t>West Virginia Direct Oil &amp; Gas</a:t>
            </a:r>
            <a:br>
              <a:rPr lang="en-US" sz="3600" b="1" dirty="0" smtClean="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Industrial Sector Employment</a:t>
            </a:r>
            <a:endParaRPr lang="en-US" sz="3600" b="1" dirty="0">
              <a:solidFill>
                <a:schemeClr val="tx2"/>
              </a:solidFill>
              <a:effectLst>
                <a:outerShdw blurRad="38100" dist="38100" dir="2700000" algn="tl">
                  <a:srgbClr val="000000">
                    <a:alpha val="43137"/>
                  </a:srgbClr>
                </a:outerShdw>
              </a:effectLst>
            </a:endParaRPr>
          </a:p>
        </p:txBody>
      </p:sp>
      <p:sp>
        <p:nvSpPr>
          <p:cNvPr id="5" name="TextBox 4"/>
          <p:cNvSpPr txBox="1"/>
          <p:nvPr/>
        </p:nvSpPr>
        <p:spPr>
          <a:xfrm>
            <a:off x="96502" y="5532060"/>
            <a:ext cx="4776885" cy="461665"/>
          </a:xfrm>
          <a:prstGeom prst="rect">
            <a:avLst/>
          </a:prstGeom>
          <a:noFill/>
        </p:spPr>
        <p:txBody>
          <a:bodyPr wrap="none" rtlCol="0">
            <a:spAutoFit/>
          </a:bodyPr>
          <a:lstStyle/>
          <a:p>
            <a:r>
              <a:rPr lang="en-US" sz="1200" dirty="0"/>
              <a:t>Source: Workforce West </a:t>
            </a:r>
            <a:r>
              <a:rPr lang="en-US" sz="1200" dirty="0" smtClean="0"/>
              <a:t>Virginia, </a:t>
            </a:r>
            <a:r>
              <a:rPr lang="en-US" sz="1200" dirty="0" smtClean="0">
                <a:hlinkClick r:id="rId3"/>
              </a:rPr>
              <a:t>http://</a:t>
            </a:r>
            <a:r>
              <a:rPr lang="en-US" sz="1200" dirty="0" smtClean="0">
                <a:hlinkClick r:id="rId4"/>
              </a:rPr>
              <a:t>http://www.workforcewv.org</a:t>
            </a:r>
            <a:endParaRPr lang="en-US" sz="1200" dirty="0" smtClean="0"/>
          </a:p>
          <a:p>
            <a:r>
              <a:rPr lang="en-US" sz="1200" dirty="0" smtClean="0"/>
              <a:t>Through 2015</a:t>
            </a:r>
            <a:endParaRPr lang="en-US" sz="1200" dirty="0"/>
          </a:p>
        </p:txBody>
      </p:sp>
      <p:sp>
        <p:nvSpPr>
          <p:cNvPr id="6" name="TextBox 5"/>
          <p:cNvSpPr txBox="1"/>
          <p:nvPr/>
        </p:nvSpPr>
        <p:spPr>
          <a:xfrm>
            <a:off x="5859126" y="3962400"/>
            <a:ext cx="3275256" cy="2031325"/>
          </a:xfrm>
          <a:prstGeom prst="rect">
            <a:avLst/>
          </a:prstGeom>
          <a:noFill/>
        </p:spPr>
        <p:txBody>
          <a:bodyPr wrap="none" rtlCol="0">
            <a:spAutoFit/>
          </a:bodyPr>
          <a:lstStyle/>
          <a:p>
            <a:pPr algn="ctr"/>
            <a:r>
              <a:rPr lang="en-US" dirty="0" smtClean="0"/>
              <a:t>Industrial Sector</a:t>
            </a:r>
          </a:p>
          <a:p>
            <a:r>
              <a:rPr lang="en-US" sz="1800" dirty="0" smtClean="0"/>
              <a:t>Average Wage $84,123/yr.</a:t>
            </a:r>
          </a:p>
          <a:p>
            <a:r>
              <a:rPr lang="en-US" sz="1800" dirty="0" smtClean="0"/>
              <a:t>	Avg. WV $</a:t>
            </a:r>
            <a:r>
              <a:rPr lang="en-US" dirty="0" smtClean="0"/>
              <a:t>41,655</a:t>
            </a:r>
            <a:r>
              <a:rPr lang="en-US" sz="1800" dirty="0" smtClean="0"/>
              <a:t>/yr.</a:t>
            </a:r>
          </a:p>
          <a:p>
            <a:r>
              <a:rPr lang="en-US" dirty="0" smtClean="0"/>
              <a:t>2001-2015</a:t>
            </a:r>
            <a:r>
              <a:rPr lang="en-US" sz="1800" dirty="0" smtClean="0"/>
              <a:t> – 5,322 Oil &amp; Gas</a:t>
            </a:r>
          </a:p>
          <a:p>
            <a:r>
              <a:rPr lang="en-US" dirty="0"/>
              <a:t>	</a:t>
            </a:r>
            <a:r>
              <a:rPr lang="en-US" sz="1800" dirty="0" smtClean="0"/>
              <a:t>Jobs Increase to 10,635</a:t>
            </a:r>
          </a:p>
          <a:p>
            <a:r>
              <a:rPr lang="en-US" dirty="0" smtClean="0"/>
              <a:t>62% of the total increase in</a:t>
            </a:r>
          </a:p>
          <a:p>
            <a:r>
              <a:rPr lang="en-US" dirty="0"/>
              <a:t>p</a:t>
            </a:r>
            <a:r>
              <a:rPr lang="en-US" dirty="0" smtClean="0"/>
              <a:t>rivate sector employment </a:t>
            </a:r>
            <a:endParaRPr lang="en-US" sz="1800" dirty="0"/>
          </a:p>
        </p:txBody>
      </p:sp>
      <p:graphicFrame>
        <p:nvGraphicFramePr>
          <p:cNvPr id="7" name="Content Placeholder 3"/>
          <p:cNvGraphicFramePr>
            <a:graphicFrameLocks/>
          </p:cNvGraphicFramePr>
          <p:nvPr>
            <p:extLst/>
          </p:nvPr>
        </p:nvGraphicFramePr>
        <p:xfrm>
          <a:off x="92491" y="1143000"/>
          <a:ext cx="8458200" cy="4724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618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0" y="39394"/>
            <a:ext cx="9144000" cy="2384474"/>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err="1" smtClean="0">
                <a:ln>
                  <a:noFill/>
                </a:ln>
                <a:solidFill>
                  <a:schemeClr val="tx2"/>
                </a:solidFill>
                <a:effectLst>
                  <a:outerShdw blurRad="38100" dist="38100" dir="2700000" algn="tl">
                    <a:srgbClr val="000000">
                      <a:alpha val="43137"/>
                    </a:srgbClr>
                  </a:outerShdw>
                </a:effectLst>
                <a:uLnTx/>
                <a:uFillTx/>
                <a:latin typeface="+mj-lt"/>
                <a:ea typeface="+mj-ea"/>
                <a:cs typeface="+mj-cs"/>
              </a:rPr>
              <a:t>Marce</a:t>
            </a:r>
            <a:r>
              <a:rPr lang="en-US" sz="3200" b="1" cap="all" dirty="0" err="1" smtClean="0">
                <a:solidFill>
                  <a:schemeClr val="tx2"/>
                </a:solidFill>
                <a:effectLst>
                  <a:outerShdw blurRad="38100" dist="38100" dir="2700000" algn="tl">
                    <a:srgbClr val="000000">
                      <a:alpha val="43137"/>
                    </a:srgbClr>
                  </a:outerShdw>
                </a:effectLst>
                <a:latin typeface="+mj-lt"/>
                <a:ea typeface="+mj-ea"/>
                <a:cs typeface="+mj-cs"/>
              </a:rPr>
              <a:t>llus</a:t>
            </a: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 Shale Energy and Environment Laboratory</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endParaRPr kumimoji="0" lang="en-US" sz="2800" b="1" i="0" u="none" strike="noStrike" kern="1200" cap="all"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2" name="Rectangle 1"/>
          <p:cNvSpPr/>
          <p:nvPr/>
        </p:nvSpPr>
        <p:spPr>
          <a:xfrm>
            <a:off x="510540" y="2211508"/>
            <a:ext cx="8305800" cy="1938992"/>
          </a:xfrm>
          <a:prstGeom prst="rect">
            <a:avLst/>
          </a:prstGeom>
        </p:spPr>
        <p:txBody>
          <a:bodyPr wrap="square">
            <a:spAutoFit/>
          </a:bodyPr>
          <a:lstStyle/>
          <a:p>
            <a:r>
              <a:rPr lang="en-US" sz="2400" dirty="0"/>
              <a:t>The objective of the Marcellus Shale Energy and Environment Laboratory (MSEEL) is to provide a </a:t>
            </a:r>
            <a:r>
              <a:rPr lang="en-US" sz="2400" dirty="0">
                <a:solidFill>
                  <a:srgbClr val="FF0000"/>
                </a:solidFill>
              </a:rPr>
              <a:t>long-term </a:t>
            </a:r>
            <a:r>
              <a:rPr lang="en-US" sz="2400" dirty="0" smtClean="0">
                <a:solidFill>
                  <a:srgbClr val="FF0000"/>
                </a:solidFill>
              </a:rPr>
              <a:t>collaborative field </a:t>
            </a:r>
            <a:r>
              <a:rPr lang="en-US" sz="2400" dirty="0">
                <a:solidFill>
                  <a:srgbClr val="FF0000"/>
                </a:solidFill>
              </a:rPr>
              <a:t>site </a:t>
            </a:r>
            <a:r>
              <a:rPr lang="en-US" sz="2400" dirty="0"/>
              <a:t>to develop and validate new knowledge and technology to improve recovery efficiency and minimize environmental implications of unconventional resource development</a:t>
            </a:r>
          </a:p>
        </p:txBody>
      </p:sp>
      <p:pic>
        <p:nvPicPr>
          <p:cNvPr id="9" name="Picture 8"/>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74710" y="4258602"/>
            <a:ext cx="1641630" cy="1468566"/>
          </a:xfrm>
          <a:prstGeom prst="rect">
            <a:avLst/>
          </a:prstGeom>
        </p:spPr>
      </p:pic>
    </p:spTree>
    <p:extLst>
      <p:ext uri="{BB962C8B-B14F-4D97-AF65-F5344CB8AC3E}">
        <p14:creationId xmlns:p14="http://schemas.microsoft.com/office/powerpoint/2010/main" val="410763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0" y="39113"/>
            <a:ext cx="9144000" cy="838200"/>
          </a:xfrm>
        </p:spPr>
        <p:txBody>
          <a:bodyPr>
            <a:noAutofit/>
          </a:bodyPr>
          <a:lstStyle/>
          <a:p>
            <a:pPr algn="ctr"/>
            <a:r>
              <a:rPr lang="en-US" sz="3600" b="1" cap="none" dirty="0" smtClean="0"/>
              <a:t>MSEEL Site</a:t>
            </a:r>
            <a:endParaRPr lang="en-US" sz="3600" b="1" cap="none" dirty="0"/>
          </a:p>
        </p:txBody>
      </p:sp>
      <p:pic>
        <p:nvPicPr>
          <p:cNvPr id="16" name="Picture 15"/>
          <p:cNvPicPr/>
          <p:nvPr/>
        </p:nvPicPr>
        <p:blipFill>
          <a:blip r:embed="rId3">
            <a:extLst>
              <a:ext uri="{28A0092B-C50C-407E-A947-70E740481C1C}">
                <a14:useLocalDpi xmlns:a14="http://schemas.microsoft.com/office/drawing/2010/main"/>
              </a:ext>
            </a:extLst>
          </a:blip>
          <a:srcRect/>
          <a:stretch>
            <a:fillRect/>
          </a:stretch>
        </p:blipFill>
        <p:spPr bwMode="auto">
          <a:xfrm>
            <a:off x="1600200" y="990600"/>
            <a:ext cx="5791200" cy="46482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856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image" Target="../media/image18.jpeg"/></Relationships>
</file>

<file path=ppt/theme/_rels/theme8.xml.rels><?xml version="1.0" encoding="UTF-8" standalone="yes"?>
<Relationships xmlns="http://schemas.openxmlformats.org/package/2006/relationships"><Relationship Id="rId1" Type="http://schemas.openxmlformats.org/officeDocument/2006/relationships/image" Target="../media/image20.jpeg"/></Relationships>
</file>

<file path=ppt/theme/theme1.xml><?xml version="1.0" encoding="utf-8"?>
<a:theme xmlns:a="http://schemas.openxmlformats.org/drawingml/2006/main" name="WVUBrand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ESD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Xingxing Wang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AFE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NRC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WR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PaperTimCar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Ziemkiewicz">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WVUBrandbLUE</Template>
  <TotalTime>5182</TotalTime>
  <Words>1348</Words>
  <Application>Microsoft Office PowerPoint</Application>
  <PresentationFormat>On-screen Show (4:3)</PresentationFormat>
  <Paragraphs>401</Paragraphs>
  <Slides>46</Slides>
  <Notes>23</Notes>
  <HiddenSlides>0</HiddenSlides>
  <MMClips>2</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46</vt:i4>
      </vt:variant>
    </vt:vector>
  </HeadingPairs>
  <TitlesOfParts>
    <vt:vector size="67" baseType="lpstr">
      <vt:lpstr>ＭＳ Ｐゴシック</vt:lpstr>
      <vt:lpstr>Arial</vt:lpstr>
      <vt:lpstr>Arial Narrow</vt:lpstr>
      <vt:lpstr>Calibri</vt:lpstr>
      <vt:lpstr>Constantia</vt:lpstr>
      <vt:lpstr>Corbel</vt:lpstr>
      <vt:lpstr>HelveticaNeueLT Std</vt:lpstr>
      <vt:lpstr>Tahoma</vt:lpstr>
      <vt:lpstr>Times New Roman</vt:lpstr>
      <vt:lpstr>Times New Roman (Body)</vt:lpstr>
      <vt:lpstr>Wingdings</vt:lpstr>
      <vt:lpstr>Wingdings 2</vt:lpstr>
      <vt:lpstr>Wingdings 3</vt:lpstr>
      <vt:lpstr>WVUBrandbLUE</vt:lpstr>
      <vt:lpstr>CESD Theme</vt:lpstr>
      <vt:lpstr>Xingxing Wang Theme</vt:lpstr>
      <vt:lpstr>CAFEE</vt:lpstr>
      <vt:lpstr>NRCCE</vt:lpstr>
      <vt:lpstr>WRI</vt:lpstr>
      <vt:lpstr>PaperTimCarr</vt:lpstr>
      <vt:lpstr>Ziemkiewicz</vt:lpstr>
      <vt:lpstr>PowerPoint Presentation</vt:lpstr>
      <vt:lpstr>PowerPoint Presentation</vt:lpstr>
      <vt:lpstr>PowerPoint Presentation</vt:lpstr>
      <vt:lpstr>PowerPoint Presentation</vt:lpstr>
      <vt:lpstr>PowerPoint Presentation</vt:lpstr>
      <vt:lpstr>PowerPoint Presentation</vt:lpstr>
      <vt:lpstr>West Virginia Direct Oil &amp; Gas Industrial Sector Employment</vt:lpstr>
      <vt:lpstr>PowerPoint Presentation</vt:lpstr>
      <vt:lpstr>MSEEL Site</vt:lpstr>
      <vt:lpstr>MSEEL Site</vt:lpstr>
      <vt:lpstr>MSEEL Drilling MIPU 3H and 5H</vt:lpstr>
      <vt:lpstr>Production Volumes: MIP 3H, 5H, 4H, 6H </vt:lpstr>
      <vt:lpstr>Production Volumes: MIP 3H </vt:lpstr>
      <vt:lpstr>Geosteering MIP-3H</vt:lpstr>
      <vt:lpstr>Drilling and Produced Water  Waste Monitoring</vt:lpstr>
      <vt:lpstr>Using ‘Green’ Drilling Mud  NO Parameters Exceeded TCLP</vt:lpstr>
      <vt:lpstr>MSEEL Environmental Monitoring Air Emissions</vt:lpstr>
      <vt:lpstr>Radiochemistry:  Drill Cuttings Brazil nuts are about 12 pCi/g</vt:lpstr>
      <vt:lpstr>Flowback/Produced Water</vt:lpstr>
      <vt:lpstr>Flowback Volumes: MIP 3H </vt:lpstr>
      <vt:lpstr> MSEEL data  Nearly all parameters were higher in flowback than frac fluid    Pink:  exceeds drinking water MCL</vt:lpstr>
      <vt:lpstr>Subsurface Sampling</vt:lpstr>
      <vt:lpstr>Sidewall Cores</vt:lpstr>
      <vt:lpstr>Sidewall Cores Geochemistry</vt:lpstr>
      <vt:lpstr>MSEEL Completion MIPU 3H and 5H</vt:lpstr>
      <vt:lpstr>High  Resolution CT Scanning –  Fractures</vt:lpstr>
      <vt:lpstr>PowerPoint Presentation</vt:lpstr>
      <vt:lpstr>PowerPoint Presentation</vt:lpstr>
      <vt:lpstr>PowerPoint Presentation</vt:lpstr>
      <vt:lpstr>PowerPoint Presentation</vt:lpstr>
      <vt:lpstr>PowerPoint Presentation</vt:lpstr>
      <vt:lpstr>PowerPoint Presentation</vt:lpstr>
      <vt:lpstr>Fiber Optic Installation</vt:lpstr>
      <vt:lpstr>MIP 3H Completion Design</vt:lpstr>
      <vt:lpstr>PowerPoint Presentation</vt:lpstr>
      <vt:lpstr>Mapped Faults &amp; Fractures</vt:lpstr>
      <vt:lpstr>MIP3H - Stage 6: Geometric Completion Uneven Distribution</vt:lpstr>
      <vt:lpstr>MIP 3H - Stage 18 Even Distribution</vt:lpstr>
      <vt:lpstr>DTS Data</vt:lpstr>
      <vt:lpstr>PowerPoint Presentation</vt:lpstr>
      <vt:lpstr>Temperature During Production</vt:lpstr>
      <vt:lpstr>Normalized Temperature During Production</vt:lpstr>
      <vt:lpstr>Microseismic, Injection Energy &amp; Fractures</vt:lpstr>
      <vt:lpstr>PowerPoint Presentation</vt:lpstr>
      <vt:lpstr>MSEEL Plans </vt:lpstr>
      <vt:lpstr>PowerPoint Presentation</vt:lpstr>
    </vt:vector>
  </TitlesOfParts>
  <Company>West Virginia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Wvu shale gas mountain of excellence</dc:title>
  <dc:creator>Tim Carr</dc:creator>
  <cp:lastModifiedBy>Tim Carr</cp:lastModifiedBy>
  <cp:revision>327</cp:revision>
  <cp:lastPrinted>2016-02-24T16:42:11Z</cp:lastPrinted>
  <dcterms:created xsi:type="dcterms:W3CDTF">2013-07-18T12:51:54Z</dcterms:created>
  <dcterms:modified xsi:type="dcterms:W3CDTF">2017-04-06T12:18:30Z</dcterms:modified>
</cp:coreProperties>
</file>