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 descr="computer butt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003" y="4437064"/>
            <a:ext cx="25232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5" descr="ist2_4839451-global-strateg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0714"/>
            <a:ext cx="2425501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6" descr="iStock_000006836567XSmal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3729" y="4471988"/>
            <a:ext cx="2478271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7" descr="iStock_000004854877XSmal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3546" y="4475164"/>
            <a:ext cx="238445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8" descr="iStock_000004261329XSmal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31228" y="4462464"/>
            <a:ext cx="2382501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lassification"/>
          <p:cNvSpPr txBox="1">
            <a:spLocks noChangeArrowheads="1"/>
          </p:cNvSpPr>
          <p:nvPr/>
        </p:nvSpPr>
        <p:spPr bwMode="auto">
          <a:xfrm>
            <a:off x="11633021" y="609600"/>
            <a:ext cx="56288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/>
          <a:lstStyle/>
          <a:p>
            <a:pPr algn="ctr" eaLnBrk="0" hangingPunct="0">
              <a:defRPr/>
            </a:pPr>
            <a:r>
              <a:rPr lang="en-GB" sz="1000">
                <a:solidFill>
                  <a:srgbClr val="C0C0C0"/>
                </a:solidFill>
                <a:ea typeface="ヒラギノ角ゴ Pro W3" pitchFamily="48" charset="-128"/>
                <a:cs typeface="+mn-cs"/>
              </a:rPr>
              <a:t>Schlumberger Private</a:t>
            </a:r>
          </a:p>
        </p:txBody>
      </p:sp>
      <p:pic>
        <p:nvPicPr>
          <p:cNvPr id="12" name="Picture 11" descr="title page graphic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5607050"/>
            <a:ext cx="12192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61948" y="876301"/>
            <a:ext cx="196229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9"/>
          <p:cNvSpPr/>
          <p:nvPr/>
        </p:nvSpPr>
        <p:spPr bwMode="auto">
          <a:xfrm>
            <a:off x="-7818" y="4400551"/>
            <a:ext cx="12213500" cy="73025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1" lang="en-US" sz="1800">
              <a:latin typeface="Arial Narrow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03829" y="1186070"/>
            <a:ext cx="11140494" cy="1524000"/>
          </a:xfrm>
        </p:spPr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 dirty="0" smtClean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03829" y="2957720"/>
            <a:ext cx="11140494" cy="1355863"/>
          </a:xfrm>
          <a:prstGeom prst="rect">
            <a:avLst/>
          </a:prstGeom>
        </p:spPr>
        <p:txBody>
          <a:bodyPr/>
          <a:lstStyle/>
          <a:p>
            <a:r>
              <a:rPr lang="en-US" altLang="en-US" smtClean="0"/>
              <a:t>Click to edit Master subtitle style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59846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97" y="1466850"/>
            <a:ext cx="10976318" cy="44005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4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99035" y="622300"/>
            <a:ext cx="2744080" cy="5473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97" y="622300"/>
            <a:ext cx="8044609" cy="54737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11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251" y="-144365"/>
            <a:ext cx="11847749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4251" y="998635"/>
            <a:ext cx="10976318" cy="4964462"/>
          </a:xfrm>
          <a:prstGeom prst="rect">
            <a:avLst/>
          </a:prstGeom>
        </p:spPr>
        <p:txBody>
          <a:bodyPr/>
          <a:lstStyle>
            <a:lvl1pPr>
              <a:buClr>
                <a:srgbClr val="336699"/>
              </a:buClr>
              <a:buFont typeface="Wingdings" pitchFamily="2" charset="2"/>
              <a:buChar char="§"/>
              <a:defRPr/>
            </a:lvl1pPr>
            <a:lvl2pPr>
              <a:buClr>
                <a:srgbClr val="336699"/>
              </a:buClr>
              <a:buSzPct val="100000"/>
              <a:buFont typeface="Tahoma" pitchFamily="34" charset="0"/>
              <a:buChar char="–"/>
              <a:defRPr/>
            </a:lvl2pPr>
            <a:lvl3pPr>
              <a:buClr>
                <a:srgbClr val="336699"/>
              </a:buClr>
              <a:buSzPct val="100000"/>
              <a:buFont typeface="Wingdings" pitchFamily="2" charset="2"/>
              <a:buChar char="§"/>
              <a:defRPr/>
            </a:lvl3pPr>
            <a:lvl4pPr>
              <a:buClr>
                <a:srgbClr val="336699"/>
              </a:buClr>
              <a:buSzPct val="100000"/>
              <a:buFont typeface="Arial Narrow" pitchFamily="34" charset="0"/>
              <a:buChar char="–"/>
              <a:defRPr/>
            </a:lvl4pPr>
            <a:lvl5pPr>
              <a:buClr>
                <a:srgbClr val="336699"/>
              </a:buClr>
              <a:buSzPct val="100000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4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56" y="4406901"/>
            <a:ext cx="1036261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56" y="2906713"/>
            <a:ext cx="10362614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311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342" y="-133732"/>
            <a:ext cx="798011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251" y="1009269"/>
            <a:ext cx="5394344" cy="5086732"/>
          </a:xfrm>
          <a:prstGeom prst="rect">
            <a:avLst/>
          </a:prstGeom>
        </p:spPr>
        <p:txBody>
          <a:bodyPr/>
          <a:lstStyle>
            <a:lvl1pPr marL="265113" indent="-265113">
              <a:buClr>
                <a:srgbClr val="336699"/>
              </a:buClr>
              <a:buFont typeface="Wingdings" pitchFamily="2" charset="2"/>
              <a:buChar char="§"/>
              <a:defRPr sz="2800"/>
            </a:lvl1pPr>
            <a:lvl2pPr>
              <a:buClr>
                <a:srgbClr val="336699"/>
              </a:buClr>
              <a:buSzPct val="100000"/>
              <a:buFont typeface="Tahoma" pitchFamily="34" charset="0"/>
              <a:buChar char="–"/>
              <a:defRPr sz="2400"/>
            </a:lvl2pPr>
            <a:lvl3pPr>
              <a:buClr>
                <a:srgbClr val="336699"/>
              </a:buClr>
              <a:buSzPct val="100000"/>
              <a:buFont typeface="Wingdings" pitchFamily="2" charset="2"/>
              <a:buChar char="§"/>
              <a:defRPr sz="2000"/>
            </a:lvl3pPr>
            <a:lvl4pPr>
              <a:buClr>
                <a:srgbClr val="336699"/>
              </a:buClr>
              <a:buSzPct val="100000"/>
              <a:buFont typeface="Tahoma" pitchFamily="34" charset="0"/>
              <a:buChar char="–"/>
              <a:defRPr sz="1800"/>
            </a:lvl4pPr>
            <a:lvl5pPr>
              <a:buClr>
                <a:srgbClr val="336699"/>
              </a:buClr>
              <a:buFont typeface="Wingdings" pitchFamily="2" charset="2"/>
              <a:buChar char="§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406" y="1009269"/>
            <a:ext cx="5394344" cy="5086732"/>
          </a:xfrm>
          <a:prstGeom prst="rect">
            <a:avLst/>
          </a:prstGeom>
        </p:spPr>
        <p:txBody>
          <a:bodyPr/>
          <a:lstStyle>
            <a:lvl1pPr marL="265113" indent="-265113">
              <a:buClr>
                <a:srgbClr val="336699"/>
              </a:buClr>
              <a:buFont typeface="Wingdings" pitchFamily="2" charset="2"/>
              <a:buChar char="§"/>
              <a:defRPr sz="2800"/>
            </a:lvl1pPr>
            <a:lvl2pPr>
              <a:buClr>
                <a:srgbClr val="336699"/>
              </a:buClr>
              <a:buSzPct val="100000"/>
              <a:buFont typeface="Tahoma" pitchFamily="34" charset="0"/>
              <a:buChar char="–"/>
              <a:defRPr sz="2400"/>
            </a:lvl2pPr>
            <a:lvl3pPr>
              <a:buClr>
                <a:srgbClr val="336699"/>
              </a:buClr>
              <a:buSzPct val="100000"/>
              <a:buFont typeface="Wingdings" pitchFamily="2" charset="2"/>
              <a:buChar char="§"/>
              <a:defRPr sz="2000"/>
            </a:lvl3pPr>
            <a:lvl4pPr>
              <a:buClr>
                <a:srgbClr val="336699"/>
              </a:buClr>
              <a:buSzPct val="100000"/>
              <a:buFont typeface="Tahoma" pitchFamily="34" charset="0"/>
              <a:buChar char="–"/>
              <a:defRPr sz="1800"/>
            </a:lvl4pPr>
            <a:lvl5pPr>
              <a:buClr>
                <a:srgbClr val="336699"/>
              </a:buClr>
              <a:buFont typeface="Wingdings" pitchFamily="2" charset="2"/>
              <a:buChar char="§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90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068" y="-150682"/>
            <a:ext cx="1097240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796" y="1215232"/>
            <a:ext cx="5386526" cy="639762"/>
          </a:xfrm>
          <a:prstGeom prst="rect">
            <a:avLst/>
          </a:prstGeom>
        </p:spPr>
        <p:txBody>
          <a:bodyPr anchor="b"/>
          <a:lstStyle>
            <a:lvl1pPr marL="0" indent="0">
              <a:buClr>
                <a:srgbClr val="336699"/>
              </a:buClr>
              <a:buFontTx/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796" y="1854994"/>
            <a:ext cx="5386526" cy="4173666"/>
          </a:xfrm>
          <a:prstGeom prst="rect">
            <a:avLst/>
          </a:prstGeom>
        </p:spPr>
        <p:txBody>
          <a:bodyPr/>
          <a:lstStyle>
            <a:lvl1pPr marL="180975" indent="-180975">
              <a:buClr>
                <a:srgbClr val="336699"/>
              </a:buClr>
              <a:buFont typeface="Wingdings" pitchFamily="2" charset="2"/>
              <a:buChar char="§"/>
              <a:defRPr sz="2400"/>
            </a:lvl1pPr>
            <a:lvl2pPr>
              <a:buClr>
                <a:srgbClr val="336699"/>
              </a:buClr>
              <a:buFont typeface="Tahoma" pitchFamily="34" charset="0"/>
              <a:buChar char="–"/>
              <a:defRPr sz="2000"/>
            </a:lvl2pPr>
            <a:lvl3pPr>
              <a:buClr>
                <a:srgbClr val="336699"/>
              </a:buClr>
              <a:buFont typeface="Wingdings" pitchFamily="2" charset="2"/>
              <a:buChar char="§"/>
              <a:defRPr sz="1800"/>
            </a:lvl3pPr>
            <a:lvl4pPr>
              <a:buClr>
                <a:srgbClr val="336699"/>
              </a:buClr>
              <a:buFont typeface="Tahoma" pitchFamily="34" charset="0"/>
              <a:buChar char="–"/>
              <a:defRPr sz="1600"/>
            </a:lvl4pPr>
            <a:lvl5pPr>
              <a:buClr>
                <a:srgbClr val="336699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25" y="1215232"/>
            <a:ext cx="5388480" cy="639762"/>
          </a:xfrm>
          <a:prstGeom prst="rect">
            <a:avLst/>
          </a:prstGeom>
        </p:spPr>
        <p:txBody>
          <a:bodyPr anchor="b"/>
          <a:lstStyle>
            <a:lvl1pPr marL="0" indent="0">
              <a:buClr>
                <a:srgbClr val="336699"/>
              </a:buClr>
              <a:buFontTx/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25" y="1854994"/>
            <a:ext cx="5388480" cy="4173666"/>
          </a:xfrm>
          <a:prstGeom prst="rect">
            <a:avLst/>
          </a:prstGeom>
        </p:spPr>
        <p:txBody>
          <a:bodyPr/>
          <a:lstStyle>
            <a:lvl1pPr marL="180975" indent="-180975">
              <a:buClr>
                <a:srgbClr val="336699"/>
              </a:buClr>
              <a:buFont typeface="Wingdings" pitchFamily="2" charset="2"/>
              <a:buChar char="§"/>
              <a:tabLst>
                <a:tab pos="180975" algn="l"/>
              </a:tabLst>
              <a:defRPr sz="2400"/>
            </a:lvl1pPr>
            <a:lvl2pPr>
              <a:buClr>
                <a:srgbClr val="336699"/>
              </a:buClr>
              <a:buFont typeface="Tahoma" pitchFamily="34" charset="0"/>
              <a:buChar char="–"/>
              <a:defRPr sz="2000"/>
            </a:lvl2pPr>
            <a:lvl3pPr>
              <a:buClr>
                <a:srgbClr val="336699"/>
              </a:buClr>
              <a:buFont typeface="Wingdings" pitchFamily="2" charset="2"/>
              <a:buChar char="§"/>
              <a:defRPr sz="1800"/>
            </a:lvl3pPr>
            <a:lvl4pPr>
              <a:buClr>
                <a:srgbClr val="336699"/>
              </a:buClr>
              <a:buFont typeface="Tahoma" pitchFamily="34" charset="0"/>
              <a:buChar char="–"/>
              <a:defRPr sz="1600"/>
            </a:lvl4pPr>
            <a:lvl5pPr>
              <a:buClr>
                <a:srgbClr val="336699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24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342" y="-123099"/>
            <a:ext cx="798011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31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95" y="273050"/>
            <a:ext cx="401057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959" y="273051"/>
            <a:ext cx="681524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795" y="1435101"/>
            <a:ext cx="401057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1173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321" y="4800600"/>
            <a:ext cx="7313636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321" y="612775"/>
            <a:ext cx="7313636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321" y="5367338"/>
            <a:ext cx="7313636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4101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oter3crop.jpg"/>
          <p:cNvPicPr>
            <a:picLocks noChangeAspect="1"/>
          </p:cNvPicPr>
          <p:nvPr/>
        </p:nvPicPr>
        <p:blipFill rotWithShape="1">
          <a:blip r:embed="rId13" cstate="print"/>
          <a:srcRect l="28803" r="16016"/>
          <a:stretch/>
        </p:blipFill>
        <p:spPr>
          <a:xfrm>
            <a:off x="1" y="6149976"/>
            <a:ext cx="121920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669" y="152880"/>
            <a:ext cx="7980111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71688" name="Classification"/>
          <p:cNvSpPr txBox="1">
            <a:spLocks noChangeArrowheads="1"/>
          </p:cNvSpPr>
          <p:nvPr/>
        </p:nvSpPr>
        <p:spPr bwMode="auto">
          <a:xfrm>
            <a:off x="11633021" y="609600"/>
            <a:ext cx="56288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/>
          <a:lstStyle/>
          <a:p>
            <a:pPr algn="ctr" eaLnBrk="0" hangingPunct="0">
              <a:defRPr/>
            </a:pPr>
            <a:r>
              <a:rPr lang="en-GB" sz="1000">
                <a:solidFill>
                  <a:srgbClr val="C0C0C0"/>
                </a:solidFill>
                <a:ea typeface="ヒラギノ角ゴ Pro W3" pitchFamily="48" charset="-128"/>
                <a:cs typeface="+mn-cs"/>
              </a:rPr>
              <a:t>Schlumberger Private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909" y="737197"/>
            <a:ext cx="12188091" cy="7302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1" lang="en-US" sz="1800">
              <a:latin typeface="Arial Narrow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609796" y="1600201"/>
            <a:ext cx="1097240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4478"/>
              </a:clrFrom>
              <a:clrTo>
                <a:srgbClr val="00447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422" y="6241666"/>
            <a:ext cx="1998360" cy="41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58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366"/>
          </a:solidFill>
          <a:latin typeface="Arial Narrow" pitchFamily="34" charset="0"/>
          <a:ea typeface="+mj-ea"/>
          <a:cs typeface="ヒラギノ角ゴ Pro W3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Arial Narrow" pitchFamily="34" charset="0"/>
          <a:ea typeface="ヒラギノ角ゴ Pro W3" pitchFamily="48" charset="-128"/>
          <a:cs typeface="ヒラギノ角ゴ Pro W3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Arial Narrow" pitchFamily="34" charset="0"/>
          <a:ea typeface="ヒラギノ角ゴ Pro W3" pitchFamily="48" charset="-128"/>
          <a:cs typeface="ヒラギノ角ゴ Pro W3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Arial Narrow" pitchFamily="34" charset="0"/>
          <a:ea typeface="ヒラギノ角ゴ Pro W3" pitchFamily="48" charset="-128"/>
          <a:cs typeface="ヒラギノ角ゴ Pro W3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Arial Narrow" pitchFamily="34" charset="0"/>
          <a:ea typeface="ヒラギノ角ゴ Pro W3" pitchFamily="48" charset="-128"/>
          <a:cs typeface="ヒラギノ角ゴ Pro W3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Univers 57 Condensed" pitchFamily="34" charset="0"/>
          <a:ea typeface="ヒラギノ角ゴ Pro W3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Univers 57 Condensed" pitchFamily="34" charset="0"/>
          <a:ea typeface="ヒラギノ角ゴ Pro W3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Univers 57 Condensed" pitchFamily="34" charset="0"/>
          <a:ea typeface="ヒラギノ角ゴ Pro W3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Univers 57 Condensed" pitchFamily="34" charset="0"/>
          <a:ea typeface="ヒラギノ角ゴ Pro W3" pitchFamily="4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Arial Narrow" pitchFamily="34" charset="0"/>
          <a:ea typeface="+mn-ea"/>
          <a:cs typeface="ヒラギノ角ゴ Pro W3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366"/>
        </a:buClr>
        <a:buSzPct val="125000"/>
        <a:buFont typeface="Wingdings" pitchFamily="2" charset="2"/>
        <a:buChar char="§"/>
        <a:defRPr sz="2800">
          <a:solidFill>
            <a:schemeClr val="tx1"/>
          </a:solidFill>
          <a:latin typeface="Arial Narrow" pitchFamily="34" charset="0"/>
          <a:ea typeface="+mn-ea"/>
          <a:cs typeface="ヒラギノ角ゴ Pro W3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6666"/>
        </a:buClr>
        <a:buSzPct val="140000"/>
        <a:buChar char="•"/>
        <a:defRPr sz="2400">
          <a:solidFill>
            <a:schemeClr val="tx1"/>
          </a:solidFill>
          <a:latin typeface="Arial Narrow" pitchFamily="34" charset="0"/>
          <a:ea typeface="+mn-ea"/>
          <a:cs typeface="ヒラギノ角ゴ Pro W3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660033"/>
        </a:buClr>
        <a:buSzPct val="120000"/>
        <a:buFont typeface="Arial" pitchFamily="34" charset="0"/>
        <a:buChar char="–"/>
        <a:defRPr sz="2000">
          <a:solidFill>
            <a:schemeClr val="tx1"/>
          </a:solidFill>
          <a:latin typeface="Arial Narrow" pitchFamily="34" charset="0"/>
          <a:ea typeface="+mn-ea"/>
          <a:cs typeface="ヒラギノ角ゴ Pro W3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C9933"/>
        </a:buClr>
        <a:buSzPct val="120000"/>
        <a:buFont typeface="Arial" pitchFamily="34" charset="0"/>
        <a:buChar char="»"/>
        <a:defRPr sz="2000">
          <a:solidFill>
            <a:schemeClr val="tx1"/>
          </a:solidFill>
          <a:latin typeface="Arial Narrow" pitchFamily="34" charset="0"/>
          <a:ea typeface="+mn-ea"/>
          <a:cs typeface="ヒラギノ角ゴ Pro W3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C9933"/>
        </a:buClr>
        <a:buSzPct val="12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C9933"/>
        </a:buClr>
        <a:buSzPct val="12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C9933"/>
        </a:buClr>
        <a:buSzPct val="12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C9933"/>
        </a:buClr>
        <a:buSzPct val="12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Northeast Natural Energy – MIP 3H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Fiber Optic DTS Measurements During/After 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17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630" t="4466" r="25817" b="12524"/>
          <a:stretch/>
        </p:blipFill>
        <p:spPr>
          <a:xfrm>
            <a:off x="1041009" y="1042158"/>
            <a:ext cx="7385539" cy="50414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3899" t="36332" b="36806"/>
          <a:stretch/>
        </p:blipFill>
        <p:spPr>
          <a:xfrm>
            <a:off x="10453815" y="2512539"/>
            <a:ext cx="804219" cy="21006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0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689" t="19178" r="5396"/>
          <a:stretch/>
        </p:blipFill>
        <p:spPr>
          <a:xfrm>
            <a:off x="0" y="1716260"/>
            <a:ext cx="12004900" cy="303862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Change Over Time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20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chlumberger Theme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Univers 57 Condensed"/>
        <a:ea typeface="ヒラギノ角ゴ Pro W3"/>
        <a:cs typeface=""/>
      </a:majorFont>
      <a:minorFont>
        <a:latin typeface="Univers 57 Condensed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Univers 57 Condensed" pitchFamily="34" charset="0"/>
            <a:ea typeface="ヒラギノ角ゴ Pro W3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Univers 57 Condensed" pitchFamily="34" charset="0"/>
            <a:ea typeface="ヒラギノ角ゴ Pro W3" pitchFamily="48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08080"/>
        </a:dk1>
        <a:lt1>
          <a:srgbClr val="FFFFFF"/>
        </a:lt1>
        <a:dk2>
          <a:srgbClr val="3366CC"/>
        </a:dk2>
        <a:lt2>
          <a:srgbClr val="FFFFFF"/>
        </a:lt2>
        <a:accent1>
          <a:srgbClr val="993366"/>
        </a:accent1>
        <a:accent2>
          <a:srgbClr val="339999"/>
        </a:accent2>
        <a:accent3>
          <a:srgbClr val="ADB8E2"/>
        </a:accent3>
        <a:accent4>
          <a:srgbClr val="DADADA"/>
        </a:accent4>
        <a:accent5>
          <a:srgbClr val="CAADB8"/>
        </a:accent5>
        <a:accent6>
          <a:srgbClr val="2D8A8A"/>
        </a:accent6>
        <a:hlink>
          <a:srgbClr val="CCCC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808080"/>
        </a:dk1>
        <a:lt1>
          <a:srgbClr val="FFFFFF"/>
        </a:lt1>
        <a:dk2>
          <a:srgbClr val="3366CC"/>
        </a:dk2>
        <a:lt2>
          <a:srgbClr val="FFFFFF"/>
        </a:lt2>
        <a:accent1>
          <a:srgbClr val="993366"/>
        </a:accent1>
        <a:accent2>
          <a:srgbClr val="339999"/>
        </a:accent2>
        <a:accent3>
          <a:srgbClr val="ADB8E2"/>
        </a:accent3>
        <a:accent4>
          <a:srgbClr val="DADADA"/>
        </a:accent4>
        <a:accent5>
          <a:srgbClr val="CAADB8"/>
        </a:accent5>
        <a:accent6>
          <a:srgbClr val="2D8A8A"/>
        </a:accent6>
        <a:hlink>
          <a:srgbClr val="CCCC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808080"/>
        </a:dk1>
        <a:lt1>
          <a:srgbClr val="FFFFFF"/>
        </a:lt1>
        <a:dk2>
          <a:srgbClr val="3366CC"/>
        </a:dk2>
        <a:lt2>
          <a:srgbClr val="FFFFFF"/>
        </a:lt2>
        <a:accent1>
          <a:srgbClr val="993366"/>
        </a:accent1>
        <a:accent2>
          <a:srgbClr val="339999"/>
        </a:accent2>
        <a:accent3>
          <a:srgbClr val="ADB8E2"/>
        </a:accent3>
        <a:accent4>
          <a:srgbClr val="DADADA"/>
        </a:accent4>
        <a:accent5>
          <a:srgbClr val="CAADB8"/>
        </a:accent5>
        <a:accent6>
          <a:srgbClr val="2D8A8A"/>
        </a:accent6>
        <a:hlink>
          <a:srgbClr val="CCFF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08080"/>
        </a:dk1>
        <a:lt1>
          <a:srgbClr val="FFFFFF"/>
        </a:lt1>
        <a:dk2>
          <a:srgbClr val="3366CC"/>
        </a:dk2>
        <a:lt2>
          <a:srgbClr val="FFFFFF"/>
        </a:lt2>
        <a:accent1>
          <a:srgbClr val="993366"/>
        </a:accent1>
        <a:accent2>
          <a:srgbClr val="339999"/>
        </a:accent2>
        <a:accent3>
          <a:srgbClr val="ADB8E2"/>
        </a:accent3>
        <a:accent4>
          <a:srgbClr val="DADADA"/>
        </a:accent4>
        <a:accent5>
          <a:srgbClr val="CAADB8"/>
        </a:accent5>
        <a:accent6>
          <a:srgbClr val="2D8A8A"/>
        </a:accent6>
        <a:hlink>
          <a:srgbClr val="FFFF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chlumberger Theme 1" id="{018BE0E3-425D-4AD7-96EA-1C926D38715C}" vid="{0C463B98-78EF-4A83-9E73-62156BED1D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Schlumberger Theme 1</Template>
  <TotalTime>188</TotalTime>
  <Words>18</Words>
  <Application>Microsoft Office PowerPoint</Application>
  <PresentationFormat>Widescreen</PresentationFormat>
  <Paragraphs>4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Narrow</vt:lpstr>
      <vt:lpstr>Tahoma</vt:lpstr>
      <vt:lpstr>Univers 57 Condensed</vt:lpstr>
      <vt:lpstr>Wingdings</vt:lpstr>
      <vt:lpstr>ヒラギノ角ゴ Pro W3</vt:lpstr>
      <vt:lpstr>Schlumberger Theme 1</vt:lpstr>
      <vt:lpstr>Northeast Natural Energy – MIP 3H</vt:lpstr>
      <vt:lpstr>DTS</vt:lpstr>
      <vt:lpstr>Temperature Change Over Time Video</vt:lpstr>
    </vt:vector>
  </TitlesOfParts>
  <Company>Schlumberger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Roman</dc:creator>
  <cp:lastModifiedBy>Nathan Roman</cp:lastModifiedBy>
  <cp:revision>8</cp:revision>
  <dcterms:created xsi:type="dcterms:W3CDTF">2015-10-01T13:49:38Z</dcterms:created>
  <dcterms:modified xsi:type="dcterms:W3CDTF">2015-10-16T01:26:53Z</dcterms:modified>
</cp:coreProperties>
</file>