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3"/>
  </p:notesMasterIdLst>
  <p:handoutMasterIdLst>
    <p:handoutMasterId r:id="rId74"/>
  </p:handoutMasterIdLst>
  <p:sldIdLst>
    <p:sldId id="299" r:id="rId2"/>
    <p:sldId id="663" r:id="rId3"/>
    <p:sldId id="505" r:id="rId4"/>
    <p:sldId id="687" r:id="rId5"/>
    <p:sldId id="725" r:id="rId6"/>
    <p:sldId id="784" r:id="rId7"/>
    <p:sldId id="666" r:id="rId8"/>
    <p:sldId id="726" r:id="rId9"/>
    <p:sldId id="688" r:id="rId10"/>
    <p:sldId id="689" r:id="rId11"/>
    <p:sldId id="672" r:id="rId12"/>
    <p:sldId id="692" r:id="rId13"/>
    <p:sldId id="706" r:id="rId14"/>
    <p:sldId id="710" r:id="rId15"/>
    <p:sldId id="711" r:id="rId16"/>
    <p:sldId id="707" r:id="rId17"/>
    <p:sldId id="708" r:id="rId18"/>
    <p:sldId id="709" r:id="rId19"/>
    <p:sldId id="785" r:id="rId20"/>
    <p:sldId id="693" r:id="rId21"/>
    <p:sldId id="697" r:id="rId22"/>
    <p:sldId id="698" r:id="rId23"/>
    <p:sldId id="699" r:id="rId24"/>
    <p:sldId id="700" r:id="rId25"/>
    <p:sldId id="694" r:id="rId26"/>
    <p:sldId id="742" r:id="rId27"/>
    <p:sldId id="816" r:id="rId28"/>
    <p:sldId id="733" r:id="rId29"/>
    <p:sldId id="817" r:id="rId30"/>
    <p:sldId id="813" r:id="rId31"/>
    <p:sldId id="815" r:id="rId32"/>
    <p:sldId id="704" r:id="rId33"/>
    <p:sldId id="705" r:id="rId34"/>
    <p:sldId id="695" r:id="rId35"/>
    <p:sldId id="717" r:id="rId36"/>
    <p:sldId id="691" r:id="rId37"/>
    <p:sldId id="715" r:id="rId38"/>
    <p:sldId id="716" r:id="rId39"/>
    <p:sldId id="734" r:id="rId40"/>
    <p:sldId id="735" r:id="rId41"/>
    <p:sldId id="719" r:id="rId42"/>
    <p:sldId id="786" r:id="rId43"/>
    <p:sldId id="820" r:id="rId44"/>
    <p:sldId id="787" r:id="rId45"/>
    <p:sldId id="812" r:id="rId46"/>
    <p:sldId id="818" r:id="rId47"/>
    <p:sldId id="819" r:id="rId48"/>
    <p:sldId id="788" r:id="rId49"/>
    <p:sldId id="789" r:id="rId50"/>
    <p:sldId id="792" r:id="rId51"/>
    <p:sldId id="791" r:id="rId52"/>
    <p:sldId id="790" r:id="rId53"/>
    <p:sldId id="808" r:id="rId54"/>
    <p:sldId id="809" r:id="rId55"/>
    <p:sldId id="811" r:id="rId56"/>
    <p:sldId id="696" r:id="rId57"/>
    <p:sldId id="799" r:id="rId58"/>
    <p:sldId id="800" r:id="rId59"/>
    <p:sldId id="685" r:id="rId60"/>
    <p:sldId id="722" r:id="rId61"/>
    <p:sldId id="801" r:id="rId62"/>
    <p:sldId id="802" r:id="rId63"/>
    <p:sldId id="806" r:id="rId64"/>
    <p:sldId id="803" r:id="rId65"/>
    <p:sldId id="804" r:id="rId66"/>
    <p:sldId id="805" r:id="rId67"/>
    <p:sldId id="807" r:id="rId68"/>
    <p:sldId id="684" r:id="rId69"/>
    <p:sldId id="674" r:id="rId70"/>
    <p:sldId id="714" r:id="rId71"/>
    <p:sldId id="686" r:id="rId72"/>
  </p:sldIdLst>
  <p:sldSz cx="9144000" cy="6858000" type="screen4x3"/>
  <p:notesSz cx="69977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032" userDrawn="1">
          <p15:clr>
            <a:srgbClr val="A4A3A4"/>
          </p15:clr>
        </p15:guide>
        <p15:guide id="3" pos="5274">
          <p15:clr>
            <a:srgbClr val="A4A3A4"/>
          </p15:clr>
        </p15:guide>
      </p15:sldGuideLst>
    </p:ext>
    <p:ext uri="{2D200454-40CA-4A62-9FC3-DE9A4176ACB9}">
      <p15:notesGuideLst xmlns:p15="http://schemas.microsoft.com/office/powerpoint/2012/main">
        <p15:guide id="1" orient="horz" pos="2924">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85237" autoAdjust="0"/>
  </p:normalViewPr>
  <p:slideViewPr>
    <p:cSldViewPr snapToGrid="0">
      <p:cViewPr varScale="1">
        <p:scale>
          <a:sx n="60" d="100"/>
          <a:sy n="60" d="100"/>
        </p:scale>
        <p:origin x="1368" y="44"/>
      </p:cViewPr>
      <p:guideLst>
        <p:guide orient="horz" pos="2160"/>
        <p:guide pos="7032"/>
        <p:guide pos="5274"/>
      </p:guideLst>
    </p:cSldViewPr>
  </p:slideViewPr>
  <p:notesTextViewPr>
    <p:cViewPr>
      <p:scale>
        <a:sx n="1" d="1"/>
        <a:sy n="1" d="1"/>
      </p:scale>
      <p:origin x="0" y="0"/>
    </p:cViewPr>
  </p:notesTextViewPr>
  <p:sorterViewPr>
    <p:cViewPr varScale="1">
      <p:scale>
        <a:sx n="1" d="1"/>
        <a:sy n="1" d="1"/>
      </p:scale>
      <p:origin x="0" y="9114"/>
    </p:cViewPr>
  </p:sorterViewPr>
  <p:notesViewPr>
    <p:cSldViewPr snapToGrid="0">
      <p:cViewPr varScale="1">
        <p:scale>
          <a:sx n="79" d="100"/>
          <a:sy n="79" d="100"/>
        </p:scale>
        <p:origin x="-2322" y="-78"/>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971" cy="464503"/>
          </a:xfrm>
          <a:prstGeom prst="rect">
            <a:avLst/>
          </a:prstGeom>
        </p:spPr>
        <p:txBody>
          <a:bodyPr vert="horz" lIns="91294" tIns="45647" rIns="91294" bIns="45647" rtlCol="0"/>
          <a:lstStyle>
            <a:lvl1pPr algn="l">
              <a:defRPr sz="1200"/>
            </a:lvl1pPr>
          </a:lstStyle>
          <a:p>
            <a:r>
              <a:rPr lang="en-US" dirty="0" smtClean="0"/>
              <a:t>MSEEL Advisory Meeting</a:t>
            </a:r>
            <a:endParaRPr lang="en-US" dirty="0"/>
          </a:p>
        </p:txBody>
      </p:sp>
      <p:sp>
        <p:nvSpPr>
          <p:cNvPr id="3" name="Date Placeholder 2"/>
          <p:cNvSpPr>
            <a:spLocks noGrp="1"/>
          </p:cNvSpPr>
          <p:nvPr>
            <p:ph type="dt" sz="quarter" idx="1"/>
          </p:nvPr>
        </p:nvSpPr>
        <p:spPr>
          <a:xfrm>
            <a:off x="3963146" y="0"/>
            <a:ext cx="3032971" cy="464503"/>
          </a:xfrm>
          <a:prstGeom prst="rect">
            <a:avLst/>
          </a:prstGeom>
        </p:spPr>
        <p:txBody>
          <a:bodyPr vert="horz" lIns="91294" tIns="45647" rIns="91294" bIns="45647" rtlCol="0"/>
          <a:lstStyle>
            <a:lvl1pPr algn="r">
              <a:defRPr sz="1200"/>
            </a:lvl1pPr>
          </a:lstStyle>
          <a:p>
            <a:fld id="{0021FEB7-F21C-4CCF-A640-6DE772428C9D}" type="datetimeFigureOut">
              <a:rPr lang="en-US" smtClean="0"/>
              <a:t>10/2/2015</a:t>
            </a:fld>
            <a:endParaRPr lang="en-US"/>
          </a:p>
        </p:txBody>
      </p:sp>
      <p:sp>
        <p:nvSpPr>
          <p:cNvPr id="4" name="Footer Placeholder 3"/>
          <p:cNvSpPr>
            <a:spLocks noGrp="1"/>
          </p:cNvSpPr>
          <p:nvPr>
            <p:ph type="ftr" sz="quarter" idx="2"/>
          </p:nvPr>
        </p:nvSpPr>
        <p:spPr>
          <a:xfrm>
            <a:off x="0" y="8817612"/>
            <a:ext cx="3032971" cy="464503"/>
          </a:xfrm>
          <a:prstGeom prst="rect">
            <a:avLst/>
          </a:prstGeom>
        </p:spPr>
        <p:txBody>
          <a:bodyPr vert="horz" lIns="91294" tIns="45647" rIns="91294" bIns="4564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63146" y="8817612"/>
            <a:ext cx="3032971" cy="464503"/>
          </a:xfrm>
          <a:prstGeom prst="rect">
            <a:avLst/>
          </a:prstGeom>
        </p:spPr>
        <p:txBody>
          <a:bodyPr vert="horz" lIns="91294" tIns="45647" rIns="91294" bIns="45647" rtlCol="0" anchor="b"/>
          <a:lstStyle>
            <a:lvl1pPr algn="r">
              <a:defRPr sz="1200"/>
            </a:lvl1pPr>
          </a:lstStyle>
          <a:p>
            <a:fld id="{87B940F6-CCAF-4984-A2BC-FA063651AB56}" type="slidenum">
              <a:rPr lang="en-US" smtClean="0"/>
              <a:t>‹#›</a:t>
            </a:fld>
            <a:endParaRPr lang="en-US"/>
          </a:p>
        </p:txBody>
      </p:sp>
    </p:spTree>
    <p:extLst>
      <p:ext uri="{BB962C8B-B14F-4D97-AF65-F5344CB8AC3E}">
        <p14:creationId xmlns:p14="http://schemas.microsoft.com/office/powerpoint/2010/main" val="2071294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2971" cy="466087"/>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idx="1"/>
          </p:nvPr>
        </p:nvSpPr>
        <p:spPr>
          <a:xfrm>
            <a:off x="3963146" y="1"/>
            <a:ext cx="3032971" cy="466087"/>
          </a:xfrm>
          <a:prstGeom prst="rect">
            <a:avLst/>
          </a:prstGeom>
        </p:spPr>
        <p:txBody>
          <a:bodyPr vert="horz" lIns="91294" tIns="45647" rIns="91294" bIns="45647" rtlCol="0"/>
          <a:lstStyle>
            <a:lvl1pPr algn="r">
              <a:defRPr sz="1200"/>
            </a:lvl1pPr>
          </a:lstStyle>
          <a:p>
            <a:fld id="{336BBA1F-D1B9-437B-BE7D-824F4FC1CAF4}" type="datetimeFigureOut">
              <a:rPr lang="en-US" smtClean="0"/>
              <a:pPr/>
              <a:t>10/2/2015</a:t>
            </a:fld>
            <a:endParaRPr lang="en-US"/>
          </a:p>
        </p:txBody>
      </p:sp>
      <p:sp>
        <p:nvSpPr>
          <p:cNvPr id="4" name="Slide Image Placeholder 3"/>
          <p:cNvSpPr>
            <a:spLocks noGrp="1" noRot="1" noChangeAspect="1"/>
          </p:cNvSpPr>
          <p:nvPr>
            <p:ph type="sldImg" idx="2"/>
          </p:nvPr>
        </p:nvSpPr>
        <p:spPr>
          <a:xfrm>
            <a:off x="1411288" y="1160463"/>
            <a:ext cx="4175125" cy="3132137"/>
          </a:xfrm>
          <a:prstGeom prst="rect">
            <a:avLst/>
          </a:prstGeom>
          <a:noFill/>
          <a:ln w="12700">
            <a:solidFill>
              <a:prstClr val="black"/>
            </a:solidFill>
          </a:ln>
        </p:spPr>
        <p:txBody>
          <a:bodyPr vert="horz" lIns="91294" tIns="45647" rIns="91294" bIns="45647" rtlCol="0" anchor="ctr"/>
          <a:lstStyle/>
          <a:p>
            <a:endParaRPr lang="en-US"/>
          </a:p>
        </p:txBody>
      </p:sp>
      <p:sp>
        <p:nvSpPr>
          <p:cNvPr id="5" name="Notes Placeholder 4"/>
          <p:cNvSpPr>
            <a:spLocks noGrp="1"/>
          </p:cNvSpPr>
          <p:nvPr>
            <p:ph type="body" sz="quarter" idx="3"/>
          </p:nvPr>
        </p:nvSpPr>
        <p:spPr>
          <a:xfrm>
            <a:off x="700404" y="4467464"/>
            <a:ext cx="5596892" cy="3655774"/>
          </a:xfrm>
          <a:prstGeom prst="rect">
            <a:avLst/>
          </a:prstGeom>
        </p:spPr>
        <p:txBody>
          <a:bodyPr vert="horz" lIns="91294" tIns="45647" rIns="91294" bIns="4564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613"/>
            <a:ext cx="3032971" cy="466087"/>
          </a:xfrm>
          <a:prstGeom prst="rect">
            <a:avLst/>
          </a:prstGeom>
        </p:spPr>
        <p:txBody>
          <a:bodyPr vert="horz" lIns="91294" tIns="45647" rIns="91294" bIns="45647" rtlCol="0" anchor="b"/>
          <a:lstStyle>
            <a:lvl1pPr algn="l">
              <a:defRPr sz="1200"/>
            </a:lvl1pPr>
          </a:lstStyle>
          <a:p>
            <a:endParaRPr lang="en-US"/>
          </a:p>
        </p:txBody>
      </p:sp>
      <p:sp>
        <p:nvSpPr>
          <p:cNvPr id="7" name="Slide Number Placeholder 6"/>
          <p:cNvSpPr>
            <a:spLocks noGrp="1"/>
          </p:cNvSpPr>
          <p:nvPr>
            <p:ph type="sldNum" sz="quarter" idx="5"/>
          </p:nvPr>
        </p:nvSpPr>
        <p:spPr>
          <a:xfrm>
            <a:off x="3963146" y="8817613"/>
            <a:ext cx="3032971" cy="466087"/>
          </a:xfrm>
          <a:prstGeom prst="rect">
            <a:avLst/>
          </a:prstGeom>
        </p:spPr>
        <p:txBody>
          <a:bodyPr vert="horz" lIns="91294" tIns="45647" rIns="91294" bIns="45647" rtlCol="0" anchor="b"/>
          <a:lstStyle>
            <a:lvl1pPr algn="r">
              <a:defRPr sz="1200"/>
            </a:lvl1pPr>
          </a:lstStyle>
          <a:p>
            <a:fld id="{D3D8D9E9-A645-4DE0-897F-FB03FA35DCAA}" type="slidenum">
              <a:rPr lang="en-US" smtClean="0"/>
              <a:pPr/>
              <a:t>‹#›</a:t>
            </a:fld>
            <a:endParaRPr lang="en-US"/>
          </a:p>
        </p:txBody>
      </p:sp>
    </p:spTree>
    <p:extLst>
      <p:ext uri="{BB962C8B-B14F-4D97-AF65-F5344CB8AC3E}">
        <p14:creationId xmlns:p14="http://schemas.microsoft.com/office/powerpoint/2010/main" val="35649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phys.org/tags/rainfal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1</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29866-A98C-43D9-BD98-0CF4D4E483FD}" type="slidenum">
              <a:rPr lang="en-US" smtClean="0"/>
              <a:pPr/>
              <a:t>19</a:t>
            </a:fld>
            <a:endParaRPr lang="en-US"/>
          </a:p>
        </p:txBody>
      </p:sp>
    </p:spTree>
    <p:extLst>
      <p:ext uri="{BB962C8B-B14F-4D97-AF65-F5344CB8AC3E}">
        <p14:creationId xmlns:p14="http://schemas.microsoft.com/office/powerpoint/2010/main" val="1518805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3D8D9E9-A645-4DE0-897F-FB03FA35DCAA}" type="slidenum">
              <a:rPr lang="en-US" smtClean="0"/>
              <a:pPr/>
              <a:t>26</a:t>
            </a:fld>
            <a:endParaRPr lang="en-US"/>
          </a:p>
        </p:txBody>
      </p:sp>
    </p:spTree>
    <p:extLst>
      <p:ext uri="{BB962C8B-B14F-4D97-AF65-F5344CB8AC3E}">
        <p14:creationId xmlns:p14="http://schemas.microsoft.com/office/powerpoint/2010/main" val="256851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28</a:t>
            </a:fld>
            <a:endParaRPr lang="en-US"/>
          </a:p>
        </p:txBody>
      </p:sp>
    </p:spTree>
    <p:extLst>
      <p:ext uri="{BB962C8B-B14F-4D97-AF65-F5344CB8AC3E}">
        <p14:creationId xmlns:p14="http://schemas.microsoft.com/office/powerpoint/2010/main" val="3218428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Ultrafine particle number concentration measured using a TSI P-track particle counter for April (a.) and May (b.) 2015. Average monthly concentration was approximately 8,000 particles per cc for April and 10,000 particles/cc for May.  There is no NAAQS standard for ultrafine particles but the literature suggests that at approximately 8,000 particle/cc exacerbation of pediatric asthma has been seen in some populations as well as exacerbation of cardiovascular disease. Levels such as those seen in April and May could therefore contribute to an enhanced background of disease, </a:t>
            </a:r>
            <a:r>
              <a:rPr lang="en-US" sz="1200" kern="1200" dirty="0" err="1" smtClean="0">
                <a:solidFill>
                  <a:schemeClr val="tx1"/>
                </a:solidFill>
                <a:effectLst/>
                <a:latin typeface="+mn-lt"/>
                <a:ea typeface="+mn-ea"/>
                <a:cs typeface="+mn-cs"/>
              </a:rPr>
              <a:t>unattributable</a:t>
            </a:r>
            <a:r>
              <a:rPr lang="en-US" sz="1200" kern="1200" dirty="0" smtClean="0">
                <a:solidFill>
                  <a:schemeClr val="tx1"/>
                </a:solidFill>
                <a:effectLst/>
                <a:latin typeface="+mn-lt"/>
                <a:ea typeface="+mn-ea"/>
                <a:cs typeface="+mn-cs"/>
              </a:rPr>
              <a:t> to PM2.5 releases from traffic.  If unaccounted for, ultrafine concentration fluctuations could lead to an assumption that increases in drilling operations and an assumed increase in releases from the drilling are responsible for the fluctuations in those diseases.</a:t>
            </a: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33</a:t>
            </a:fld>
            <a:endParaRPr lang="en-US"/>
          </a:p>
        </p:txBody>
      </p:sp>
    </p:spTree>
    <p:extLst>
      <p:ext uri="{BB962C8B-B14F-4D97-AF65-F5344CB8AC3E}">
        <p14:creationId xmlns:p14="http://schemas.microsoft.com/office/powerpoint/2010/main" val="1950531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Lambda Rho versus Mu Rho plot for the Marcellus showing approximate variations of brittleness. Lambda Rho , Mu Rho values are colored by </a:t>
            </a:r>
            <a:r>
              <a:rPr lang="en-US" sz="1200" b="0" i="0" u="none" strike="noStrike" kern="1200" baseline="0" dirty="0" smtClean="0">
                <a:solidFill>
                  <a:schemeClr val="tx1"/>
                </a:solidFill>
                <a:latin typeface="+mn-lt"/>
                <a:ea typeface="+mn-ea"/>
                <a:cs typeface="+mn-cs"/>
              </a:rPr>
              <a:t>Gamma </a:t>
            </a:r>
            <a:r>
              <a:rPr lang="en-US" sz="1200" b="1" i="0" u="none" strike="noStrike" kern="1200" baseline="0" dirty="0" smtClean="0">
                <a:solidFill>
                  <a:schemeClr val="tx1"/>
                </a:solidFill>
                <a:latin typeface="+mn-lt"/>
                <a:ea typeface="+mn-ea"/>
                <a:cs typeface="+mn-cs"/>
              </a:rPr>
              <a:t>ray. </a:t>
            </a: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  plot was also subdivided based on Poisson’s ratio and Young’s modulus for the entire Marcellus section (Figure 7). </a:t>
            </a:r>
          </a:p>
          <a:p>
            <a:r>
              <a:rPr lang="en-US" sz="1200" b="0" i="0" u="none" strike="noStrike" kern="1200" baseline="0" dirty="0" smtClean="0">
                <a:solidFill>
                  <a:schemeClr val="tx1"/>
                </a:solidFill>
                <a:latin typeface="+mn-lt"/>
                <a:ea typeface="+mn-ea"/>
                <a:cs typeface="+mn-cs"/>
              </a:rPr>
              <a:t>The high- zones (assumed higher TOC) tend to have Poisson’s ratios between 0.15 and 0.2 and Young’s moduli between about 2.4x1010 and 3.4x1010 Pa. </a:t>
            </a:r>
          </a:p>
          <a:p>
            <a:r>
              <a:rPr lang="en-US" sz="1200" b="0" i="0" u="none" strike="noStrike" kern="1200" baseline="0" dirty="0" smtClean="0">
                <a:solidFill>
                  <a:schemeClr val="tx1"/>
                </a:solidFill>
                <a:latin typeface="+mn-lt"/>
                <a:ea typeface="+mn-ea"/>
                <a:cs typeface="+mn-cs"/>
              </a:rPr>
              <a:t>The brittleness average (Figure 8) did not break out high  zones. Higher  ray intervals tend to have brittleness averages between 0.35 and 0.45. Brittle intervals tend to have lower Poisson’s ratio and fall in the range of Young’s moduli noted above. </a:t>
            </a: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40</a:t>
            </a:fld>
            <a:endParaRPr lang="en-US"/>
          </a:p>
        </p:txBody>
      </p:sp>
    </p:spTree>
    <p:extLst>
      <p:ext uri="{BB962C8B-B14F-4D97-AF65-F5344CB8AC3E}">
        <p14:creationId xmlns:p14="http://schemas.microsoft.com/office/powerpoint/2010/main" val="1382375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F0D12-9CA1-417D-9232-0A44F87F6C19}" type="slidenum">
              <a:rPr lang="en-US" smtClean="0"/>
              <a:t>46</a:t>
            </a:fld>
            <a:endParaRPr lang="en-US"/>
          </a:p>
        </p:txBody>
      </p:sp>
    </p:spTree>
    <p:extLst>
      <p:ext uri="{BB962C8B-B14F-4D97-AF65-F5344CB8AC3E}">
        <p14:creationId xmlns:p14="http://schemas.microsoft.com/office/powerpoint/2010/main" val="2516400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r>
              <a:rPr lang="en-US" dirty="0" smtClean="0"/>
              <a:t>Drilling-induced fractures are clearly visible as linear or curvilinear </a:t>
            </a:r>
            <a:r>
              <a:rPr lang="en-US" dirty="0" err="1" smtClean="0"/>
              <a:t>subvertical</a:t>
            </a:r>
            <a:r>
              <a:rPr lang="en-US" dirty="0" smtClean="0"/>
              <a:t> features at approximately N45E and S45W in the expanded-scale dynamic image from Quanta Geo photorealistic reservoir geology service in Track 5. The well’s intersection of this channel sand close to its axis makes many of the scour features appear flattened, which would render them unrecognizable on a conventional OBM-adapted image. The dipping portion of a basal scour interpreted at 31.3 </a:t>
            </a:r>
            <a:r>
              <a:rPr lang="en-US" dirty="0" err="1" smtClean="0"/>
              <a:t>ft</a:t>
            </a:r>
            <a:r>
              <a:rPr lang="en-US" dirty="0" smtClean="0"/>
              <a:t> suggests that the axis of deposition is N20E–S20W. The scour is filled by a 1-ft-thick lower-energy deposit. Scour features identified higher in the section indicate that </a:t>
            </a:r>
            <a:r>
              <a:rPr lang="en-US" dirty="0" err="1" smtClean="0"/>
              <a:t>paleotransport</a:t>
            </a:r>
            <a:r>
              <a:rPr lang="en-US" dirty="0" smtClean="0"/>
              <a:t> shifted to a NW–SE axis.</a:t>
            </a: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58</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B870D-7F9C-4DA0-BAC9-A6493C94953B}" type="slidenum">
              <a:rPr lang="en-US" smtClean="0"/>
              <a:t>61</a:t>
            </a:fld>
            <a:endParaRPr lang="en-US" dirty="0"/>
          </a:p>
        </p:txBody>
      </p:sp>
    </p:spTree>
    <p:extLst>
      <p:ext uri="{BB962C8B-B14F-4D97-AF65-F5344CB8AC3E}">
        <p14:creationId xmlns:p14="http://schemas.microsoft.com/office/powerpoint/2010/main" val="2337014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applications place different requirements on the lasers used in fiber-optic systems. Some lasers need to have broadband wavelengths, while others require narrow wavelengths to best relay important downhole data back to the interrogator unit. </a:t>
            </a:r>
            <a:r>
              <a:rPr lang="en-US" i="1" dirty="0"/>
              <a:t>Photo courtesy of Halliburton.</a:t>
            </a:r>
          </a:p>
          <a:p>
            <a:endParaRPr lang="en-US" i="1" dirty="0"/>
          </a:p>
          <a:p>
            <a:r>
              <a:rPr lang="en-US" dirty="0"/>
              <a:t>A display shows processed and evaluated distributed acoustic sensing (DAS) data for a horizontal gas well operated by Shell. The information shows zonal and cumulative production rates compared with surface production rates, a 3D well view, and various depth points with conventionally acquired downhole information that includes well deviation, hydraulic fracturing proppant volumes, and production logging tool data, and gamma ray data. </a:t>
            </a:r>
            <a:r>
              <a:rPr lang="en-US" i="1" dirty="0"/>
              <a:t>Image courtesy of </a:t>
            </a:r>
            <a:r>
              <a:rPr lang="en-US" i="1" dirty="0" err="1"/>
              <a:t>OptaSense</a:t>
            </a:r>
            <a:r>
              <a:rPr lang="en-US" i="1" dirty="0"/>
              <a:t>.</a:t>
            </a: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63</a:t>
            </a:fld>
            <a:endParaRPr lang="en-US"/>
          </a:p>
        </p:txBody>
      </p:sp>
    </p:spTree>
    <p:extLst>
      <p:ext uri="{BB962C8B-B14F-4D97-AF65-F5344CB8AC3E}">
        <p14:creationId xmlns:p14="http://schemas.microsoft.com/office/powerpoint/2010/main" val="4123260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66</a:t>
            </a:fld>
            <a:endParaRPr lang="en-US" dirty="0"/>
          </a:p>
        </p:txBody>
      </p:sp>
    </p:spTree>
    <p:extLst>
      <p:ext uri="{BB962C8B-B14F-4D97-AF65-F5344CB8AC3E}">
        <p14:creationId xmlns:p14="http://schemas.microsoft.com/office/powerpoint/2010/main" val="252434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2</a:t>
            </a:fld>
            <a:endParaRPr lang="en-US" dirty="0"/>
          </a:p>
        </p:txBody>
      </p:sp>
    </p:spTree>
    <p:extLst>
      <p:ext uri="{BB962C8B-B14F-4D97-AF65-F5344CB8AC3E}">
        <p14:creationId xmlns:p14="http://schemas.microsoft.com/office/powerpoint/2010/main" val="2897294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B870D-7F9C-4DA0-BAC9-A6493C94953B}" type="slidenum">
              <a:rPr lang="en-US" smtClean="0"/>
              <a:t>68</a:t>
            </a:fld>
            <a:endParaRPr lang="en-US" dirty="0"/>
          </a:p>
        </p:txBody>
      </p:sp>
    </p:spTree>
    <p:extLst>
      <p:ext uri="{BB962C8B-B14F-4D97-AF65-F5344CB8AC3E}">
        <p14:creationId xmlns:p14="http://schemas.microsoft.com/office/powerpoint/2010/main" val="3616804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B870D-7F9C-4DA0-BAC9-A6493C94953B}" type="slidenum">
              <a:rPr lang="en-US" smtClean="0"/>
              <a:t>71</a:t>
            </a:fld>
            <a:endParaRPr lang="en-US" dirty="0"/>
          </a:p>
        </p:txBody>
      </p:sp>
    </p:spTree>
    <p:extLst>
      <p:ext uri="{BB962C8B-B14F-4D97-AF65-F5344CB8AC3E}">
        <p14:creationId xmlns:p14="http://schemas.microsoft.com/office/powerpoint/2010/main" val="354516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29866-A98C-43D9-BD98-0CF4D4E483FD}" type="slidenum">
              <a:rPr lang="en-US" smtClean="0"/>
              <a:pPr/>
              <a:t>3</a:t>
            </a:fld>
            <a:endParaRPr lang="en-US"/>
          </a:p>
        </p:txBody>
      </p:sp>
    </p:spTree>
    <p:extLst>
      <p:ext uri="{BB962C8B-B14F-4D97-AF65-F5344CB8AC3E}">
        <p14:creationId xmlns:p14="http://schemas.microsoft.com/office/powerpoint/2010/main" val="4284644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itchFamily="18" charset="0"/>
            </a:endParaRPr>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4</a:t>
            </a:fld>
            <a:endParaRPr lang="en-US"/>
          </a:p>
        </p:txBody>
      </p:sp>
    </p:spTree>
    <p:extLst>
      <p:ext uri="{BB962C8B-B14F-4D97-AF65-F5344CB8AC3E}">
        <p14:creationId xmlns:p14="http://schemas.microsoft.com/office/powerpoint/2010/main" val="2937587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itchFamily="18" charset="0"/>
            </a:endParaRPr>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5</a:t>
            </a:fld>
            <a:endParaRPr lang="en-US"/>
          </a:p>
        </p:txBody>
      </p:sp>
    </p:spTree>
    <p:extLst>
      <p:ext uri="{BB962C8B-B14F-4D97-AF65-F5344CB8AC3E}">
        <p14:creationId xmlns:p14="http://schemas.microsoft.com/office/powerpoint/2010/main" val="196212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itchFamily="18" charset="0"/>
            </a:endParaRPr>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6</a:t>
            </a:fld>
            <a:endParaRPr lang="en-US"/>
          </a:p>
        </p:txBody>
      </p:sp>
    </p:spTree>
    <p:extLst>
      <p:ext uri="{BB962C8B-B14F-4D97-AF65-F5344CB8AC3E}">
        <p14:creationId xmlns:p14="http://schemas.microsoft.com/office/powerpoint/2010/main" val="2937587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http://phys.org/news/2015-07-tale-extremes-rainfall.html</a:t>
            </a:r>
          </a:p>
          <a:p>
            <a:endParaRPr lang="en-US" dirty="0" smtClean="0"/>
          </a:p>
          <a:p>
            <a:r>
              <a:rPr lang="en-US" sz="1200" b="0" i="0" kern="1200" dirty="0" smtClean="0">
                <a:solidFill>
                  <a:schemeClr val="tx1"/>
                </a:solidFill>
                <a:effectLst/>
                <a:latin typeface="+mn-lt"/>
                <a:ea typeface="+mn-ea"/>
                <a:cs typeface="+mn-cs"/>
              </a:rPr>
              <a:t>The precipitation data shown here, from Jan. 1 through July 16, is from the joint NASA-Japan Aerospace Exploration Agency's Global Precipitation Measurement mission. Accumulated rain totals are shown in different colors: 0 to 1 inch is light blue, up to 12 inches is green, up to 20 inches is yellow, and up to 40 inches is red. Purple shows an up to 76 inches in southern Louisiana, central Illinois, and a swath of Texas and Oklahoma that all saw severe flooding associated with heavy </a:t>
            </a:r>
            <a:r>
              <a:rPr lang="en-US" sz="1200" b="0" i="0" u="none" strike="noStrike" kern="1200" dirty="0" smtClean="0">
                <a:solidFill>
                  <a:schemeClr val="tx1"/>
                </a:solidFill>
                <a:effectLst/>
                <a:latin typeface="+mn-lt"/>
                <a:ea typeface="+mn-ea"/>
                <a:cs typeface="+mn-cs"/>
                <a:hlinkClick r:id="rId3"/>
              </a:rPr>
              <a:t>rainfall</a:t>
            </a:r>
            <a:r>
              <a:rPr lang="en-US" sz="1200" b="0" i="0" kern="1200" dirty="0" smtClean="0">
                <a:solidFill>
                  <a:schemeClr val="tx1"/>
                </a:solidFill>
                <a:effectLst/>
                <a:latin typeface="+mn-lt"/>
                <a:ea typeface="+mn-ea"/>
                <a:cs typeface="+mn-cs"/>
              </a:rPr>
              <a:t> this spring and summer.</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7</a:t>
            </a:fld>
            <a:endParaRPr lang="en-US"/>
          </a:p>
        </p:txBody>
      </p:sp>
    </p:spTree>
    <p:extLst>
      <p:ext uri="{BB962C8B-B14F-4D97-AF65-F5344CB8AC3E}">
        <p14:creationId xmlns:p14="http://schemas.microsoft.com/office/powerpoint/2010/main" val="2881299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11</a:t>
            </a:fld>
            <a:endParaRPr lang="en-US"/>
          </a:p>
        </p:txBody>
      </p:sp>
    </p:spTree>
    <p:extLst>
      <p:ext uri="{BB962C8B-B14F-4D97-AF65-F5344CB8AC3E}">
        <p14:creationId xmlns:p14="http://schemas.microsoft.com/office/powerpoint/2010/main" val="2060025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29866-A98C-43D9-BD98-0CF4D4E483FD}" type="slidenum">
              <a:rPr lang="en-US" smtClean="0"/>
              <a:pPr/>
              <a:t>16</a:t>
            </a:fld>
            <a:endParaRPr lang="en-US"/>
          </a:p>
        </p:txBody>
      </p:sp>
    </p:spTree>
    <p:extLst>
      <p:ext uri="{BB962C8B-B14F-4D97-AF65-F5344CB8AC3E}">
        <p14:creationId xmlns:p14="http://schemas.microsoft.com/office/powerpoint/2010/main" val="1518805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416177"/>
            <a:ext cx="8610600" cy="1470025"/>
          </a:xfrm>
        </p:spPr>
        <p:txBody>
          <a:body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81000" y="3886200"/>
            <a:ext cx="6172200" cy="1752600"/>
          </a:xfrm>
        </p:spPr>
        <p:txBody>
          <a:bodyPr/>
          <a:lstStyle>
            <a:lvl1pPr marL="0" indent="0" algn="l">
              <a:buNone/>
              <a:defRPr>
                <a:solidFill>
                  <a:schemeClr val="tx1">
                    <a:lumMod val="65000"/>
                    <a:lumOff val="3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105462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5815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3990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5BBC8B-73FC-4C8A-9734-EC8C2E98F9BA}" type="slidenum">
              <a:rPr lang="en-US"/>
              <a:pPr>
                <a:defRPr/>
              </a:pPr>
              <a:t>‹#›</a:t>
            </a:fld>
            <a:endParaRPr lang="en-US"/>
          </a:p>
        </p:txBody>
      </p:sp>
    </p:spTree>
    <p:extLst>
      <p:ext uri="{BB962C8B-B14F-4D97-AF65-F5344CB8AC3E}">
        <p14:creationId xmlns:p14="http://schemas.microsoft.com/office/powerpoint/2010/main" val="2797063036"/>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67"/>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2903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14788"/>
            <a:ext cx="7772400" cy="1362075"/>
          </a:xfrm>
        </p:spPr>
        <p:txBody>
          <a:bodyPr anchor="t"/>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514601"/>
            <a:ext cx="7772400" cy="1500187"/>
          </a:xfrm>
        </p:spPr>
        <p:txBody>
          <a:bodyPr anchor="b"/>
          <a:lstStyle>
            <a:lvl1pPr marL="0" indent="0">
              <a:buNone/>
              <a:defRPr sz="2667">
                <a:solidFill>
                  <a:srgbClr val="595959"/>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88859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16559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3"/>
            <a:ext cx="4038600" cy="416559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2989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5909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4645027" y="2174876"/>
            <a:ext cx="4041775" cy="35909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494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01073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586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492749"/>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33070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Tree>
    <p:extLst>
      <p:ext uri="{BB962C8B-B14F-4D97-AF65-F5344CB8AC3E}">
        <p14:creationId xmlns:p14="http://schemas.microsoft.com/office/powerpoint/2010/main" val="2245572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Tree>
    <p:extLst>
      <p:ext uri="{BB962C8B-B14F-4D97-AF65-F5344CB8AC3E}">
        <p14:creationId xmlns:p14="http://schemas.microsoft.com/office/powerpoint/2010/main" val="3565830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137020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iming>
    <p:tnLst>
      <p:par>
        <p:cTn id="1" dur="indefinite" restart="never" nodeType="tmRoot"/>
      </p:par>
    </p:tnLst>
  </p:timing>
  <p:txStyles>
    <p:titleStyle>
      <a:lvl1pPr algn="l" defTabSz="609585" rtl="0" eaLnBrk="1" latinLnBrk="0" hangingPunct="1">
        <a:spcBef>
          <a:spcPct val="0"/>
        </a:spcBef>
        <a:buNone/>
        <a:defRPr sz="4533" b="0" u="none" kern="1200" cap="all">
          <a:solidFill>
            <a:schemeClr val="tx2"/>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b="0" i="0" kern="1200">
          <a:solidFill>
            <a:schemeClr val="tx2"/>
          </a:solidFill>
          <a:latin typeface="Arial"/>
          <a:ea typeface="+mn-ea"/>
          <a:cs typeface="Arial"/>
        </a:defRPr>
      </a:lvl1pPr>
      <a:lvl2pPr marL="990575" indent="-380990" algn="l" defTabSz="609585" rtl="0" eaLnBrk="1" latinLnBrk="0" hangingPunct="1">
        <a:spcBef>
          <a:spcPct val="20000"/>
        </a:spcBef>
        <a:buFont typeface="Arial"/>
        <a:buChar char="–"/>
        <a:defRPr sz="3733" b="0" i="0" kern="1200">
          <a:solidFill>
            <a:schemeClr val="tx2"/>
          </a:solidFill>
          <a:latin typeface="Arial"/>
          <a:ea typeface="+mn-ea"/>
          <a:cs typeface="Arial"/>
        </a:defRPr>
      </a:lvl2pPr>
      <a:lvl3pPr marL="1523962" indent="-304792" algn="l" defTabSz="609585" rtl="0" eaLnBrk="1" latinLnBrk="0" hangingPunct="1">
        <a:spcBef>
          <a:spcPct val="20000"/>
        </a:spcBef>
        <a:buFont typeface="Arial"/>
        <a:buChar char="•"/>
        <a:defRPr sz="3200" b="0" i="0" kern="1200">
          <a:solidFill>
            <a:schemeClr val="tx2"/>
          </a:solidFill>
          <a:latin typeface="Arial"/>
          <a:ea typeface="+mn-ea"/>
          <a:cs typeface="Arial"/>
        </a:defRPr>
      </a:lvl3pPr>
      <a:lvl4pPr marL="2133547" indent="-304792" algn="l" defTabSz="609585" rtl="0" eaLnBrk="1" latinLnBrk="0" hangingPunct="1">
        <a:spcBef>
          <a:spcPct val="20000"/>
        </a:spcBef>
        <a:buFont typeface="Arial"/>
        <a:buChar char="–"/>
        <a:defRPr sz="2667" b="0" i="0" kern="1200">
          <a:solidFill>
            <a:schemeClr val="tx2"/>
          </a:solidFill>
          <a:latin typeface="Arial"/>
          <a:ea typeface="+mn-ea"/>
          <a:cs typeface="Arial"/>
        </a:defRPr>
      </a:lvl4pPr>
      <a:lvl5pPr marL="2743131" indent="-304792" algn="l" defTabSz="609585" rtl="0" eaLnBrk="1" latinLnBrk="0" hangingPunct="1">
        <a:spcBef>
          <a:spcPct val="20000"/>
        </a:spcBef>
        <a:buFont typeface="Arial"/>
        <a:buChar char="»"/>
        <a:defRPr sz="2667" b="0" i="0" kern="1200">
          <a:solidFill>
            <a:schemeClr val="tx2"/>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ckan.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emf"/></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3.jpe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370634" y="553628"/>
            <a:ext cx="5899076" cy="1537519"/>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6" name="TextBox 5"/>
          <p:cNvSpPr txBox="1">
            <a:spLocks noChangeArrowheads="1"/>
          </p:cNvSpPr>
          <p:nvPr/>
        </p:nvSpPr>
        <p:spPr bwMode="auto">
          <a:xfrm>
            <a:off x="5304952" y="5781367"/>
            <a:ext cx="38390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2000" b="1" dirty="0"/>
              <a:t>Tim Carr</a:t>
            </a:r>
          </a:p>
          <a:p>
            <a:pPr eaLnBrk="1" hangingPunct="1"/>
            <a:r>
              <a:rPr lang="en-US" sz="2000" b="1" dirty="0"/>
              <a:t>Phone: 304.293.9660</a:t>
            </a:r>
          </a:p>
          <a:p>
            <a:pPr eaLnBrk="1" hangingPunct="1"/>
            <a:r>
              <a:rPr lang="en-US" sz="2000" b="1" dirty="0"/>
              <a:t>Email: tim.carr@mail.wvu.edu</a:t>
            </a:r>
          </a:p>
        </p:txBody>
      </p:sp>
      <p:pic>
        <p:nvPicPr>
          <p:cNvPr id="7" name="Picture 6" descr="OSU_9900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1172" y="4920488"/>
            <a:ext cx="609600" cy="6096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3185" y="2953241"/>
            <a:ext cx="1275646" cy="609600"/>
          </a:xfrm>
          <a:prstGeom prst="rect">
            <a:avLst/>
          </a:prstGeom>
          <a:ln>
            <a:solidFill>
              <a:schemeClr val="tx1"/>
            </a:solid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274" y="2786888"/>
            <a:ext cx="1384085" cy="95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descr="WV_OutLine295in12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55673" y="4855400"/>
            <a:ext cx="779462" cy="739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s://doublefeature.fm/images/covers/the-good-the-bad-and-the-ugly.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19636" y="43688"/>
            <a:ext cx="3657600" cy="54864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mseel.org/img/Schlum_logo_blue.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7445" y="4042804"/>
            <a:ext cx="2452651" cy="549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seel.org/img/High_Point_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8831" y="3929196"/>
            <a:ext cx="1095375" cy="66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6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0"/>
            <a:ext cx="7772400" cy="769495"/>
          </a:xfrm>
        </p:spPr>
        <p:txBody>
          <a:bodyPr/>
          <a:lstStyle/>
          <a:p>
            <a:pPr algn="ctr"/>
            <a:r>
              <a:rPr lang="en-US" sz="4400" b="1" dirty="0" smtClean="0">
                <a:effectLst>
                  <a:outerShdw blurRad="38100" dist="38100" dir="2700000" algn="tl">
                    <a:srgbClr val="000000">
                      <a:alpha val="43137"/>
                    </a:srgbClr>
                  </a:outerShdw>
                </a:effectLst>
              </a:rPr>
              <a:t>MSEEL Task 1.1</a:t>
            </a:r>
            <a:endParaRPr lang="en-US" sz="44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10</a:t>
            </a:fld>
            <a:endParaRPr lang="en-US" dirty="0"/>
          </a:p>
        </p:txBody>
      </p:sp>
      <p:sp>
        <p:nvSpPr>
          <p:cNvPr id="10" name="Rectangle 6"/>
          <p:cNvSpPr>
            <a:spLocks noChangeArrowheads="1"/>
          </p:cNvSpPr>
          <p:nvPr/>
        </p:nvSpPr>
        <p:spPr bwMode="auto">
          <a:xfrm>
            <a:off x="698258" y="937661"/>
            <a:ext cx="7836142" cy="4527719"/>
          </a:xfrm>
          <a:prstGeom prst="rect">
            <a:avLst/>
          </a:prstGeom>
          <a:noFill/>
          <a:ln w="9525">
            <a:noFill/>
            <a:miter lim="800000"/>
            <a:headEnd/>
            <a:tailEnd/>
          </a:ln>
        </p:spPr>
        <p:txBody>
          <a:bodyPr lIns="92075" tIns="46038" rIns="92075" bIns="46038"/>
          <a:lstStyle/>
          <a:p>
            <a:pPr marL="342900" indent="-342900" eaLnBrk="0" hangingPunct="0">
              <a:buClr>
                <a:srgbClr val="000000"/>
              </a:buClr>
              <a:buSzPct val="120000"/>
              <a:buFont typeface="Wingdings" pitchFamily="2" charset="2"/>
              <a:buChar char="S"/>
              <a:defRPr/>
            </a:pPr>
            <a:r>
              <a:rPr lang="en-US" sz="2800" dirty="0" smtClean="0"/>
              <a:t>Subtask 1.1.1 </a:t>
            </a:r>
            <a:r>
              <a:rPr lang="en-US" sz="2800" dirty="0"/>
              <a:t>– </a:t>
            </a:r>
            <a:r>
              <a:rPr lang="en-US" sz="2800" dirty="0" smtClean="0"/>
              <a:t>Ongoing Project Management</a:t>
            </a:r>
            <a:endParaRPr kumimoji="1" lang="en-US" sz="28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Quarterly Reports</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Revisions of SOPO and Schedules</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Revisions of Budget</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Subtask 1.1.2 </a:t>
            </a:r>
            <a:r>
              <a:rPr lang="en-US" sz="2800" dirty="0"/>
              <a:t>–</a:t>
            </a:r>
            <a:r>
              <a:rPr kumimoji="1" lang="en-US" sz="2800" dirty="0" smtClean="0">
                <a:cs typeface="Times New Roman" pitchFamily="18" charset="0"/>
              </a:rPr>
              <a:t> Establish Advisory Team</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Presented Technical Plan to Advisory Committee, </a:t>
            </a:r>
            <a:r>
              <a:rPr kumimoji="1" lang="en-US" sz="2400" dirty="0" smtClean="0">
                <a:solidFill>
                  <a:srgbClr val="FF0000"/>
                </a:solidFill>
                <a:cs typeface="Times New Roman" pitchFamily="18" charset="0"/>
              </a:rPr>
              <a:t>May 18</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Scott </a:t>
            </a:r>
            <a:r>
              <a:rPr kumimoji="1" lang="en-US" sz="2400" dirty="0" err="1" smtClean="0">
                <a:cs typeface="Times New Roman" pitchFamily="18" charset="0"/>
              </a:rPr>
              <a:t>Rotruck</a:t>
            </a:r>
            <a:r>
              <a:rPr kumimoji="1" lang="en-US" sz="2400" dirty="0" smtClean="0">
                <a:cs typeface="Times New Roman" pitchFamily="18" charset="0"/>
              </a:rPr>
              <a:t> (</a:t>
            </a:r>
            <a:r>
              <a:rPr kumimoji="1" lang="en-US" sz="2400" dirty="0" err="1" smtClean="0">
                <a:cs typeface="Times New Roman" pitchFamily="18" charset="0"/>
              </a:rPr>
              <a:t>Spillman</a:t>
            </a:r>
            <a:r>
              <a:rPr kumimoji="1" lang="en-US" sz="2400" dirty="0" smtClean="0">
                <a:cs typeface="Times New Roman" pitchFamily="18" charset="0"/>
              </a:rPr>
              <a:t>, Thomas &amp; Battle), Richard </a:t>
            </a:r>
            <a:r>
              <a:rPr kumimoji="1" lang="en-US" sz="2400" dirty="0" err="1" smtClean="0">
                <a:cs typeface="Times New Roman" pitchFamily="18" charset="0"/>
              </a:rPr>
              <a:t>Bajura</a:t>
            </a:r>
            <a:r>
              <a:rPr kumimoji="1" lang="en-US" sz="2400" dirty="0" smtClean="0">
                <a:cs typeface="Times New Roman" pitchFamily="18" charset="0"/>
              </a:rPr>
              <a:t> (WVU-NRCCE), Brian Anderson (WVU-Energy Institute), Paul </a:t>
            </a:r>
            <a:r>
              <a:rPr kumimoji="1" lang="en-US" sz="2400" dirty="0" err="1" smtClean="0">
                <a:cs typeface="Times New Roman" pitchFamily="18" charset="0"/>
              </a:rPr>
              <a:t>Reig</a:t>
            </a:r>
            <a:r>
              <a:rPr kumimoji="1" lang="en-US" sz="2400" dirty="0" smtClean="0">
                <a:cs typeface="Times New Roman" pitchFamily="18" charset="0"/>
              </a:rPr>
              <a:t> (WRI</a:t>
            </a:r>
            <a:r>
              <a:rPr kumimoji="1" lang="en-US" dirty="0" smtClean="0">
                <a:cs typeface="Times New Roman" pitchFamily="18" charset="0"/>
              </a:rPr>
              <a:t>)</a:t>
            </a:r>
            <a:endParaRPr kumimoji="1" lang="en-US" dirty="0">
              <a:solidFill>
                <a:srgbClr val="FF0000"/>
              </a:solidFill>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800" dirty="0">
                <a:cs typeface="Times New Roman" pitchFamily="18" charset="0"/>
              </a:rPr>
              <a:t>Subtask </a:t>
            </a:r>
            <a:r>
              <a:rPr kumimoji="1" lang="en-US" sz="2800" dirty="0" smtClean="0">
                <a:cs typeface="Times New Roman" pitchFamily="18" charset="0"/>
              </a:rPr>
              <a:t>1.1.3 </a:t>
            </a:r>
            <a:r>
              <a:rPr lang="en-US" sz="2800" dirty="0"/>
              <a:t>–</a:t>
            </a:r>
            <a:r>
              <a:rPr kumimoji="1" lang="en-US" sz="2800" dirty="0">
                <a:cs typeface="Times New Roman" pitchFamily="18" charset="0"/>
              </a:rPr>
              <a:t> </a:t>
            </a:r>
            <a:r>
              <a:rPr kumimoji="1" lang="en-US" sz="2800" dirty="0" smtClean="0">
                <a:cs typeface="Times New Roman" pitchFamily="18" charset="0"/>
              </a:rPr>
              <a:t>Data Generation and Loading</a:t>
            </a:r>
            <a:endParaRPr kumimoji="1" lang="en-US" sz="28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Data loaded into MSEEL Portal (Task 1.2)</a:t>
            </a:r>
            <a:endParaRPr kumimoji="1" lang="en-US" sz="2400" dirty="0">
              <a:solidFill>
                <a:srgbClr val="FF0000"/>
              </a:solidFill>
              <a:cs typeface="Times New Roman" pitchFamily="18" charset="0"/>
            </a:endParaRPr>
          </a:p>
          <a:p>
            <a:pPr marL="854075" lvl="1" eaLnBrk="0" hangingPunct="0">
              <a:spcBef>
                <a:spcPts val="0"/>
              </a:spcBef>
              <a:buClr>
                <a:srgbClr val="FF3300"/>
              </a:buClr>
              <a:buSzPct val="120000"/>
              <a:defRPr/>
            </a:pPr>
            <a:endParaRPr kumimoji="1" lang="en-US" dirty="0" smtClean="0">
              <a:cs typeface="Times New Roman" pitchFamily="18" charset="0"/>
            </a:endParaRPr>
          </a:p>
        </p:txBody>
      </p:sp>
    </p:spTree>
    <p:extLst>
      <p:ext uri="{BB962C8B-B14F-4D97-AF65-F5344CB8AC3E}">
        <p14:creationId xmlns:p14="http://schemas.microsoft.com/office/powerpoint/2010/main" val="245352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21465"/>
            <a:ext cx="8610599" cy="1143000"/>
          </a:xfrm>
        </p:spPr>
        <p:txBody>
          <a:bodyPr>
            <a:noAutofit/>
          </a:bodyPr>
          <a:lstStyle/>
          <a:p>
            <a:pPr algn="ctr"/>
            <a:r>
              <a:rPr lang="en-US" sz="3600" b="1" dirty="0" smtClean="0">
                <a:effectLst>
                  <a:outerShdw blurRad="38100" dist="38100" dir="2700000" algn="tl">
                    <a:srgbClr val="000000">
                      <a:alpha val="43137"/>
                    </a:srgbClr>
                  </a:outerShdw>
                </a:effectLst>
              </a:rPr>
              <a:t>MSEEL PROJECT ORGANIZATION</a:t>
            </a:r>
            <a:endParaRPr lang="en-US" sz="3600" b="1" dirty="0">
              <a:effectLst>
                <a:outerShdw blurRad="38100" dist="38100" dir="2700000" algn="tl">
                  <a:srgbClr val="000000">
                    <a:alpha val="43137"/>
                  </a:srgbClr>
                </a:outerShdw>
              </a:effectLst>
            </a:endParaRPr>
          </a:p>
        </p:txBody>
      </p:sp>
      <p:grpSp>
        <p:nvGrpSpPr>
          <p:cNvPr id="4" name="Group 3"/>
          <p:cNvGrpSpPr/>
          <p:nvPr/>
        </p:nvGrpSpPr>
        <p:grpSpPr>
          <a:xfrm>
            <a:off x="123778" y="1052697"/>
            <a:ext cx="8901459" cy="4571331"/>
            <a:chOff x="123778" y="228600"/>
            <a:chExt cx="8901459" cy="4571331"/>
          </a:xfrm>
        </p:grpSpPr>
        <p:cxnSp>
          <p:nvCxnSpPr>
            <p:cNvPr id="5" name="Straight Connector 4"/>
            <p:cNvCxnSpPr>
              <a:stCxn id="50" idx="2"/>
            </p:cNvCxnSpPr>
            <p:nvPr/>
          </p:nvCxnSpPr>
          <p:spPr>
            <a:xfrm>
              <a:off x="4530472" y="2747215"/>
              <a:ext cx="6759" cy="1070955"/>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554251" y="228600"/>
              <a:ext cx="2443029" cy="508854"/>
              <a:chOff x="3364445" y="495300"/>
              <a:chExt cx="2443029" cy="508854"/>
            </a:xfrm>
          </p:grpSpPr>
          <p:sp>
            <p:nvSpPr>
              <p:cNvPr id="52" name="Rectangle 51"/>
              <p:cNvSpPr>
                <a:spLocks noChangeAspect="1"/>
              </p:cNvSpPr>
              <p:nvPr/>
            </p:nvSpPr>
            <p:spPr>
              <a:xfrm>
                <a:off x="3364445" y="495300"/>
                <a:ext cx="1965960" cy="32004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Director</a:t>
                </a:r>
                <a:endParaRPr lang="en-US" dirty="0">
                  <a:solidFill>
                    <a:schemeClr val="tx1"/>
                  </a:solidFill>
                </a:endParaRPr>
              </a:p>
            </p:txBody>
          </p:sp>
          <p:sp>
            <p:nvSpPr>
              <p:cNvPr id="53" name="Rectangle 52"/>
              <p:cNvSpPr>
                <a:spLocks noChangeAspect="1"/>
              </p:cNvSpPr>
              <p:nvPr/>
            </p:nvSpPr>
            <p:spPr>
              <a:xfrm>
                <a:off x="4444059" y="775554"/>
                <a:ext cx="1363415"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 Carr (WVU)</a:t>
                </a:r>
                <a:endParaRPr lang="en-US" sz="1000" dirty="0">
                  <a:solidFill>
                    <a:schemeClr val="tx1"/>
                  </a:solidFill>
                </a:endParaRPr>
              </a:p>
            </p:txBody>
          </p:sp>
        </p:grpSp>
        <p:grpSp>
          <p:nvGrpSpPr>
            <p:cNvPr id="8" name="Group 7"/>
            <p:cNvGrpSpPr/>
            <p:nvPr/>
          </p:nvGrpSpPr>
          <p:grpSpPr>
            <a:xfrm>
              <a:off x="2953132" y="2427175"/>
              <a:ext cx="3321974" cy="1247704"/>
              <a:chOff x="2763326" y="2211554"/>
              <a:chExt cx="3321974" cy="1247704"/>
            </a:xfrm>
          </p:grpSpPr>
          <p:sp>
            <p:nvSpPr>
              <p:cNvPr id="50" name="Rectangle 49"/>
              <p:cNvSpPr>
                <a:spLocks noChangeAspect="1"/>
              </p:cNvSpPr>
              <p:nvPr/>
            </p:nvSpPr>
            <p:spPr>
              <a:xfrm>
                <a:off x="2763326" y="2211554"/>
                <a:ext cx="3154680" cy="32004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Technical Committee</a:t>
                </a:r>
                <a:endParaRPr lang="en-US" dirty="0">
                  <a:solidFill>
                    <a:schemeClr val="tx1"/>
                  </a:solidFill>
                </a:endParaRPr>
              </a:p>
            </p:txBody>
          </p:sp>
          <p:sp>
            <p:nvSpPr>
              <p:cNvPr id="51" name="Rectangle 50"/>
              <p:cNvSpPr>
                <a:spLocks noChangeAspect="1"/>
              </p:cNvSpPr>
              <p:nvPr/>
            </p:nvSpPr>
            <p:spPr>
              <a:xfrm>
                <a:off x="4634451" y="2488598"/>
                <a:ext cx="1450849" cy="9706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 Carr (WVU)</a:t>
                </a:r>
              </a:p>
              <a:p>
                <a:pPr algn="ctr"/>
                <a:r>
                  <a:rPr lang="en-US" sz="1000" dirty="0" smtClean="0">
                    <a:solidFill>
                      <a:schemeClr val="tx1"/>
                    </a:solidFill>
                  </a:rPr>
                  <a:t>J. Daniels (OSU)</a:t>
                </a:r>
              </a:p>
              <a:p>
                <a:pPr algn="ctr"/>
                <a:r>
                  <a:rPr lang="en-US" sz="1000" dirty="0" smtClean="0">
                    <a:solidFill>
                      <a:schemeClr val="tx1"/>
                    </a:solidFill>
                  </a:rPr>
                  <a:t>K. Aminian (WVU)</a:t>
                </a:r>
              </a:p>
              <a:p>
                <a:pPr algn="ctr"/>
                <a:r>
                  <a:rPr lang="en-US" sz="1000" dirty="0" smtClean="0">
                    <a:solidFill>
                      <a:schemeClr val="tx1"/>
                    </a:solidFill>
                  </a:rPr>
                  <a:t>P. Ziemkiewicz (WVU)</a:t>
                </a:r>
              </a:p>
              <a:p>
                <a:pPr algn="ctr"/>
                <a:r>
                  <a:rPr lang="en-US" sz="1000" dirty="0" smtClean="0">
                    <a:solidFill>
                      <a:schemeClr val="tx1"/>
                    </a:solidFill>
                  </a:rPr>
                  <a:t>NETL</a:t>
                </a:r>
              </a:p>
            </p:txBody>
          </p:sp>
        </p:grpSp>
        <p:cxnSp>
          <p:nvCxnSpPr>
            <p:cNvPr id="9" name="Straight Connector 8"/>
            <p:cNvCxnSpPr>
              <a:stCxn id="52" idx="2"/>
              <a:endCxn id="46" idx="0"/>
            </p:cNvCxnSpPr>
            <p:nvPr/>
          </p:nvCxnSpPr>
          <p:spPr>
            <a:xfrm flipH="1">
              <a:off x="4530473" y="548640"/>
              <a:ext cx="6758" cy="2256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4" idx="2"/>
              <a:endCxn id="50" idx="0"/>
            </p:cNvCxnSpPr>
            <p:nvPr/>
          </p:nvCxnSpPr>
          <p:spPr>
            <a:xfrm flipH="1">
              <a:off x="4530472" y="1644235"/>
              <a:ext cx="2" cy="7829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8633" y="3810000"/>
              <a:ext cx="7538086" cy="146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53200" y="1905000"/>
              <a:ext cx="2141220" cy="5334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External Advisory Committee</a:t>
              </a:r>
              <a:endParaRPr lang="en-US" sz="1600" dirty="0">
                <a:solidFill>
                  <a:schemeClr val="tx1"/>
                </a:solidFill>
              </a:endParaRPr>
            </a:p>
          </p:txBody>
        </p:sp>
        <p:grpSp>
          <p:nvGrpSpPr>
            <p:cNvPr id="13" name="Group 12"/>
            <p:cNvGrpSpPr/>
            <p:nvPr/>
          </p:nvGrpSpPr>
          <p:grpSpPr>
            <a:xfrm>
              <a:off x="123778" y="4055754"/>
              <a:ext cx="1552775" cy="744176"/>
              <a:chOff x="3194" y="3923671"/>
              <a:chExt cx="1619030" cy="704067"/>
            </a:xfrm>
          </p:grpSpPr>
          <p:sp>
            <p:nvSpPr>
              <p:cNvPr id="48" name="Rectangle 47"/>
              <p:cNvSpPr/>
              <p:nvPr/>
            </p:nvSpPr>
            <p:spPr>
              <a:xfrm>
                <a:off x="3194" y="3923671"/>
                <a:ext cx="1221614"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Deep Subsurface Geochemistry</a:t>
                </a:r>
              </a:p>
              <a:p>
                <a:pPr algn="ctr"/>
                <a:endParaRPr lang="en-US" sz="800" dirty="0">
                  <a:solidFill>
                    <a:schemeClr val="tx1"/>
                  </a:solidFill>
                </a:endParaRPr>
              </a:p>
            </p:txBody>
          </p:sp>
          <p:sp>
            <p:nvSpPr>
              <p:cNvPr id="49" name="Rectangle 48"/>
              <p:cNvSpPr/>
              <p:nvPr/>
            </p:nvSpPr>
            <p:spPr>
              <a:xfrm>
                <a:off x="350844" y="4464077"/>
                <a:ext cx="1271380" cy="1636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Shikha Sharma (WVU)</a:t>
                </a:r>
                <a:endParaRPr lang="en-US" sz="800" dirty="0">
                  <a:solidFill>
                    <a:schemeClr val="tx1"/>
                  </a:solidFill>
                </a:endParaRPr>
              </a:p>
            </p:txBody>
          </p:sp>
        </p:grpSp>
        <p:grpSp>
          <p:nvGrpSpPr>
            <p:cNvPr id="14" name="Group 13"/>
            <p:cNvGrpSpPr/>
            <p:nvPr/>
          </p:nvGrpSpPr>
          <p:grpSpPr>
            <a:xfrm>
              <a:off x="3341752" y="774315"/>
              <a:ext cx="2684427" cy="514067"/>
              <a:chOff x="3151946" y="1041015"/>
              <a:chExt cx="2684427" cy="514067"/>
            </a:xfrm>
          </p:grpSpPr>
          <p:sp>
            <p:nvSpPr>
              <p:cNvPr id="46" name="Rectangle 45"/>
              <p:cNvSpPr>
                <a:spLocks noChangeAspect="1"/>
              </p:cNvSpPr>
              <p:nvPr/>
            </p:nvSpPr>
            <p:spPr>
              <a:xfrm>
                <a:off x="3151946" y="1041015"/>
                <a:ext cx="2377441" cy="32004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Associate Director</a:t>
                </a:r>
                <a:endParaRPr lang="en-US" dirty="0">
                  <a:solidFill>
                    <a:schemeClr val="tx1"/>
                  </a:solidFill>
                </a:endParaRPr>
              </a:p>
            </p:txBody>
          </p:sp>
          <p:sp>
            <p:nvSpPr>
              <p:cNvPr id="47" name="Rectangle 46"/>
              <p:cNvSpPr>
                <a:spLocks noChangeAspect="1"/>
              </p:cNvSpPr>
              <p:nvPr/>
            </p:nvSpPr>
            <p:spPr>
              <a:xfrm>
                <a:off x="4472958" y="1326482"/>
                <a:ext cx="1363415"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J. Daniels (OSU)</a:t>
                </a:r>
                <a:endParaRPr lang="en-US" sz="1000" dirty="0">
                  <a:solidFill>
                    <a:schemeClr val="tx1"/>
                  </a:solidFill>
                </a:endParaRPr>
              </a:p>
            </p:txBody>
          </p:sp>
        </p:grpSp>
        <p:grpSp>
          <p:nvGrpSpPr>
            <p:cNvPr id="15" name="Group 14"/>
            <p:cNvGrpSpPr/>
            <p:nvPr/>
          </p:nvGrpSpPr>
          <p:grpSpPr>
            <a:xfrm>
              <a:off x="3341753" y="1324195"/>
              <a:ext cx="2692908" cy="511745"/>
              <a:chOff x="3151947" y="1590895"/>
              <a:chExt cx="2692908" cy="511745"/>
            </a:xfrm>
          </p:grpSpPr>
          <p:sp>
            <p:nvSpPr>
              <p:cNvPr id="44" name="Rectangle 43"/>
              <p:cNvSpPr>
                <a:spLocks noChangeAspect="1"/>
              </p:cNvSpPr>
              <p:nvPr/>
            </p:nvSpPr>
            <p:spPr>
              <a:xfrm>
                <a:off x="3151947" y="1590895"/>
                <a:ext cx="2377441" cy="32004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Operations Manager</a:t>
                </a:r>
                <a:endParaRPr lang="en-US" dirty="0">
                  <a:solidFill>
                    <a:schemeClr val="tx1"/>
                  </a:solidFill>
                </a:endParaRPr>
              </a:p>
            </p:txBody>
          </p:sp>
          <p:sp>
            <p:nvSpPr>
              <p:cNvPr id="45" name="Rectangle 44"/>
              <p:cNvSpPr>
                <a:spLocks noChangeAspect="1"/>
              </p:cNvSpPr>
              <p:nvPr/>
            </p:nvSpPr>
            <p:spPr>
              <a:xfrm>
                <a:off x="4481440" y="1874040"/>
                <a:ext cx="1363415"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S. Taylor (WVU)</a:t>
                </a:r>
                <a:endParaRPr lang="en-US" sz="1000" dirty="0">
                  <a:solidFill>
                    <a:schemeClr val="tx1"/>
                  </a:solidFill>
                </a:endParaRPr>
              </a:p>
            </p:txBody>
          </p:sp>
        </p:grpSp>
        <p:cxnSp>
          <p:nvCxnSpPr>
            <p:cNvPr id="16" name="Straight Connector 15"/>
            <p:cNvCxnSpPr>
              <a:stCxn id="46" idx="2"/>
              <a:endCxn id="44" idx="0"/>
            </p:cNvCxnSpPr>
            <p:nvPr/>
          </p:nvCxnSpPr>
          <p:spPr>
            <a:xfrm>
              <a:off x="4530473" y="1094355"/>
              <a:ext cx="1" cy="2298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a:spLocks noChangeAspect="1"/>
            </p:cNvSpPr>
            <p:nvPr/>
          </p:nvSpPr>
          <p:spPr>
            <a:xfrm>
              <a:off x="7391902" y="2404506"/>
              <a:ext cx="1633335" cy="803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NETL</a:t>
              </a:r>
            </a:p>
            <a:p>
              <a:pPr algn="ctr"/>
              <a:r>
                <a:rPr lang="en-US" sz="1000" dirty="0" smtClean="0">
                  <a:solidFill>
                    <a:schemeClr val="tx1"/>
                  </a:solidFill>
                </a:rPr>
                <a:t>WVU</a:t>
              </a:r>
            </a:p>
            <a:p>
              <a:pPr algn="ctr"/>
              <a:r>
                <a:rPr lang="en-US" sz="1000" dirty="0" smtClean="0">
                  <a:solidFill>
                    <a:schemeClr val="tx1"/>
                  </a:solidFill>
                </a:rPr>
                <a:t>OSU</a:t>
              </a:r>
            </a:p>
            <a:p>
              <a:pPr algn="ctr"/>
              <a:r>
                <a:rPr lang="en-US" sz="1000" dirty="0" smtClean="0">
                  <a:solidFill>
                    <a:schemeClr val="tx1"/>
                  </a:solidFill>
                </a:rPr>
                <a:t>Industrial - NGO Partners </a:t>
              </a:r>
              <a:endParaRPr lang="en-US" sz="1000" dirty="0">
                <a:solidFill>
                  <a:schemeClr val="tx1"/>
                </a:solidFill>
              </a:endParaRPr>
            </a:p>
          </p:txBody>
        </p:sp>
        <p:cxnSp>
          <p:nvCxnSpPr>
            <p:cNvPr id="18" name="Straight Connector 17"/>
            <p:cNvCxnSpPr>
              <a:endCxn id="12" idx="1"/>
            </p:cNvCxnSpPr>
            <p:nvPr/>
          </p:nvCxnSpPr>
          <p:spPr>
            <a:xfrm>
              <a:off x="4220853" y="2167547"/>
              <a:ext cx="2332347" cy="415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511449" y="1905576"/>
              <a:ext cx="2344988" cy="1296741"/>
              <a:chOff x="259080" y="1485900"/>
              <a:chExt cx="2344988" cy="1296741"/>
            </a:xfrm>
          </p:grpSpPr>
          <p:sp>
            <p:nvSpPr>
              <p:cNvPr id="42" name="Rectangle 41"/>
              <p:cNvSpPr/>
              <p:nvPr/>
            </p:nvSpPr>
            <p:spPr>
              <a:xfrm>
                <a:off x="259080" y="1485900"/>
                <a:ext cx="2103120" cy="5334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Site Coordinators</a:t>
                </a:r>
                <a:endParaRPr lang="en-US" sz="1600" dirty="0">
                  <a:solidFill>
                    <a:schemeClr val="tx1"/>
                  </a:solidFill>
                </a:endParaRPr>
              </a:p>
            </p:txBody>
          </p:sp>
          <p:sp>
            <p:nvSpPr>
              <p:cNvPr id="43" name="Rectangle 42"/>
              <p:cNvSpPr>
                <a:spLocks noChangeAspect="1"/>
              </p:cNvSpPr>
              <p:nvPr/>
            </p:nvSpPr>
            <p:spPr>
              <a:xfrm>
                <a:off x="1153219" y="1978740"/>
                <a:ext cx="1450849" cy="803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B.J. Carney (NNE)</a:t>
                </a:r>
              </a:p>
              <a:p>
                <a:pPr algn="ctr"/>
                <a:r>
                  <a:rPr lang="en-US" sz="1000" dirty="0" smtClean="0">
                    <a:solidFill>
                      <a:schemeClr val="tx1"/>
                    </a:solidFill>
                  </a:rPr>
                  <a:t>J. Hewitt (NNE)</a:t>
                </a:r>
              </a:p>
              <a:p>
                <a:pPr algn="ctr"/>
                <a:r>
                  <a:rPr lang="en-US" sz="1000" dirty="0" smtClean="0">
                    <a:solidFill>
                      <a:schemeClr val="tx1"/>
                    </a:solidFill>
                  </a:rPr>
                  <a:t>T. Carr (WVU)</a:t>
                </a:r>
              </a:p>
            </p:txBody>
          </p:sp>
        </p:grpSp>
        <p:cxnSp>
          <p:nvCxnSpPr>
            <p:cNvPr id="20" name="Straight Connector 19"/>
            <p:cNvCxnSpPr>
              <a:stCxn id="42" idx="3"/>
            </p:cNvCxnSpPr>
            <p:nvPr/>
          </p:nvCxnSpPr>
          <p:spPr>
            <a:xfrm>
              <a:off x="2614569" y="2172276"/>
              <a:ext cx="1907388" cy="1008"/>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676553" y="4055756"/>
              <a:ext cx="1493201" cy="744170"/>
              <a:chOff x="3194" y="3923671"/>
              <a:chExt cx="1556913" cy="704061"/>
            </a:xfrm>
          </p:grpSpPr>
          <p:sp>
            <p:nvSpPr>
              <p:cNvPr id="40" name="Rectangle 39"/>
              <p:cNvSpPr/>
              <p:nvPr/>
            </p:nvSpPr>
            <p:spPr>
              <a:xfrm>
                <a:off x="3194" y="3923671"/>
                <a:ext cx="1127518"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Database Dev. &amp; Maintenance</a:t>
                </a:r>
              </a:p>
              <a:p>
                <a:pPr algn="ctr"/>
                <a:endParaRPr lang="en-US" sz="800" dirty="0">
                  <a:solidFill>
                    <a:schemeClr val="tx1"/>
                  </a:solidFill>
                </a:endParaRPr>
              </a:p>
            </p:txBody>
          </p:sp>
          <p:sp>
            <p:nvSpPr>
              <p:cNvPr id="41" name="Rectangle 40"/>
              <p:cNvSpPr/>
              <p:nvPr/>
            </p:nvSpPr>
            <p:spPr>
              <a:xfrm>
                <a:off x="494706" y="4464077"/>
                <a:ext cx="1065401" cy="1636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M. Sharma (WVU)</a:t>
                </a:r>
                <a:endParaRPr lang="en-US" sz="800" dirty="0">
                  <a:solidFill>
                    <a:schemeClr val="tx1"/>
                  </a:solidFill>
                </a:endParaRPr>
              </a:p>
            </p:txBody>
          </p:sp>
        </p:grpSp>
        <p:grpSp>
          <p:nvGrpSpPr>
            <p:cNvPr id="22" name="Group 21"/>
            <p:cNvGrpSpPr/>
            <p:nvPr/>
          </p:nvGrpSpPr>
          <p:grpSpPr>
            <a:xfrm>
              <a:off x="3275985" y="4051514"/>
              <a:ext cx="1477422" cy="748412"/>
              <a:chOff x="3194" y="3923671"/>
              <a:chExt cx="1540460" cy="708075"/>
            </a:xfrm>
          </p:grpSpPr>
          <p:sp>
            <p:nvSpPr>
              <p:cNvPr id="38" name="Rectangle 37"/>
              <p:cNvSpPr/>
              <p:nvPr/>
            </p:nvSpPr>
            <p:spPr>
              <a:xfrm>
                <a:off x="3194" y="3923671"/>
                <a:ext cx="1219423"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Surface Environmental</a:t>
                </a:r>
              </a:p>
              <a:p>
                <a:pPr algn="ctr"/>
                <a:endParaRPr lang="en-US" sz="800" dirty="0">
                  <a:solidFill>
                    <a:schemeClr val="tx1"/>
                  </a:solidFill>
                </a:endParaRPr>
              </a:p>
            </p:txBody>
          </p:sp>
          <p:sp>
            <p:nvSpPr>
              <p:cNvPr id="39" name="Rectangle 38"/>
              <p:cNvSpPr/>
              <p:nvPr/>
            </p:nvSpPr>
            <p:spPr>
              <a:xfrm>
                <a:off x="288682" y="4464081"/>
                <a:ext cx="1254972" cy="167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P. Ziemkiewicz (WVU)</a:t>
                </a:r>
                <a:endParaRPr lang="en-US" sz="800" dirty="0">
                  <a:solidFill>
                    <a:schemeClr val="tx1"/>
                  </a:solidFill>
                </a:endParaRPr>
              </a:p>
            </p:txBody>
          </p:sp>
        </p:grpSp>
        <p:grpSp>
          <p:nvGrpSpPr>
            <p:cNvPr id="23" name="Group 22"/>
            <p:cNvGrpSpPr/>
            <p:nvPr/>
          </p:nvGrpSpPr>
          <p:grpSpPr>
            <a:xfrm>
              <a:off x="4857648" y="4050967"/>
              <a:ext cx="1294894" cy="748964"/>
              <a:chOff x="3194" y="3923671"/>
              <a:chExt cx="1350145" cy="708596"/>
            </a:xfrm>
          </p:grpSpPr>
          <p:sp>
            <p:nvSpPr>
              <p:cNvPr id="36" name="Rectangle 35"/>
              <p:cNvSpPr/>
              <p:nvPr/>
            </p:nvSpPr>
            <p:spPr>
              <a:xfrm>
                <a:off x="3194" y="3923671"/>
                <a:ext cx="1219423"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Geologic Engineering</a:t>
                </a:r>
              </a:p>
              <a:p>
                <a:pPr algn="ctr"/>
                <a:endParaRPr lang="en-US" sz="800" dirty="0">
                  <a:solidFill>
                    <a:schemeClr val="tx1"/>
                  </a:solidFill>
                </a:endParaRPr>
              </a:p>
            </p:txBody>
          </p:sp>
          <p:sp>
            <p:nvSpPr>
              <p:cNvPr id="37" name="Rectangle 36"/>
              <p:cNvSpPr/>
              <p:nvPr/>
            </p:nvSpPr>
            <p:spPr>
              <a:xfrm>
                <a:off x="288682" y="4464077"/>
                <a:ext cx="1064657" cy="1681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K. Aminian (WVU)</a:t>
                </a:r>
                <a:endParaRPr lang="en-US" sz="800" dirty="0">
                  <a:solidFill>
                    <a:schemeClr val="tx1"/>
                  </a:solidFill>
                </a:endParaRPr>
              </a:p>
            </p:txBody>
          </p:sp>
        </p:grpSp>
        <p:grpSp>
          <p:nvGrpSpPr>
            <p:cNvPr id="24" name="Group 23"/>
            <p:cNvGrpSpPr/>
            <p:nvPr/>
          </p:nvGrpSpPr>
          <p:grpSpPr>
            <a:xfrm>
              <a:off x="6206539" y="4059136"/>
              <a:ext cx="1328841" cy="740792"/>
              <a:chOff x="-47689" y="3923671"/>
              <a:chExt cx="1385539" cy="700865"/>
            </a:xfrm>
          </p:grpSpPr>
          <p:sp>
            <p:nvSpPr>
              <p:cNvPr id="34" name="Rectangle 33"/>
              <p:cNvSpPr/>
              <p:nvPr/>
            </p:nvSpPr>
            <p:spPr>
              <a:xfrm>
                <a:off x="-47689" y="3923671"/>
                <a:ext cx="1304862"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Geophysical</a:t>
                </a:r>
              </a:p>
              <a:p>
                <a:pPr algn="ctr"/>
                <a:r>
                  <a:rPr lang="en-US" sz="1200" dirty="0" smtClean="0">
                    <a:solidFill>
                      <a:schemeClr val="tx1"/>
                    </a:solidFill>
                  </a:rPr>
                  <a:t>Geomechanical</a:t>
                </a:r>
                <a:endParaRPr lang="en-US" sz="800" dirty="0">
                  <a:solidFill>
                    <a:schemeClr val="tx1"/>
                  </a:solidFill>
                </a:endParaRPr>
              </a:p>
            </p:txBody>
          </p:sp>
          <p:sp>
            <p:nvSpPr>
              <p:cNvPr id="35" name="Rectangle 34"/>
              <p:cNvSpPr/>
              <p:nvPr/>
            </p:nvSpPr>
            <p:spPr>
              <a:xfrm>
                <a:off x="318476" y="4464077"/>
                <a:ext cx="1019374" cy="160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T. Wilson (WVU)</a:t>
                </a:r>
                <a:endParaRPr lang="en-US" sz="800" dirty="0">
                  <a:solidFill>
                    <a:schemeClr val="tx1"/>
                  </a:solidFill>
                </a:endParaRPr>
              </a:p>
            </p:txBody>
          </p:sp>
        </p:grpSp>
        <p:grpSp>
          <p:nvGrpSpPr>
            <p:cNvPr id="25" name="Group 24"/>
            <p:cNvGrpSpPr/>
            <p:nvPr/>
          </p:nvGrpSpPr>
          <p:grpSpPr>
            <a:xfrm>
              <a:off x="7623810" y="4050966"/>
              <a:ext cx="1291590" cy="748958"/>
              <a:chOff x="23057" y="3923671"/>
              <a:chExt cx="1346700" cy="708591"/>
            </a:xfrm>
          </p:grpSpPr>
          <p:sp>
            <p:nvSpPr>
              <p:cNvPr id="32" name="Rectangle 31"/>
              <p:cNvSpPr/>
              <p:nvPr/>
            </p:nvSpPr>
            <p:spPr>
              <a:xfrm>
                <a:off x="23057" y="3923671"/>
                <a:ext cx="1219423" cy="6262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Economic &amp; Societal </a:t>
                </a:r>
              </a:p>
              <a:p>
                <a:pPr algn="ctr"/>
                <a:endParaRPr lang="en-US" sz="800" dirty="0">
                  <a:solidFill>
                    <a:schemeClr val="tx1"/>
                  </a:solidFill>
                </a:endParaRPr>
              </a:p>
            </p:txBody>
          </p:sp>
          <p:sp>
            <p:nvSpPr>
              <p:cNvPr id="33" name="Rectangle 32"/>
              <p:cNvSpPr/>
              <p:nvPr/>
            </p:nvSpPr>
            <p:spPr>
              <a:xfrm>
                <a:off x="288682" y="4464076"/>
                <a:ext cx="1081075" cy="1681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R. Jackson (WVU)</a:t>
                </a:r>
                <a:endParaRPr lang="en-US" sz="800" dirty="0">
                  <a:solidFill>
                    <a:schemeClr val="tx1"/>
                  </a:solidFill>
                </a:endParaRPr>
              </a:p>
            </p:txBody>
          </p:sp>
        </p:grpSp>
        <p:cxnSp>
          <p:nvCxnSpPr>
            <p:cNvPr id="26" name="Straight Connector 25"/>
            <p:cNvCxnSpPr/>
            <p:nvPr/>
          </p:nvCxnSpPr>
          <p:spPr>
            <a:xfrm>
              <a:off x="658633" y="3810000"/>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07855" y="3818170"/>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886200" y="3810000"/>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55703" y="3838069"/>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847299" y="3818170"/>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196719" y="3810000"/>
              <a:ext cx="0" cy="24096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11</a:t>
            </a:fld>
            <a:endParaRPr lang="en-US" dirty="0"/>
          </a:p>
        </p:txBody>
      </p:sp>
    </p:spTree>
    <p:extLst>
      <p:ext uri="{BB962C8B-B14F-4D97-AF65-F5344CB8AC3E}">
        <p14:creationId xmlns:p14="http://schemas.microsoft.com/office/powerpoint/2010/main" val="343128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23" y="273269"/>
            <a:ext cx="7772400" cy="769495"/>
          </a:xfrm>
        </p:spPr>
        <p:txBody>
          <a:bodyPr/>
          <a:lstStyle/>
          <a:p>
            <a:pPr algn="ctr"/>
            <a:r>
              <a:rPr lang="en-US" sz="4400" b="1" dirty="0" smtClean="0">
                <a:effectLst>
                  <a:outerShdw blurRad="38100" dist="38100" dir="2700000" algn="tl">
                    <a:srgbClr val="000000">
                      <a:alpha val="43137"/>
                    </a:srgbClr>
                  </a:outerShdw>
                </a:effectLst>
              </a:rPr>
              <a:t>MSEEL Task 1.2</a:t>
            </a:r>
            <a:endParaRPr lang="en-US" sz="44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12</a:t>
            </a:fld>
            <a:endParaRPr lang="en-US" dirty="0"/>
          </a:p>
        </p:txBody>
      </p:sp>
      <p:sp>
        <p:nvSpPr>
          <p:cNvPr id="10" name="Rectangle 6"/>
          <p:cNvSpPr>
            <a:spLocks noChangeArrowheads="1"/>
          </p:cNvSpPr>
          <p:nvPr/>
        </p:nvSpPr>
        <p:spPr bwMode="auto">
          <a:xfrm>
            <a:off x="698258" y="1410626"/>
            <a:ext cx="7836142" cy="3276987"/>
          </a:xfrm>
          <a:prstGeom prst="rect">
            <a:avLst/>
          </a:prstGeom>
          <a:noFill/>
          <a:ln w="9525">
            <a:noFill/>
            <a:miter lim="800000"/>
            <a:headEnd/>
            <a:tailEnd/>
          </a:ln>
        </p:spPr>
        <p:txBody>
          <a:bodyPr lIns="92075" tIns="46038" rIns="92075" bIns="46038"/>
          <a:lstStyle/>
          <a:p>
            <a:pPr marL="342900" indent="-342900" eaLnBrk="0" hangingPunct="0">
              <a:buClr>
                <a:srgbClr val="000000"/>
              </a:buClr>
              <a:buSzPct val="120000"/>
              <a:buFont typeface="Wingdings" pitchFamily="2" charset="2"/>
              <a:buChar char="S"/>
              <a:defRPr/>
            </a:pPr>
            <a:r>
              <a:rPr lang="en-US" sz="2800" dirty="0" smtClean="0"/>
              <a:t>Subtask 1.2.1 </a:t>
            </a:r>
            <a:r>
              <a:rPr lang="en-US" sz="2800" dirty="0"/>
              <a:t>– </a:t>
            </a:r>
            <a:r>
              <a:rPr lang="en-US" sz="2800" dirty="0" smtClean="0"/>
              <a:t>Relational Database &amp; Collaboration Platform</a:t>
            </a:r>
            <a:endParaRPr kumimoji="1" lang="en-US" sz="28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Established Data Portal - CKAN </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Link to EDX Established</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Subtask 1.2.2 </a:t>
            </a:r>
            <a:r>
              <a:rPr lang="en-US" sz="2800" dirty="0"/>
              <a:t>–</a:t>
            </a:r>
            <a:r>
              <a:rPr kumimoji="1" lang="en-US" sz="2800" dirty="0" smtClean="0">
                <a:cs typeface="Times New Roman" pitchFamily="18" charset="0"/>
              </a:rPr>
              <a:t> Online Information Transfer Site</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MSEEL.ORG online</a:t>
            </a:r>
            <a:endParaRPr kumimoji="1" lang="en-US" sz="2400" dirty="0" smtClean="0">
              <a:solidFill>
                <a:srgbClr val="FF0000"/>
              </a:solidFill>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Added Number of Visualizations</a:t>
            </a:r>
            <a:endParaRPr kumimoji="1" lang="en-US" dirty="0">
              <a:solidFill>
                <a:srgbClr val="FF0000"/>
              </a:solidFill>
              <a:cs typeface="Times New Roman" pitchFamily="18" charset="0"/>
            </a:endParaRPr>
          </a:p>
        </p:txBody>
      </p:sp>
    </p:spTree>
    <p:extLst>
      <p:ext uri="{BB962C8B-B14F-4D97-AF65-F5344CB8AC3E}">
        <p14:creationId xmlns:p14="http://schemas.microsoft.com/office/powerpoint/2010/main" val="357787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7022" y="80682"/>
            <a:ext cx="7918448" cy="555454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13</a:t>
            </a:fld>
            <a:endParaRPr lang="en-US" dirty="0"/>
          </a:p>
        </p:txBody>
      </p:sp>
      <p:sp>
        <p:nvSpPr>
          <p:cNvPr id="4" name="TextBox 3"/>
          <p:cNvSpPr txBox="1"/>
          <p:nvPr/>
        </p:nvSpPr>
        <p:spPr>
          <a:xfrm>
            <a:off x="7030344" y="5748122"/>
            <a:ext cx="2113656" cy="369332"/>
          </a:xfrm>
          <a:prstGeom prst="rect">
            <a:avLst/>
          </a:prstGeom>
          <a:noFill/>
        </p:spPr>
        <p:txBody>
          <a:bodyPr wrap="none" rtlCol="0">
            <a:spAutoFit/>
          </a:bodyPr>
          <a:lstStyle/>
          <a:p>
            <a:r>
              <a:rPr lang="en-US" dirty="0" smtClean="0"/>
              <a:t>WVGIS Tech Center</a:t>
            </a:r>
            <a:endParaRPr lang="en-US" dirty="0"/>
          </a:p>
        </p:txBody>
      </p:sp>
    </p:spTree>
    <p:extLst>
      <p:ext uri="{BB962C8B-B14F-4D97-AF65-F5344CB8AC3E}">
        <p14:creationId xmlns:p14="http://schemas.microsoft.com/office/powerpoint/2010/main" val="186901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14</a:t>
            </a:fld>
            <a:endParaRPr lang="en-US"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7850" y="704306"/>
            <a:ext cx="8025929" cy="493776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516015" y="0"/>
            <a:ext cx="8229600" cy="825137"/>
          </a:xfrm>
        </p:spPr>
        <p:txBody>
          <a:bodyPr/>
          <a:lstStyle/>
          <a:p>
            <a:pPr algn="ctr"/>
            <a:r>
              <a:rPr lang="en-US" sz="3600" b="1" dirty="0" smtClean="0">
                <a:effectLst>
                  <a:outerShdw blurRad="38100" dist="38100" dir="2700000" algn="tl">
                    <a:srgbClr val="000000">
                      <a:alpha val="43137"/>
                    </a:srgbClr>
                  </a:outerShdw>
                </a:effectLst>
              </a:rPr>
              <a:t>MSEEL.ORG</a:t>
            </a:r>
            <a:endParaRPr lang="en-US" sz="3600" b="1" dirty="0">
              <a:effectLst>
                <a:outerShdw blurRad="38100" dist="38100" dir="2700000" algn="tl">
                  <a:srgbClr val="000000">
                    <a:alpha val="43137"/>
                  </a:srgbClr>
                </a:outerShdw>
              </a:effectLst>
            </a:endParaRPr>
          </a:p>
        </p:txBody>
      </p:sp>
      <p:sp>
        <p:nvSpPr>
          <p:cNvPr id="6" name="TextBox 5"/>
          <p:cNvSpPr txBox="1"/>
          <p:nvPr/>
        </p:nvSpPr>
        <p:spPr>
          <a:xfrm>
            <a:off x="7030344" y="5748122"/>
            <a:ext cx="2113656" cy="369332"/>
          </a:xfrm>
          <a:prstGeom prst="rect">
            <a:avLst/>
          </a:prstGeom>
          <a:noFill/>
        </p:spPr>
        <p:txBody>
          <a:bodyPr wrap="none" rtlCol="0">
            <a:spAutoFit/>
          </a:bodyPr>
          <a:lstStyle/>
          <a:p>
            <a:r>
              <a:rPr lang="en-US" dirty="0" smtClean="0"/>
              <a:t>WVGIS Tech Center</a:t>
            </a:r>
            <a:endParaRPr lang="en-US" dirty="0"/>
          </a:p>
        </p:txBody>
      </p:sp>
    </p:spTree>
    <p:extLst>
      <p:ext uri="{BB962C8B-B14F-4D97-AF65-F5344CB8AC3E}">
        <p14:creationId xmlns:p14="http://schemas.microsoft.com/office/powerpoint/2010/main" val="155375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15</a:t>
            </a:fld>
            <a:endParaRPr lang="en-US" dirty="0"/>
          </a:p>
        </p:txBody>
      </p:sp>
      <p:sp>
        <p:nvSpPr>
          <p:cNvPr id="2" name="Title 1"/>
          <p:cNvSpPr>
            <a:spLocks noGrp="1"/>
          </p:cNvSpPr>
          <p:nvPr>
            <p:ph type="title"/>
          </p:nvPr>
        </p:nvSpPr>
        <p:spPr>
          <a:xfrm>
            <a:off x="516015" y="0"/>
            <a:ext cx="8229600" cy="825137"/>
          </a:xfrm>
        </p:spPr>
        <p:txBody>
          <a:bodyPr/>
          <a:lstStyle/>
          <a:p>
            <a:pPr algn="ctr"/>
            <a:r>
              <a:rPr lang="en-US" sz="3600" b="1" dirty="0" smtClean="0">
                <a:effectLst>
                  <a:outerShdw blurRad="38100" dist="38100" dir="2700000" algn="tl">
                    <a:srgbClr val="000000">
                      <a:alpha val="43137"/>
                    </a:srgbClr>
                  </a:outerShdw>
                </a:effectLst>
              </a:rPr>
              <a:t>MSEEL.ORG</a:t>
            </a:r>
            <a:endParaRPr lang="en-US" sz="3600" b="1" dirty="0">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7687" y="674915"/>
            <a:ext cx="8326256" cy="493776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7938724" y="5822071"/>
            <a:ext cx="1191352" cy="369332"/>
          </a:xfrm>
          <a:prstGeom prst="rect">
            <a:avLst/>
          </a:prstGeom>
          <a:noFill/>
        </p:spPr>
        <p:txBody>
          <a:bodyPr wrap="none" rtlCol="0">
            <a:spAutoFit/>
          </a:bodyPr>
          <a:lstStyle/>
          <a:p>
            <a:pPr algn="just"/>
            <a:r>
              <a:rPr lang="en-US" dirty="0" smtClean="0"/>
              <a:t>John Baird</a:t>
            </a:r>
            <a:endParaRPr lang="en-US" dirty="0"/>
          </a:p>
        </p:txBody>
      </p:sp>
    </p:spTree>
    <p:extLst>
      <p:ext uri="{BB962C8B-B14F-4D97-AF65-F5344CB8AC3E}">
        <p14:creationId xmlns:p14="http://schemas.microsoft.com/office/powerpoint/2010/main" val="359524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50"/>
            <a:ext cx="9144000" cy="838200"/>
          </a:xfrm>
        </p:spPr>
        <p:txBody>
          <a:bodyPr>
            <a:noAutofit/>
          </a:bodyPr>
          <a:lstStyle/>
          <a:p>
            <a:pPr algn="ctr"/>
            <a:r>
              <a:rPr lang="en-US" sz="3600" b="1" dirty="0" smtClean="0">
                <a:effectLst>
                  <a:outerShdw blurRad="38100" dist="38100" dir="2700000" algn="tl">
                    <a:srgbClr val="000000">
                      <a:alpha val="43137"/>
                    </a:srgbClr>
                  </a:outerShdw>
                </a:effectLst>
              </a:rPr>
              <a:t>MSEEL Data Portal</a:t>
            </a:r>
            <a:endParaRPr lang="en-US" sz="3600" b="1" dirty="0">
              <a:effectLst>
                <a:outerShdw blurRad="38100" dist="38100" dir="2700000" algn="tl">
                  <a:srgbClr val="000000">
                    <a:alpha val="43137"/>
                  </a:srgbClr>
                </a:outerShdw>
              </a:effectLst>
            </a:endParaRPr>
          </a:p>
        </p:txBody>
      </p:sp>
      <p:sp>
        <p:nvSpPr>
          <p:cNvPr id="5" name="Rectangle 6"/>
          <p:cNvSpPr>
            <a:spLocks noChangeArrowheads="1"/>
          </p:cNvSpPr>
          <p:nvPr/>
        </p:nvSpPr>
        <p:spPr bwMode="auto">
          <a:xfrm>
            <a:off x="428520" y="751868"/>
            <a:ext cx="8274756" cy="4749634"/>
          </a:xfrm>
          <a:prstGeom prst="rect">
            <a:avLst/>
          </a:prstGeom>
          <a:noFill/>
          <a:ln w="9525">
            <a:noFill/>
            <a:miter lim="800000"/>
            <a:headEnd/>
            <a:tailEnd/>
          </a:ln>
        </p:spPr>
        <p:txBody>
          <a:bodyPr lIns="92075" tIns="46038" rIns="92075" bIns="46038"/>
          <a:lstStyle/>
          <a:p>
            <a:pPr marL="342900" lvl="0" indent="-342900" eaLnBrk="0" hangingPunct="0">
              <a:buClr>
                <a:srgbClr val="000000"/>
              </a:buClr>
              <a:buSzPct val="120000"/>
              <a:buFont typeface="Wingdings" pitchFamily="2" charset="2"/>
              <a:buChar char="S"/>
              <a:defRPr/>
            </a:pPr>
            <a:r>
              <a:rPr lang="en-US" sz="2800" dirty="0" smtClean="0"/>
              <a:t>Data </a:t>
            </a:r>
            <a:r>
              <a:rPr lang="en-US" sz="2800" dirty="0"/>
              <a:t>portal will serve as central place to exchange and search for </a:t>
            </a:r>
            <a:r>
              <a:rPr lang="en-US" sz="2800" dirty="0" smtClean="0"/>
              <a:t>data</a:t>
            </a:r>
          </a:p>
          <a:p>
            <a:pPr marL="342900" indent="-342900" eaLnBrk="0" hangingPunct="0">
              <a:buClr>
                <a:srgbClr val="000000"/>
              </a:buClr>
              <a:buSzPct val="120000"/>
              <a:buFont typeface="Wingdings" pitchFamily="2" charset="2"/>
              <a:buChar char="S"/>
              <a:defRPr/>
            </a:pPr>
            <a:r>
              <a:rPr lang="en-US" sz="2800" b="1" dirty="0"/>
              <a:t>CKAN</a:t>
            </a:r>
            <a:r>
              <a:rPr lang="en-US" sz="2800" dirty="0"/>
              <a:t> - Open source data portal software (</a:t>
            </a:r>
            <a:r>
              <a:rPr lang="en-US" sz="2800" u="sng" dirty="0">
                <a:hlinkClick r:id="rId3"/>
              </a:rPr>
              <a:t>www.ckan.org</a:t>
            </a:r>
            <a:r>
              <a:rPr lang="en-US" sz="2800" dirty="0"/>
              <a:t>) will be used</a:t>
            </a:r>
          </a:p>
          <a:p>
            <a:pPr marL="1139825" lvl="1" indent="-285750" eaLnBrk="0" hangingPunct="0">
              <a:buClr>
                <a:srgbClr val="FF3300"/>
              </a:buClr>
              <a:buSzPct val="120000"/>
              <a:buFont typeface="Wingdings 2" pitchFamily="18" charset="2"/>
              <a:buChar char="ð"/>
              <a:defRPr/>
            </a:pPr>
            <a:r>
              <a:rPr lang="en-US" sz="2000" dirty="0" smtClean="0"/>
              <a:t>EDX </a:t>
            </a:r>
            <a:r>
              <a:rPr lang="en-US" sz="2000" dirty="0"/>
              <a:t>and Data.gov among several agencies use the same platform</a:t>
            </a:r>
          </a:p>
          <a:p>
            <a:pPr marL="1139825" lvl="1" indent="-285750" eaLnBrk="0" hangingPunct="0">
              <a:spcBef>
                <a:spcPts val="0"/>
              </a:spcBef>
              <a:buClr>
                <a:srgbClr val="FF3300"/>
              </a:buClr>
              <a:buSzPct val="120000"/>
              <a:buFont typeface="Wingdings 2" pitchFamily="18" charset="2"/>
              <a:buChar char="ð"/>
              <a:defRPr/>
            </a:pPr>
            <a:r>
              <a:rPr kumimoji="1" lang="en-US" sz="2000" dirty="0" smtClean="0">
                <a:cs typeface="Times New Roman" pitchFamily="18" charset="0"/>
              </a:rPr>
              <a:t>Data Portal Features</a:t>
            </a:r>
            <a:endParaRPr kumimoji="1" lang="en-US" sz="2000" dirty="0">
              <a:cs typeface="Times New Roman" pitchFamily="18" charset="0"/>
            </a:endParaRPr>
          </a:p>
          <a:p>
            <a:pPr lvl="1"/>
            <a:r>
              <a:rPr lang="en-US" dirty="0" smtClean="0"/>
              <a:t>		Publish </a:t>
            </a:r>
            <a:r>
              <a:rPr lang="en-US" dirty="0"/>
              <a:t>and find datasets</a:t>
            </a:r>
          </a:p>
          <a:p>
            <a:pPr lvl="4"/>
            <a:r>
              <a:rPr lang="en-US" dirty="0"/>
              <a:t>Store and manage </a:t>
            </a:r>
            <a:r>
              <a:rPr lang="en-US" dirty="0" smtClean="0"/>
              <a:t>data</a:t>
            </a:r>
          </a:p>
          <a:p>
            <a:pPr lvl="4"/>
            <a:r>
              <a:rPr lang="en-US" dirty="0" smtClean="0"/>
              <a:t>Private Workspaces and Federate</a:t>
            </a:r>
          </a:p>
          <a:p>
            <a:pPr marL="2114550" lvl="4" indent="-285750">
              <a:buFont typeface="Arial" panose="020B0604020202020204" pitchFamily="34" charset="0"/>
              <a:buChar char="•"/>
            </a:pPr>
            <a:r>
              <a:rPr lang="en-US" dirty="0" smtClean="0"/>
              <a:t>Store </a:t>
            </a:r>
            <a:r>
              <a:rPr lang="en-US" dirty="0"/>
              <a:t>raw data and </a:t>
            </a:r>
            <a:r>
              <a:rPr lang="en-US" dirty="0" smtClean="0"/>
              <a:t>metadata</a:t>
            </a:r>
          </a:p>
          <a:p>
            <a:pPr marL="2114550" lvl="4" indent="-285750">
              <a:buFont typeface="Arial" panose="020B0604020202020204" pitchFamily="34" charset="0"/>
              <a:buChar char="•"/>
            </a:pPr>
            <a:r>
              <a:rPr lang="en-US" dirty="0" smtClean="0"/>
              <a:t>Add </a:t>
            </a:r>
            <a:r>
              <a:rPr lang="en-US" dirty="0"/>
              <a:t>data directly through web </a:t>
            </a:r>
            <a:r>
              <a:rPr lang="en-US" dirty="0" smtClean="0"/>
              <a:t>interface</a:t>
            </a:r>
          </a:p>
          <a:p>
            <a:pPr marL="2114550" lvl="4" indent="-285750">
              <a:buFont typeface="Arial" panose="020B0604020202020204" pitchFamily="34" charset="0"/>
              <a:buChar char="•"/>
            </a:pPr>
            <a:r>
              <a:rPr lang="en-US" dirty="0" smtClean="0"/>
              <a:t>Harvesting </a:t>
            </a:r>
            <a:r>
              <a:rPr lang="en-US" dirty="0"/>
              <a:t>– Using same data portal will allow to </a:t>
            </a:r>
            <a:r>
              <a:rPr lang="en-US" dirty="0" smtClean="0"/>
              <a:t>search </a:t>
            </a:r>
            <a:r>
              <a:rPr lang="en-US" dirty="0"/>
              <a:t>data in </a:t>
            </a:r>
            <a:r>
              <a:rPr lang="en-US" dirty="0" smtClean="0"/>
              <a:t>	different </a:t>
            </a:r>
            <a:r>
              <a:rPr lang="en-US" dirty="0"/>
              <a:t>federal </a:t>
            </a:r>
            <a:r>
              <a:rPr lang="en-US" dirty="0" smtClean="0"/>
              <a:t>databases</a:t>
            </a:r>
          </a:p>
          <a:p>
            <a:pPr marL="2114550" lvl="4" indent="-285750">
              <a:buFont typeface="Arial" panose="020B0604020202020204" pitchFamily="34" charset="0"/>
              <a:buChar char="•"/>
            </a:pPr>
            <a:r>
              <a:rPr lang="en-US" dirty="0" smtClean="0"/>
              <a:t>Search </a:t>
            </a:r>
            <a:r>
              <a:rPr lang="en-US" dirty="0"/>
              <a:t>and </a:t>
            </a:r>
            <a:r>
              <a:rPr lang="en-US" dirty="0" smtClean="0"/>
              <a:t>Discovery</a:t>
            </a:r>
          </a:p>
          <a:p>
            <a:pPr marL="2114550" lvl="4" indent="-285750">
              <a:buFont typeface="Arial" panose="020B0604020202020204" pitchFamily="34" charset="0"/>
              <a:buChar char="•"/>
            </a:pPr>
            <a:r>
              <a:rPr lang="en-US" dirty="0" smtClean="0"/>
              <a:t>Search and Display Geospatial Data</a:t>
            </a: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16</a:t>
            </a:fld>
            <a:endParaRPr lang="en-US" dirty="0"/>
          </a:p>
        </p:txBody>
      </p:sp>
    </p:spTree>
    <p:extLst>
      <p:ext uri="{BB962C8B-B14F-4D97-AF65-F5344CB8AC3E}">
        <p14:creationId xmlns:p14="http://schemas.microsoft.com/office/powerpoint/2010/main" val="425267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1467" y="163386"/>
            <a:ext cx="6849534" cy="544417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95800" y="3352800"/>
            <a:ext cx="152400" cy="152400"/>
          </a:xfrm>
          <a:prstGeom prst="rect">
            <a:avLst/>
          </a:prstGeom>
        </p:spPr>
      </p:pic>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17</a:t>
            </a:fld>
            <a:endParaRPr lang="en-US" dirty="0"/>
          </a:p>
        </p:txBody>
      </p:sp>
    </p:spTree>
    <p:extLst>
      <p:ext uri="{BB962C8B-B14F-4D97-AF65-F5344CB8AC3E}">
        <p14:creationId xmlns:p14="http://schemas.microsoft.com/office/powerpoint/2010/main" val="176362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0"/>
            <a:ext cx="7498702" cy="409606"/>
          </a:xfrm>
        </p:spPr>
        <p:txBody>
          <a:bodyPr/>
          <a:lstStyle/>
          <a:p>
            <a:pPr algn="ctr"/>
            <a:r>
              <a:rPr lang="en-US" sz="3600" b="1" dirty="0" smtClean="0">
                <a:effectLst>
                  <a:outerShdw blurRad="38100" dist="38100" dir="2700000" algn="tl">
                    <a:srgbClr val="000000">
                      <a:alpha val="43137"/>
                    </a:srgbClr>
                  </a:outerShdw>
                </a:effectLst>
              </a:rPr>
              <a:t>PUBLIC VS. PRIVATE</a:t>
            </a:r>
            <a:endParaRPr lang="en-US" sz="3600"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55442" y="1018413"/>
            <a:ext cx="6558491" cy="4441093"/>
          </a:xfrm>
          <a:prstGeom prst="rect">
            <a:avLst/>
          </a:prstGeom>
          <a:ln>
            <a:solidFill>
              <a:schemeClr val="tx1"/>
            </a:solidFill>
          </a:ln>
          <a:effectLst>
            <a:outerShdw blurRad="292100" dist="139700" dir="2700000" algn="tl" rotWithShape="0">
              <a:srgbClr val="333333">
                <a:alpha val="65000"/>
              </a:srgbClr>
            </a:outerShdw>
          </a:effectLst>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18</a:t>
            </a:fld>
            <a:endParaRPr lang="en-US" dirty="0"/>
          </a:p>
        </p:txBody>
      </p:sp>
    </p:spTree>
    <p:extLst>
      <p:ext uri="{BB962C8B-B14F-4D97-AF65-F5344CB8AC3E}">
        <p14:creationId xmlns:p14="http://schemas.microsoft.com/office/powerpoint/2010/main" val="100757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50"/>
            <a:ext cx="9144000" cy="838200"/>
          </a:xfrm>
        </p:spPr>
        <p:txBody>
          <a:bodyPr>
            <a:noAutofit/>
          </a:bodyPr>
          <a:lstStyle/>
          <a:p>
            <a:pPr algn="ctr"/>
            <a:r>
              <a:rPr lang="en-US" sz="3600" b="1" dirty="0" smtClean="0">
                <a:effectLst>
                  <a:outerShdw blurRad="38100" dist="38100" dir="2700000" algn="tl">
                    <a:srgbClr val="000000">
                      <a:alpha val="43137"/>
                    </a:srgbClr>
                  </a:outerShdw>
                </a:effectLst>
              </a:rPr>
              <a:t>MSEEL Data Portal</a:t>
            </a:r>
            <a:endParaRPr lang="en-US" sz="3600" b="1" dirty="0">
              <a:effectLst>
                <a:outerShdw blurRad="38100" dist="38100" dir="2700000" algn="tl">
                  <a:srgbClr val="000000">
                    <a:alpha val="43137"/>
                  </a:srgbClr>
                </a:outerShdw>
              </a:effectLst>
            </a:endParaRP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19</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510" y="638176"/>
            <a:ext cx="5420699" cy="2359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510" y="2998111"/>
            <a:ext cx="5420699" cy="269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068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9394"/>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510540" y="2211508"/>
            <a:ext cx="8305800" cy="1938992"/>
          </a:xfrm>
          <a:prstGeom prst="rect">
            <a:avLst/>
          </a:prstGeom>
        </p:spPr>
        <p:txBody>
          <a:bodyPr wrap="square">
            <a:spAutoFit/>
          </a:bodyPr>
          <a:lstStyle/>
          <a:p>
            <a:r>
              <a:rPr lang="en-US" sz="2400" dirty="0"/>
              <a:t>The objective of the Marcellus Shale Energy and Environment Laboratory (MSEEL) is to provide a </a:t>
            </a:r>
            <a:r>
              <a:rPr lang="en-US" sz="2400" dirty="0">
                <a:solidFill>
                  <a:srgbClr val="FF0000"/>
                </a:solidFill>
              </a:rPr>
              <a:t>long-term </a:t>
            </a:r>
            <a:r>
              <a:rPr lang="en-US" sz="2400" dirty="0" smtClean="0">
                <a:solidFill>
                  <a:srgbClr val="FF0000"/>
                </a:solidFill>
              </a:rPr>
              <a:t>collaborative field </a:t>
            </a:r>
            <a:r>
              <a:rPr lang="en-US" sz="2400" dirty="0">
                <a:solidFill>
                  <a:srgbClr val="FF0000"/>
                </a:solidFill>
              </a:rPr>
              <a:t>site </a:t>
            </a:r>
            <a:r>
              <a:rPr lang="en-US" sz="2400" dirty="0"/>
              <a:t>to develop and validate new knowledge and technology to improve recovery efficiency and minimize environmental implications of unconventional resource development</a:t>
            </a:r>
          </a:p>
        </p:txBody>
      </p:sp>
      <p:pic>
        <p:nvPicPr>
          <p:cNvPr id="9" name="Picture 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4710" y="4258602"/>
            <a:ext cx="1641630" cy="1468566"/>
          </a:xfrm>
          <a:prstGeom prst="rect">
            <a:avLst/>
          </a:prstGeom>
        </p:spPr>
      </p:pic>
      <p:sp>
        <p:nvSpPr>
          <p:cNvPr id="11"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2</a:t>
            </a:r>
            <a:endParaRPr lang="en-US" dirty="0"/>
          </a:p>
        </p:txBody>
      </p:sp>
    </p:spTree>
    <p:extLst>
      <p:ext uri="{BB962C8B-B14F-4D97-AF65-F5344CB8AC3E}">
        <p14:creationId xmlns:p14="http://schemas.microsoft.com/office/powerpoint/2010/main" val="218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23" y="273269"/>
            <a:ext cx="7772400" cy="769495"/>
          </a:xfrm>
        </p:spPr>
        <p:txBody>
          <a:bodyPr/>
          <a:lstStyle/>
          <a:p>
            <a:pPr algn="ctr"/>
            <a:r>
              <a:rPr lang="en-US" sz="4400" b="1" dirty="0" smtClean="0">
                <a:effectLst>
                  <a:outerShdw blurRad="38100" dist="38100" dir="2700000" algn="tl">
                    <a:srgbClr val="000000">
                      <a:alpha val="43137"/>
                    </a:srgbClr>
                  </a:outerShdw>
                </a:effectLst>
              </a:rPr>
              <a:t>MSEEL Task 1.3</a:t>
            </a:r>
            <a:endParaRPr lang="en-US" sz="44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20</a:t>
            </a:fld>
            <a:endParaRPr lang="en-US" dirty="0"/>
          </a:p>
        </p:txBody>
      </p:sp>
      <p:sp>
        <p:nvSpPr>
          <p:cNvPr id="10" name="Rectangle 6"/>
          <p:cNvSpPr>
            <a:spLocks noChangeArrowheads="1"/>
          </p:cNvSpPr>
          <p:nvPr/>
        </p:nvSpPr>
        <p:spPr bwMode="auto">
          <a:xfrm>
            <a:off x="698258" y="1568281"/>
            <a:ext cx="7836142" cy="3276987"/>
          </a:xfrm>
          <a:prstGeom prst="rect">
            <a:avLst/>
          </a:prstGeom>
          <a:noFill/>
          <a:ln w="9525">
            <a:noFill/>
            <a:miter lim="800000"/>
            <a:headEnd/>
            <a:tailEnd/>
          </a:ln>
        </p:spPr>
        <p:txBody>
          <a:bodyPr lIns="92075" tIns="46038" rIns="92075" bIns="46038"/>
          <a:lstStyle/>
          <a:p>
            <a:pPr marL="342900" indent="-342900" eaLnBrk="0" hangingPunct="0">
              <a:buClr>
                <a:srgbClr val="000000"/>
              </a:buClr>
              <a:buSzPct val="120000"/>
              <a:buFont typeface="Wingdings" pitchFamily="2" charset="2"/>
              <a:buChar char="S"/>
              <a:defRPr/>
            </a:pPr>
            <a:r>
              <a:rPr lang="en-US" sz="2800" dirty="0" smtClean="0"/>
              <a:t>Subtask 1.3.1 </a:t>
            </a:r>
            <a:r>
              <a:rPr lang="en-US" sz="2800" dirty="0"/>
              <a:t>– </a:t>
            </a:r>
            <a:r>
              <a:rPr lang="en-US" sz="2800" dirty="0" smtClean="0"/>
              <a:t>Community and Public Perception Baseline</a:t>
            </a:r>
            <a:endParaRPr kumimoji="1" lang="en-US" sz="28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Survey Ongoing</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Subtask 1.3.2 </a:t>
            </a:r>
            <a:r>
              <a:rPr lang="en-US" sz="2800" dirty="0"/>
              <a:t>–</a:t>
            </a:r>
            <a:r>
              <a:rPr kumimoji="1" lang="en-US" sz="2800" dirty="0" smtClean="0">
                <a:cs typeface="Times New Roman" pitchFamily="18" charset="0"/>
              </a:rPr>
              <a:t> Regional Economic Impact Baseline</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Initial Production Data Assembled</a:t>
            </a:r>
            <a:endParaRPr kumimoji="1" lang="en-US" dirty="0">
              <a:solidFill>
                <a:srgbClr val="FF0000"/>
              </a:solidFill>
              <a:cs typeface="Times New Roman" pitchFamily="18" charset="0"/>
            </a:endParaRPr>
          </a:p>
        </p:txBody>
      </p:sp>
    </p:spTree>
    <p:extLst>
      <p:ext uri="{BB962C8B-B14F-4D97-AF65-F5344CB8AC3E}">
        <p14:creationId xmlns:p14="http://schemas.microsoft.com/office/powerpoint/2010/main" val="168866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862" y="0"/>
            <a:ext cx="7772400" cy="893482"/>
          </a:xfrm>
        </p:spPr>
        <p:txBody>
          <a:bodyPr/>
          <a:lstStyle/>
          <a:p>
            <a:pPr algn="ctr"/>
            <a:r>
              <a:rPr lang="en-US" sz="3600" b="1" dirty="0" smtClean="0">
                <a:effectLst>
                  <a:outerShdw blurRad="38100" dist="38100" dir="2700000" algn="tl">
                    <a:srgbClr val="000000">
                      <a:alpha val="43137"/>
                    </a:srgbClr>
                  </a:outerShdw>
                </a:effectLst>
              </a:rPr>
              <a:t>Gas Production </a:t>
            </a:r>
            <a:endParaRPr lang="en-US" sz="3600" b="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1825" y="798889"/>
            <a:ext cx="6689875" cy="4846320"/>
          </a:xfrm>
          <a:prstGeom prst="rect">
            <a:avLst/>
          </a:prstGeom>
          <a:ln>
            <a:solidFill>
              <a:schemeClr val="tx1"/>
            </a:solidFill>
          </a:ln>
          <a:effectLst>
            <a:outerShdw blurRad="292100" dist="139700" dir="2700000" algn="tl" rotWithShape="0">
              <a:srgbClr val="333333">
                <a:alpha val="65000"/>
              </a:srgbClr>
            </a:outerShdw>
          </a:effectLst>
        </p:spPr>
      </p:pic>
      <p:sp>
        <p:nvSpPr>
          <p:cNvPr id="7"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19</a:t>
            </a:r>
            <a:endParaRPr lang="en-US" dirty="0"/>
          </a:p>
        </p:txBody>
      </p:sp>
    </p:spTree>
    <p:extLst>
      <p:ext uri="{BB962C8B-B14F-4D97-AF65-F5344CB8AC3E}">
        <p14:creationId xmlns:p14="http://schemas.microsoft.com/office/powerpoint/2010/main" val="242904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862" y="0"/>
            <a:ext cx="7772400" cy="893482"/>
          </a:xfrm>
        </p:spPr>
        <p:txBody>
          <a:bodyPr/>
          <a:lstStyle/>
          <a:p>
            <a:pPr algn="ctr"/>
            <a:r>
              <a:rPr lang="en-US" sz="3600" b="1" dirty="0" smtClean="0">
                <a:effectLst>
                  <a:outerShdw blurRad="38100" dist="38100" dir="2700000" algn="tl">
                    <a:srgbClr val="000000">
                      <a:alpha val="43137"/>
                    </a:srgbClr>
                  </a:outerShdw>
                </a:effectLst>
              </a:rPr>
              <a:t>Gas Production </a:t>
            </a:r>
            <a:endParaRPr lang="en-US" sz="36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7012" y="742955"/>
            <a:ext cx="6689875" cy="4846320"/>
          </a:xfrm>
          <a:prstGeom prst="rect">
            <a:avLst/>
          </a:prstGeom>
          <a:ln>
            <a:solidFill>
              <a:schemeClr val="tx1"/>
            </a:solidFill>
          </a:ln>
          <a:effectLst>
            <a:outerShdw blurRad="292100" dist="139700" dir="2700000" algn="tl" rotWithShape="0">
              <a:srgbClr val="333333">
                <a:alpha val="65000"/>
              </a:srgbClr>
            </a:outerShdw>
          </a:effectLst>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20</a:t>
            </a:r>
            <a:endParaRPr lang="en-US" dirty="0"/>
          </a:p>
        </p:txBody>
      </p:sp>
    </p:spTree>
    <p:extLst>
      <p:ext uri="{BB962C8B-B14F-4D97-AF65-F5344CB8AC3E}">
        <p14:creationId xmlns:p14="http://schemas.microsoft.com/office/powerpoint/2010/main" val="93891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862" y="0"/>
            <a:ext cx="7772400" cy="893482"/>
          </a:xfrm>
        </p:spPr>
        <p:txBody>
          <a:bodyPr/>
          <a:lstStyle/>
          <a:p>
            <a:pPr algn="ctr"/>
            <a:r>
              <a:rPr lang="en-US" sz="3600" b="1" dirty="0" smtClean="0">
                <a:effectLst>
                  <a:outerShdw blurRad="38100" dist="38100" dir="2700000" algn="tl">
                    <a:srgbClr val="000000">
                      <a:alpha val="43137"/>
                    </a:srgbClr>
                  </a:outerShdw>
                </a:effectLst>
              </a:rPr>
              <a:t>Liquids Production </a:t>
            </a:r>
            <a:endParaRPr lang="en-US" sz="36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7012" y="806017"/>
            <a:ext cx="6689875" cy="4846320"/>
          </a:xfrm>
          <a:prstGeom prst="rect">
            <a:avLst/>
          </a:prstGeom>
          <a:ln>
            <a:solidFill>
              <a:schemeClr val="tx1"/>
            </a:solidFill>
          </a:ln>
          <a:effectLst>
            <a:outerShdw blurRad="292100" dist="139700" dir="2700000" algn="tl" rotWithShape="0">
              <a:srgbClr val="333333">
                <a:alpha val="65000"/>
              </a:srgbClr>
            </a:outerShdw>
          </a:effectLst>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23</a:t>
            </a:r>
            <a:endParaRPr lang="en-US" dirty="0"/>
          </a:p>
        </p:txBody>
      </p:sp>
    </p:spTree>
    <p:extLst>
      <p:ext uri="{BB962C8B-B14F-4D97-AF65-F5344CB8AC3E}">
        <p14:creationId xmlns:p14="http://schemas.microsoft.com/office/powerpoint/2010/main" val="86739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862" y="0"/>
            <a:ext cx="7772400" cy="893482"/>
          </a:xfrm>
        </p:spPr>
        <p:txBody>
          <a:bodyPr/>
          <a:lstStyle/>
          <a:p>
            <a:pPr algn="ctr"/>
            <a:r>
              <a:rPr lang="en-US" sz="3600" b="1" dirty="0" smtClean="0">
                <a:effectLst>
                  <a:outerShdw blurRad="38100" dist="38100" dir="2700000" algn="tl">
                    <a:srgbClr val="000000">
                      <a:alpha val="43137"/>
                    </a:srgbClr>
                  </a:outerShdw>
                </a:effectLst>
              </a:rPr>
              <a:t>Liquids Production </a:t>
            </a:r>
            <a:endParaRPr lang="en-US" sz="36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7012" y="795506"/>
            <a:ext cx="6689875" cy="4846320"/>
          </a:xfrm>
          <a:prstGeom prst="rect">
            <a:avLst/>
          </a:prstGeom>
          <a:ln>
            <a:solidFill>
              <a:schemeClr val="tx1"/>
            </a:solidFill>
          </a:ln>
          <a:effectLst>
            <a:outerShdw blurRad="292100" dist="139700" dir="2700000" algn="tl" rotWithShape="0">
              <a:srgbClr val="333333">
                <a:alpha val="65000"/>
              </a:srgbClr>
            </a:outerShdw>
          </a:effectLst>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24</a:t>
            </a:r>
            <a:endParaRPr lang="en-US" dirty="0"/>
          </a:p>
        </p:txBody>
      </p:sp>
    </p:spTree>
    <p:extLst>
      <p:ext uri="{BB962C8B-B14F-4D97-AF65-F5344CB8AC3E}">
        <p14:creationId xmlns:p14="http://schemas.microsoft.com/office/powerpoint/2010/main" val="18860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23" y="273269"/>
            <a:ext cx="7772400" cy="769495"/>
          </a:xfrm>
        </p:spPr>
        <p:txBody>
          <a:bodyPr/>
          <a:lstStyle/>
          <a:p>
            <a:pPr algn="ctr"/>
            <a:r>
              <a:rPr lang="en-US" sz="4400" b="1" dirty="0" smtClean="0">
                <a:effectLst>
                  <a:outerShdw blurRad="38100" dist="38100" dir="2700000" algn="tl">
                    <a:srgbClr val="000000">
                      <a:alpha val="43137"/>
                    </a:srgbClr>
                  </a:outerShdw>
                </a:effectLst>
              </a:rPr>
              <a:t>MSEEL Task 1.4</a:t>
            </a:r>
            <a:endParaRPr lang="en-US" sz="44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25</a:t>
            </a:fld>
            <a:endParaRPr lang="en-US" dirty="0"/>
          </a:p>
        </p:txBody>
      </p:sp>
      <p:sp>
        <p:nvSpPr>
          <p:cNvPr id="10" name="Rectangle 6"/>
          <p:cNvSpPr>
            <a:spLocks noChangeArrowheads="1"/>
          </p:cNvSpPr>
          <p:nvPr/>
        </p:nvSpPr>
        <p:spPr bwMode="auto">
          <a:xfrm>
            <a:off x="283778" y="1231950"/>
            <a:ext cx="8555421" cy="3276987"/>
          </a:xfrm>
          <a:prstGeom prst="rect">
            <a:avLst/>
          </a:prstGeom>
          <a:noFill/>
          <a:ln w="9525">
            <a:noFill/>
            <a:miter lim="800000"/>
            <a:headEnd/>
            <a:tailEnd/>
          </a:ln>
        </p:spPr>
        <p:txBody>
          <a:bodyPr lIns="92075" tIns="46038" rIns="92075" bIns="46038"/>
          <a:lstStyle/>
          <a:p>
            <a:pPr marL="342900" indent="-342900" eaLnBrk="0" hangingPunct="0">
              <a:buClr>
                <a:srgbClr val="000000"/>
              </a:buClr>
              <a:buSzPct val="120000"/>
              <a:buFont typeface="Wingdings" pitchFamily="2" charset="2"/>
              <a:buChar char="S"/>
              <a:defRPr/>
            </a:pPr>
            <a:r>
              <a:rPr lang="en-US" sz="2800" dirty="0" smtClean="0"/>
              <a:t>Subtask 1.4.1 –Surface </a:t>
            </a:r>
            <a:r>
              <a:rPr lang="en-US" sz="2800" dirty="0"/>
              <a:t>Sampling </a:t>
            </a:r>
            <a:r>
              <a:rPr lang="en-US" sz="2800" dirty="0" smtClean="0"/>
              <a:t>Plan</a:t>
            </a:r>
            <a:endParaRPr kumimoji="1" lang="en-US" sz="2800" dirty="0" smtClean="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Water Sampling Data Available On Data Portal</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No Apparent Contamination</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Subtask 1.4.2 </a:t>
            </a:r>
            <a:r>
              <a:rPr lang="en-US" sz="2800" dirty="0"/>
              <a:t>–</a:t>
            </a:r>
            <a:r>
              <a:rPr kumimoji="1" lang="en-US" sz="2800" dirty="0" smtClean="0">
                <a:cs typeface="Times New Roman" pitchFamily="18" charset="0"/>
              </a:rPr>
              <a:t> </a:t>
            </a:r>
            <a:r>
              <a:rPr lang="en-US" sz="2800" dirty="0"/>
              <a:t>Air Quality Baseline </a:t>
            </a:r>
            <a:r>
              <a:rPr lang="en-US" sz="2800" dirty="0" smtClean="0"/>
              <a:t>Measurements</a:t>
            </a:r>
            <a:endParaRPr kumimoji="1" lang="en-US" sz="2800" dirty="0" smtClean="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Air </a:t>
            </a:r>
            <a:r>
              <a:rPr kumimoji="1" lang="en-US" sz="2400" dirty="0">
                <a:cs typeface="Times New Roman" pitchFamily="18" charset="0"/>
              </a:rPr>
              <a:t>Sampling Data Available On Data </a:t>
            </a:r>
            <a:r>
              <a:rPr kumimoji="1" lang="en-US" sz="2400" dirty="0" smtClean="0">
                <a:cs typeface="Times New Roman" pitchFamily="18" charset="0"/>
              </a:rPr>
              <a:t>Portal</a:t>
            </a:r>
            <a:endParaRPr kumimoji="1" lang="en-US" sz="2400" dirty="0" smtClean="0">
              <a:solidFill>
                <a:srgbClr val="FF0000"/>
              </a:solidFill>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Subtask 1.4.3 </a:t>
            </a:r>
            <a:r>
              <a:rPr lang="en-US" sz="2800" dirty="0" smtClean="0"/>
              <a:t>–</a:t>
            </a:r>
            <a:r>
              <a:rPr kumimoji="1" lang="en-US" sz="2800" dirty="0" smtClean="0">
                <a:cs typeface="Times New Roman" pitchFamily="18" charset="0"/>
              </a:rPr>
              <a:t> </a:t>
            </a:r>
            <a:r>
              <a:rPr lang="en-US" sz="2800" dirty="0" smtClean="0"/>
              <a:t>Noise and Light Baseline Monitoring</a:t>
            </a:r>
            <a:endParaRPr kumimoji="1" lang="en-US" sz="2800" dirty="0" smtClean="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Data Collection Underway</a:t>
            </a:r>
            <a:endParaRPr kumimoji="1" lang="en-US" dirty="0" smtClean="0">
              <a:solidFill>
                <a:srgbClr val="FF0000"/>
              </a:solidFill>
              <a:cs typeface="Times New Roman" pitchFamily="18" charset="0"/>
            </a:endParaRPr>
          </a:p>
          <a:p>
            <a:pPr marL="854075" lvl="1" eaLnBrk="0" hangingPunct="0">
              <a:spcBef>
                <a:spcPts val="0"/>
              </a:spcBef>
              <a:buClr>
                <a:srgbClr val="FF3300"/>
              </a:buClr>
              <a:buSzPct val="120000"/>
              <a:defRPr/>
            </a:pPr>
            <a:endParaRPr kumimoji="1" lang="en-US" dirty="0">
              <a:solidFill>
                <a:srgbClr val="FF0000"/>
              </a:solidFill>
              <a:cs typeface="Times New Roman" pitchFamily="18" charset="0"/>
            </a:endParaRPr>
          </a:p>
        </p:txBody>
      </p:sp>
    </p:spTree>
    <p:extLst>
      <p:ext uri="{BB962C8B-B14F-4D97-AF65-F5344CB8AC3E}">
        <p14:creationId xmlns:p14="http://schemas.microsoft.com/office/powerpoint/2010/main" val="82697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23" y="273269"/>
            <a:ext cx="7772400" cy="769495"/>
          </a:xfrm>
        </p:spPr>
        <p:txBody>
          <a:bodyPr/>
          <a:lstStyle/>
          <a:p>
            <a:pPr algn="ctr"/>
            <a:r>
              <a:rPr lang="en-US" sz="4400" b="1" dirty="0" smtClean="0">
                <a:effectLst>
                  <a:outerShdw blurRad="38100" dist="38100" dir="2700000" algn="tl">
                    <a:srgbClr val="000000">
                      <a:alpha val="43137"/>
                    </a:srgbClr>
                  </a:outerShdw>
                </a:effectLst>
              </a:rPr>
              <a:t>MSEEL Task 1.4</a:t>
            </a:r>
            <a:endParaRPr lang="en-US" sz="44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26</a:t>
            </a:fld>
            <a:endParaRPr lang="en-US" dirty="0"/>
          </a:p>
        </p:txBody>
      </p:sp>
      <p:sp>
        <p:nvSpPr>
          <p:cNvPr id="10" name="Rectangle 6"/>
          <p:cNvSpPr>
            <a:spLocks noChangeArrowheads="1"/>
          </p:cNvSpPr>
          <p:nvPr/>
        </p:nvSpPr>
        <p:spPr bwMode="auto">
          <a:xfrm>
            <a:off x="283778" y="1231950"/>
            <a:ext cx="8555421" cy="4414107"/>
          </a:xfrm>
          <a:prstGeom prst="rect">
            <a:avLst/>
          </a:prstGeom>
          <a:noFill/>
          <a:ln w="9525">
            <a:noFill/>
            <a:miter lim="800000"/>
            <a:headEnd/>
            <a:tailEnd/>
          </a:ln>
        </p:spPr>
        <p:txBody>
          <a:bodyPr lIns="92075" tIns="46038" rIns="92075" bIns="46038"/>
          <a:lstStyle/>
          <a:p>
            <a:pPr marL="342900" indent="-342900" eaLnBrk="0" hangingPunct="0">
              <a:buClr>
                <a:srgbClr val="000000"/>
              </a:buClr>
              <a:buSzPct val="120000"/>
              <a:buFont typeface="Wingdings" pitchFamily="2" charset="2"/>
              <a:buChar char="S"/>
              <a:defRPr/>
            </a:pPr>
            <a:r>
              <a:rPr lang="en-US" sz="2800" dirty="0" smtClean="0"/>
              <a:t>Nitrogen </a:t>
            </a:r>
            <a:r>
              <a:rPr lang="en-US" sz="2800" dirty="0"/>
              <a:t>emissions and deposition </a:t>
            </a:r>
            <a:r>
              <a:rPr lang="en-US" sz="2800" dirty="0" smtClean="0"/>
              <a:t>fluxes - Pitt</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NO2</a:t>
            </a:r>
            <a:r>
              <a:rPr kumimoji="1" lang="en-US" sz="2400" dirty="0">
                <a:cs typeface="Times New Roman" pitchFamily="18" charset="0"/>
              </a:rPr>
              <a:t>, HNO3, NH3, and O3</a:t>
            </a:r>
            <a:endParaRPr kumimoji="1" lang="en-US" sz="2400" dirty="0" smtClean="0">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Area Air Measurements</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PM2.5, PM0.1, VOCs </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Noise</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Water</a:t>
            </a:r>
            <a:endParaRPr kumimoji="1" lang="en-US" sz="28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Surface Water Monitoring</a:t>
            </a:r>
            <a:endParaRPr kumimoji="1" lang="en-US" sz="2400" dirty="0">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Baseline and Background</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Meteorological</a:t>
            </a: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Traffic Counts</a:t>
            </a:r>
            <a:endParaRPr kumimoji="1" lang="en-US" dirty="0" smtClean="0">
              <a:cs typeface="Times New Roman" pitchFamily="18" charset="0"/>
            </a:endParaRPr>
          </a:p>
          <a:p>
            <a:pPr marL="854075" lvl="1" eaLnBrk="0" hangingPunct="0">
              <a:spcBef>
                <a:spcPts val="0"/>
              </a:spcBef>
              <a:buClr>
                <a:srgbClr val="FF3300"/>
              </a:buClr>
              <a:buSzPct val="120000"/>
              <a:defRPr/>
            </a:pPr>
            <a:endParaRPr kumimoji="1" lang="en-US" dirty="0">
              <a:solidFill>
                <a:srgbClr val="FF0000"/>
              </a:solidFill>
              <a:cs typeface="Times New Roman" pitchFamily="18" charset="0"/>
            </a:endParaRPr>
          </a:p>
        </p:txBody>
      </p:sp>
    </p:spTree>
    <p:extLst>
      <p:ext uri="{BB962C8B-B14F-4D97-AF65-F5344CB8AC3E}">
        <p14:creationId xmlns:p14="http://schemas.microsoft.com/office/powerpoint/2010/main" val="370851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hewitt\Desktop\IMG_024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5966177"/>
            <a:ext cx="3486083" cy="707886"/>
          </a:xfrm>
          <a:prstGeom prst="rect">
            <a:avLst/>
          </a:prstGeom>
          <a:noFill/>
        </p:spPr>
        <p:txBody>
          <a:bodyPr wrap="none" rtlCol="0">
            <a:spAutoFit/>
          </a:bodyPr>
          <a:lstStyle/>
          <a:p>
            <a:r>
              <a:rPr lang="en-US" sz="4000" dirty="0" smtClean="0">
                <a:solidFill>
                  <a:schemeClr val="bg1"/>
                </a:solidFill>
              </a:rPr>
              <a:t>Water Sampling</a:t>
            </a:r>
            <a:endParaRPr lang="en-US" sz="4000" dirty="0">
              <a:solidFill>
                <a:schemeClr val="bg1"/>
              </a:solidFill>
            </a:endParaRPr>
          </a:p>
        </p:txBody>
      </p:sp>
    </p:spTree>
    <p:extLst>
      <p:ext uri="{BB962C8B-B14F-4D97-AF65-F5344CB8AC3E}">
        <p14:creationId xmlns:p14="http://schemas.microsoft.com/office/powerpoint/2010/main" val="2468686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269"/>
            <a:ext cx="9144000" cy="769495"/>
          </a:xfrm>
        </p:spPr>
        <p:txBody>
          <a:bodyPr/>
          <a:lstStyle/>
          <a:p>
            <a:pPr algn="ctr"/>
            <a:r>
              <a:rPr lang="en-US" sz="4400" b="1" dirty="0" smtClean="0">
                <a:effectLst>
                  <a:outerShdw blurRad="38100" dist="38100" dir="2700000" algn="tl">
                    <a:srgbClr val="000000">
                      <a:alpha val="43137"/>
                    </a:srgbClr>
                  </a:outerShdw>
                </a:effectLst>
              </a:rPr>
              <a:t>Baseline Surface Water Monitoring Stations</a:t>
            </a:r>
            <a:endParaRPr lang="en-US" sz="44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28</a:t>
            </a:fld>
            <a:endParaRPr lang="en-US"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6411" y="1416789"/>
            <a:ext cx="6205887" cy="428745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262541" y="5774248"/>
            <a:ext cx="1858201" cy="369332"/>
          </a:xfrm>
          <a:prstGeom prst="rect">
            <a:avLst/>
          </a:prstGeom>
          <a:noFill/>
        </p:spPr>
        <p:txBody>
          <a:bodyPr wrap="none" rtlCol="0">
            <a:spAutoFit/>
          </a:bodyPr>
          <a:lstStyle/>
          <a:p>
            <a:r>
              <a:rPr lang="en-US" dirty="0" smtClean="0"/>
              <a:t>Paul Ziemkiewicz</a:t>
            </a:r>
            <a:endParaRPr lang="en-US" dirty="0"/>
          </a:p>
        </p:txBody>
      </p:sp>
    </p:spTree>
    <p:extLst>
      <p:ext uri="{BB962C8B-B14F-4D97-AF65-F5344CB8AC3E}">
        <p14:creationId xmlns:p14="http://schemas.microsoft.com/office/powerpoint/2010/main" val="395679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4000" cap="none" dirty="0" smtClean="0"/>
              <a:t>Aqueous Analytical Parameters</a:t>
            </a:r>
            <a:endParaRPr lang="en-US" sz="4000" cap="none" dirty="0"/>
          </a:p>
        </p:txBody>
      </p:sp>
      <p:pic>
        <p:nvPicPr>
          <p:cNvPr id="5" name="Picture 4"/>
          <p:cNvPicPr>
            <a:picLocks noChangeAspect="1"/>
          </p:cNvPicPr>
          <p:nvPr/>
        </p:nvPicPr>
        <p:blipFill>
          <a:blip r:embed="rId2"/>
          <a:stretch>
            <a:fillRect/>
          </a:stretch>
        </p:blipFill>
        <p:spPr>
          <a:xfrm>
            <a:off x="361273" y="1320025"/>
            <a:ext cx="8144552" cy="4366399"/>
          </a:xfrm>
          <a:prstGeom prst="rect">
            <a:avLst/>
          </a:prstGeom>
          <a:solidFill>
            <a:schemeClr val="bg1"/>
          </a:solidFill>
        </p:spPr>
      </p:pic>
      <p:sp>
        <p:nvSpPr>
          <p:cNvPr id="6"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29</a:t>
            </a:fld>
            <a:endParaRPr lang="en-US" dirty="0"/>
          </a:p>
        </p:txBody>
      </p:sp>
    </p:spTree>
    <p:extLst>
      <p:ext uri="{BB962C8B-B14F-4D97-AF65-F5344CB8AC3E}">
        <p14:creationId xmlns:p14="http://schemas.microsoft.com/office/powerpoint/2010/main" val="3498074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50"/>
            <a:ext cx="9144000" cy="838200"/>
          </a:xfrm>
        </p:spPr>
        <p:txBody>
          <a:bodyPr>
            <a:noAutofit/>
          </a:bodyPr>
          <a:lstStyle/>
          <a:p>
            <a:pPr algn="ctr"/>
            <a:r>
              <a:rPr lang="en-US" sz="3600" b="1" dirty="0" smtClean="0">
                <a:effectLst>
                  <a:outerShdw blurRad="38100" dist="38100" dir="2700000" algn="tl">
                    <a:srgbClr val="000000">
                      <a:alpha val="43137"/>
                    </a:srgbClr>
                  </a:outerShdw>
                </a:effectLst>
              </a:rPr>
              <a:t>MSEEL Vision </a:t>
            </a:r>
            <a:endParaRPr lang="en-US" sz="3600" b="1" dirty="0">
              <a:effectLst>
                <a:outerShdw blurRad="38100" dist="38100" dir="2700000" algn="tl">
                  <a:srgbClr val="000000">
                    <a:alpha val="43137"/>
                  </a:srgbClr>
                </a:outerShdw>
              </a:effectLst>
            </a:endParaRPr>
          </a:p>
        </p:txBody>
      </p:sp>
      <p:sp>
        <p:nvSpPr>
          <p:cNvPr id="5" name="Rectangle 6"/>
          <p:cNvSpPr>
            <a:spLocks noChangeArrowheads="1"/>
          </p:cNvSpPr>
          <p:nvPr/>
        </p:nvSpPr>
        <p:spPr bwMode="auto">
          <a:xfrm>
            <a:off x="221247" y="665871"/>
            <a:ext cx="8763000" cy="4942850"/>
          </a:xfrm>
          <a:prstGeom prst="rect">
            <a:avLst/>
          </a:prstGeom>
          <a:noFill/>
          <a:ln w="9525">
            <a:noFill/>
            <a:miter lim="800000"/>
            <a:headEnd/>
            <a:tailEnd/>
          </a:ln>
        </p:spPr>
        <p:txBody>
          <a:bodyPr lIns="92075" tIns="46038" rIns="92075" bIns="46038"/>
          <a:lstStyle/>
          <a:p>
            <a:pPr marL="342900" indent="-342900" eaLnBrk="0" hangingPunct="0">
              <a:spcAft>
                <a:spcPts val="200"/>
              </a:spcAft>
              <a:buClr>
                <a:srgbClr val="000000"/>
              </a:buClr>
              <a:buSzPct val="120000"/>
              <a:buFont typeface="Wingdings" pitchFamily="2" charset="2"/>
              <a:buChar char="S"/>
              <a:defRPr/>
            </a:pPr>
            <a:r>
              <a:rPr kumimoji="1" lang="en-US" sz="2400" dirty="0" smtClean="0">
                <a:cs typeface="Times New Roman" pitchFamily="18" charset="0"/>
              </a:rPr>
              <a:t>Demonstrate the Best Approach to Drill, Complete and Produce a New Horizontal </a:t>
            </a:r>
            <a:r>
              <a:rPr kumimoji="1" lang="en-US" sz="2400" dirty="0">
                <a:cs typeface="Times New Roman" pitchFamily="18" charset="0"/>
              </a:rPr>
              <a:t>Well That </a:t>
            </a:r>
            <a:r>
              <a:rPr kumimoji="1" lang="en-US" sz="2400" dirty="0" smtClean="0">
                <a:cs typeface="Times New Roman" pitchFamily="18" charset="0"/>
              </a:rPr>
              <a:t>Minimizes </a:t>
            </a:r>
            <a:r>
              <a:rPr kumimoji="1" lang="en-US" sz="2400" dirty="0">
                <a:cs typeface="Times New Roman" pitchFamily="18" charset="0"/>
              </a:rPr>
              <a:t>Any </a:t>
            </a:r>
            <a:r>
              <a:rPr kumimoji="1" lang="en-US" sz="2400" dirty="0" smtClean="0">
                <a:cs typeface="Times New Roman" pitchFamily="18" charset="0"/>
              </a:rPr>
              <a:t>Environmental/Social </a:t>
            </a:r>
            <a:r>
              <a:rPr kumimoji="1" lang="en-US" sz="2400" dirty="0">
                <a:cs typeface="Times New Roman" pitchFamily="18" charset="0"/>
              </a:rPr>
              <a:t>Costs While Maximizing </a:t>
            </a:r>
            <a:r>
              <a:rPr kumimoji="1" lang="en-US" sz="2400" dirty="0" smtClean="0">
                <a:cs typeface="Times New Roman" pitchFamily="18" charset="0"/>
              </a:rPr>
              <a:t>Economic Productivity</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400" dirty="0" smtClean="0">
                <a:cs typeface="Times New Roman" pitchFamily="18" charset="0"/>
              </a:rPr>
              <a:t>Monitor and Document Impacts in a Controlled Environment</a:t>
            </a:r>
            <a:endParaRPr kumimoji="1" lang="en-US" sz="2400" dirty="0">
              <a:cs typeface="Times New Roman" pitchFamily="18" charset="0"/>
            </a:endParaRP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Greenhouse Gas Emissions</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Local Air Pollution</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Water Supply and Quality</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Noise and Activity </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Societal Impacts</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400" dirty="0" smtClean="0">
                <a:cs typeface="Times New Roman" pitchFamily="18" charset="0"/>
              </a:rPr>
              <a:t>Develop New Technologies</a:t>
            </a:r>
            <a:endParaRPr kumimoji="1" lang="en-US" dirty="0" smtClean="0">
              <a:cs typeface="Times New Roman" pitchFamily="18" charset="0"/>
            </a:endParaRP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Microseismic Monitoring</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Production Monitoring</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cs typeface="Times New Roman" pitchFamily="18" charset="0"/>
              </a:rPr>
              <a:t>Advanced Logging</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400" dirty="0" smtClean="0">
                <a:cs typeface="Times New Roman" pitchFamily="18" charset="0"/>
              </a:rPr>
              <a:t>Develop New Scientific and Engineering Approaches to Apply to Multi-disciplinary and Multi-institutional Natural Resource Studies</a:t>
            </a: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3</a:t>
            </a:fld>
            <a:endParaRPr lang="en-US" dirty="0"/>
          </a:p>
        </p:txBody>
      </p:sp>
    </p:spTree>
    <p:extLst>
      <p:ext uri="{BB962C8B-B14F-4D97-AF65-F5344CB8AC3E}">
        <p14:creationId xmlns:p14="http://schemas.microsoft.com/office/powerpoint/2010/main" val="158422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SEEL Notes\MSEEL_Station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1456" y="336550"/>
            <a:ext cx="7010213" cy="52576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30</a:t>
            </a:fld>
            <a:endParaRPr lang="en-US" dirty="0"/>
          </a:p>
        </p:txBody>
      </p:sp>
    </p:spTree>
    <p:extLst>
      <p:ext uri="{BB962C8B-B14F-4D97-AF65-F5344CB8AC3E}">
        <p14:creationId xmlns:p14="http://schemas.microsoft.com/office/powerpoint/2010/main" val="327864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4294967295"/>
          </p:nvPr>
        </p:nvSpPr>
        <p:spPr>
          <a:xfrm>
            <a:off x="4419600" y="1524000"/>
            <a:ext cx="4267200" cy="4114800"/>
          </a:xfrm>
          <a:prstGeom prst="rect">
            <a:avLst/>
          </a:prstGeom>
        </p:spPr>
        <p:txBody>
          <a:bodyPr/>
          <a:lstStyle/>
          <a:p>
            <a:endParaRPr lang="en-US" dirty="0"/>
          </a:p>
        </p:txBody>
      </p:sp>
      <p:sp>
        <p:nvSpPr>
          <p:cNvPr id="4" name="Text Placeholder 3"/>
          <p:cNvSpPr>
            <a:spLocks noGrp="1"/>
          </p:cNvSpPr>
          <p:nvPr>
            <p:ph type="body" idx="2"/>
          </p:nvPr>
        </p:nvSpPr>
        <p:spPr/>
        <p:txBody>
          <a:bodyPr/>
          <a:lstStyle/>
          <a:p>
            <a:endParaRPr lang="en-US" dirty="0"/>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81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76200"/>
            <a:ext cx="4988866" cy="707886"/>
          </a:xfrm>
          <a:prstGeom prst="rect">
            <a:avLst/>
          </a:prstGeom>
          <a:noFill/>
        </p:spPr>
        <p:txBody>
          <a:bodyPr wrap="none" rtlCol="0">
            <a:spAutoFit/>
          </a:bodyPr>
          <a:lstStyle/>
          <a:p>
            <a:r>
              <a:rPr lang="en-US" sz="4000" dirty="0" smtClean="0"/>
              <a:t>Air and Noise Sampling</a:t>
            </a:r>
            <a:endParaRPr lang="en-US" sz="4000" dirty="0"/>
          </a:p>
        </p:txBody>
      </p:sp>
      <p:sp>
        <p:nvSpPr>
          <p:cNvPr id="7"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31</a:t>
            </a:fld>
            <a:endParaRPr lang="en-US" dirty="0"/>
          </a:p>
        </p:txBody>
      </p:sp>
    </p:spTree>
    <p:extLst>
      <p:ext uri="{BB962C8B-B14F-4D97-AF65-F5344CB8AC3E}">
        <p14:creationId xmlns:p14="http://schemas.microsoft.com/office/powerpoint/2010/main" val="1459059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269"/>
            <a:ext cx="9144000" cy="769495"/>
          </a:xfrm>
        </p:spPr>
        <p:txBody>
          <a:bodyPr/>
          <a:lstStyle/>
          <a:p>
            <a:pPr algn="ctr"/>
            <a:r>
              <a:rPr lang="en-US" sz="4400" b="1" dirty="0" smtClean="0">
                <a:effectLst>
                  <a:outerShdw blurRad="38100" dist="38100" dir="2700000" algn="tl">
                    <a:srgbClr val="000000">
                      <a:alpha val="43137"/>
                    </a:srgbClr>
                  </a:outerShdw>
                </a:effectLst>
              </a:rPr>
              <a:t>Baseline Air Monitoring</a:t>
            </a:r>
            <a:endParaRPr lang="en-US" sz="44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54398" y="1130571"/>
            <a:ext cx="6035204" cy="438912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131911" y="5830289"/>
            <a:ext cx="2012089" cy="369332"/>
          </a:xfrm>
          <a:prstGeom prst="rect">
            <a:avLst/>
          </a:prstGeom>
          <a:noFill/>
        </p:spPr>
        <p:txBody>
          <a:bodyPr wrap="none" rtlCol="0">
            <a:spAutoFit/>
          </a:bodyPr>
          <a:lstStyle/>
          <a:p>
            <a:r>
              <a:rPr lang="en-US" dirty="0" smtClean="0"/>
              <a:t>Michael McCawley</a:t>
            </a:r>
            <a:endParaRPr lang="en-US" dirty="0"/>
          </a:p>
        </p:txBody>
      </p:sp>
    </p:spTree>
    <p:extLst>
      <p:ext uri="{BB962C8B-B14F-4D97-AF65-F5344CB8AC3E}">
        <p14:creationId xmlns:p14="http://schemas.microsoft.com/office/powerpoint/2010/main" val="335878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269"/>
            <a:ext cx="9144000" cy="769495"/>
          </a:xfrm>
        </p:spPr>
        <p:txBody>
          <a:bodyPr/>
          <a:lstStyle/>
          <a:p>
            <a:pPr algn="ctr"/>
            <a:r>
              <a:rPr lang="en-US" sz="4400" b="1" dirty="0" smtClean="0">
                <a:effectLst>
                  <a:outerShdw blurRad="38100" dist="38100" dir="2700000" algn="tl">
                    <a:srgbClr val="000000">
                      <a:alpha val="43137"/>
                    </a:srgbClr>
                  </a:outerShdw>
                </a:effectLst>
              </a:rPr>
              <a:t>Baseline Air Monitoring</a:t>
            </a:r>
            <a:endParaRPr lang="en-US" sz="44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26925"/>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33</a:t>
            </a:fld>
            <a:endParaRPr lang="en-US" dirty="0"/>
          </a:p>
        </p:txBody>
      </p:sp>
      <p:pic>
        <p:nvPicPr>
          <p:cNvPr id="5" name="Picture 4"/>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1645920" y="1263481"/>
            <a:ext cx="5852160" cy="4206240"/>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7131911" y="5830289"/>
            <a:ext cx="2012089" cy="369332"/>
          </a:xfrm>
          <a:prstGeom prst="rect">
            <a:avLst/>
          </a:prstGeom>
          <a:noFill/>
        </p:spPr>
        <p:txBody>
          <a:bodyPr wrap="none" rtlCol="0">
            <a:spAutoFit/>
          </a:bodyPr>
          <a:lstStyle/>
          <a:p>
            <a:r>
              <a:rPr lang="en-US" dirty="0" smtClean="0"/>
              <a:t>Michael McCawley</a:t>
            </a:r>
            <a:endParaRPr lang="en-US" dirty="0"/>
          </a:p>
        </p:txBody>
      </p:sp>
    </p:spTree>
    <p:extLst>
      <p:ext uri="{BB962C8B-B14F-4D97-AF65-F5344CB8AC3E}">
        <p14:creationId xmlns:p14="http://schemas.microsoft.com/office/powerpoint/2010/main" val="78607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644" y="0"/>
            <a:ext cx="7772400" cy="769495"/>
          </a:xfrm>
        </p:spPr>
        <p:txBody>
          <a:bodyPr/>
          <a:lstStyle/>
          <a:p>
            <a:pPr algn="ctr"/>
            <a:r>
              <a:rPr lang="en-US" sz="4400" b="1" dirty="0" smtClean="0">
                <a:effectLst>
                  <a:outerShdw blurRad="38100" dist="38100" dir="2700000" algn="tl">
                    <a:srgbClr val="000000">
                      <a:alpha val="43137"/>
                    </a:srgbClr>
                  </a:outerShdw>
                </a:effectLst>
              </a:rPr>
              <a:t>MSEEL Task 1.5</a:t>
            </a:r>
            <a:endParaRPr lang="en-US" sz="44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34</a:t>
            </a:fld>
            <a:endParaRPr lang="en-US" dirty="0"/>
          </a:p>
        </p:txBody>
      </p:sp>
      <p:sp>
        <p:nvSpPr>
          <p:cNvPr id="10" name="Rectangle 6"/>
          <p:cNvSpPr>
            <a:spLocks noChangeArrowheads="1"/>
          </p:cNvSpPr>
          <p:nvPr/>
        </p:nvSpPr>
        <p:spPr bwMode="auto">
          <a:xfrm>
            <a:off x="698258" y="769495"/>
            <a:ext cx="7836142" cy="3276987"/>
          </a:xfrm>
          <a:prstGeom prst="rect">
            <a:avLst/>
          </a:prstGeom>
          <a:noFill/>
          <a:ln w="9525">
            <a:noFill/>
            <a:miter lim="800000"/>
            <a:headEnd/>
            <a:tailEnd/>
          </a:ln>
        </p:spPr>
        <p:txBody>
          <a:bodyPr lIns="92075" tIns="46038" rIns="92075" bIns="46038"/>
          <a:lstStyle/>
          <a:p>
            <a:pPr marL="342900" indent="-342900" eaLnBrk="0" hangingPunct="0">
              <a:buClr>
                <a:srgbClr val="000000"/>
              </a:buClr>
              <a:buSzPct val="120000"/>
              <a:buFont typeface="Wingdings" pitchFamily="2" charset="2"/>
              <a:buChar char="S"/>
              <a:defRPr/>
            </a:pPr>
            <a:r>
              <a:rPr lang="en-US" sz="2800" dirty="0" smtClean="0"/>
              <a:t>Subtask 1.5.1 </a:t>
            </a:r>
            <a:r>
              <a:rPr lang="en-US" sz="2800" dirty="0"/>
              <a:t>– Collect existing subsurface </a:t>
            </a:r>
            <a:r>
              <a:rPr lang="en-US" sz="2800" dirty="0" smtClean="0"/>
              <a:t>data</a:t>
            </a:r>
            <a:endParaRPr kumimoji="1" lang="en-US" sz="2800" dirty="0" smtClean="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Data in MSEEL Portal</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Subtask 1.5.2 </a:t>
            </a:r>
            <a:r>
              <a:rPr lang="en-US" sz="2800" dirty="0"/>
              <a:t>–</a:t>
            </a:r>
            <a:r>
              <a:rPr kumimoji="1" lang="en-US" sz="2800" dirty="0" smtClean="0">
                <a:cs typeface="Times New Roman" pitchFamily="18" charset="0"/>
              </a:rPr>
              <a:t> </a:t>
            </a:r>
            <a:r>
              <a:rPr lang="en-US" sz="2800" dirty="0"/>
              <a:t>Locate vertical well and design sampling </a:t>
            </a:r>
            <a:r>
              <a:rPr lang="en-US" sz="2800" dirty="0" smtClean="0"/>
              <a:t>plan</a:t>
            </a:r>
            <a:endParaRPr kumimoji="1" lang="en-US" sz="2800" dirty="0" smtClean="0">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Subtask 1.5.3 </a:t>
            </a:r>
            <a:r>
              <a:rPr lang="en-US" sz="2800" dirty="0"/>
              <a:t>–</a:t>
            </a:r>
            <a:r>
              <a:rPr kumimoji="1" lang="en-US" sz="2800" dirty="0">
                <a:cs typeface="Times New Roman" pitchFamily="18" charset="0"/>
              </a:rPr>
              <a:t> </a:t>
            </a:r>
            <a:r>
              <a:rPr lang="en-US" sz="2800" dirty="0"/>
              <a:t>Site Remediation </a:t>
            </a:r>
            <a:r>
              <a:rPr lang="en-US" sz="2800" dirty="0" smtClean="0"/>
              <a:t>SW </a:t>
            </a:r>
            <a:r>
              <a:rPr lang="en-US" sz="2800" dirty="0"/>
              <a:t>Well </a:t>
            </a:r>
            <a:r>
              <a:rPr lang="en-US" sz="2800" dirty="0" smtClean="0"/>
              <a:t>Pad</a:t>
            </a:r>
            <a:endParaRPr kumimoji="1" lang="en-US" dirty="0">
              <a:solidFill>
                <a:srgbClr val="FF0000"/>
              </a:solidFill>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Subtask 1.5.4 </a:t>
            </a:r>
            <a:r>
              <a:rPr lang="en-US" sz="2800" dirty="0"/>
              <a:t>–</a:t>
            </a:r>
            <a:r>
              <a:rPr kumimoji="1" lang="en-US" sz="2800" dirty="0">
                <a:cs typeface="Times New Roman" pitchFamily="18" charset="0"/>
              </a:rPr>
              <a:t> </a:t>
            </a:r>
            <a:r>
              <a:rPr lang="en-US" sz="2800" dirty="0" smtClean="0"/>
              <a:t>Vertical Section </a:t>
            </a:r>
            <a:r>
              <a:rPr lang="en-US" sz="2800" dirty="0"/>
              <a:t>Sampling of </a:t>
            </a:r>
            <a:r>
              <a:rPr lang="en-US" sz="2800" dirty="0" smtClean="0"/>
              <a:t>3H</a:t>
            </a:r>
            <a:endParaRPr kumimoji="1" lang="en-US" sz="28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Core (120’) and Sidewalls (50)</a:t>
            </a:r>
          </a:p>
          <a:p>
            <a:pPr marL="342900" indent="-342900" eaLnBrk="0" hangingPunct="0">
              <a:spcBef>
                <a:spcPts val="0"/>
              </a:spcBef>
              <a:buClr>
                <a:srgbClr val="000000"/>
              </a:buClr>
              <a:buSzPct val="120000"/>
              <a:buFont typeface="Wingdings" pitchFamily="2" charset="2"/>
              <a:buChar char="S"/>
              <a:defRPr/>
            </a:pPr>
            <a:r>
              <a:rPr kumimoji="1" lang="en-US" sz="2800" dirty="0">
                <a:cs typeface="Times New Roman" pitchFamily="18" charset="0"/>
              </a:rPr>
              <a:t>Subtask </a:t>
            </a:r>
            <a:r>
              <a:rPr kumimoji="1" lang="en-US" sz="2800" dirty="0" smtClean="0">
                <a:cs typeface="Times New Roman" pitchFamily="18" charset="0"/>
              </a:rPr>
              <a:t>1.5.5 </a:t>
            </a:r>
            <a:r>
              <a:rPr lang="en-US" sz="2800" dirty="0"/>
              <a:t>–</a:t>
            </a:r>
            <a:r>
              <a:rPr kumimoji="1" lang="en-US" sz="2800" dirty="0">
                <a:cs typeface="Times New Roman" pitchFamily="18" charset="0"/>
              </a:rPr>
              <a:t> </a:t>
            </a:r>
            <a:r>
              <a:rPr lang="en-US" sz="2800" dirty="0"/>
              <a:t>Geophysical </a:t>
            </a:r>
            <a:r>
              <a:rPr lang="en-US" sz="2800" dirty="0" smtClean="0"/>
              <a:t>Logging 3H</a:t>
            </a:r>
            <a:endParaRPr kumimoji="1" lang="en-US" sz="2800" dirty="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r>
              <a:rPr kumimoji="1" lang="en-US" sz="2400" dirty="0" smtClean="0">
                <a:cs typeface="Times New Roman" pitchFamily="18" charset="0"/>
              </a:rPr>
              <a:t>Complete Suite</a:t>
            </a:r>
            <a:endParaRPr kumimoji="1" lang="en-US" sz="2400" dirty="0">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Subtask 1.5.6 </a:t>
            </a:r>
            <a:r>
              <a:rPr lang="en-US" sz="2800" dirty="0"/>
              <a:t>–</a:t>
            </a:r>
            <a:r>
              <a:rPr kumimoji="1" lang="en-US" sz="2800" dirty="0">
                <a:cs typeface="Times New Roman" pitchFamily="18" charset="0"/>
              </a:rPr>
              <a:t> </a:t>
            </a:r>
            <a:r>
              <a:rPr lang="en-US" sz="2800" dirty="0"/>
              <a:t>Drill a vertical scientific observation </a:t>
            </a:r>
            <a:r>
              <a:rPr lang="en-US" sz="2800" dirty="0" smtClean="0"/>
              <a:t>well</a:t>
            </a:r>
            <a:endParaRPr kumimoji="1" lang="en-US" sz="2800" dirty="0" smtClean="0">
              <a:cs typeface="Times New Roman" pitchFamily="18" charset="0"/>
            </a:endParaRPr>
          </a:p>
          <a:p>
            <a:pPr marL="1139825" lvl="1" indent="-285750" eaLnBrk="0" hangingPunct="0">
              <a:buClr>
                <a:srgbClr val="FF3300"/>
              </a:buClr>
              <a:buSzPct val="120000"/>
              <a:buFont typeface="Wingdings 2" pitchFamily="18" charset="2"/>
              <a:buChar char="ð"/>
              <a:defRPr/>
            </a:pPr>
            <a:r>
              <a:rPr kumimoji="1" lang="en-US" sz="2400" dirty="0" smtClean="0">
                <a:cs typeface="Times New Roman" pitchFamily="18" charset="0"/>
              </a:rPr>
              <a:t>O</a:t>
            </a:r>
            <a:r>
              <a:rPr lang="en-US" sz="2400" dirty="0" smtClean="0"/>
              <a:t>btain sidewall cores</a:t>
            </a:r>
            <a:endParaRPr kumimoji="1" lang="en-US" sz="2400" dirty="0" smtClean="0">
              <a:cs typeface="Times New Roman" pitchFamily="18" charset="0"/>
            </a:endParaRPr>
          </a:p>
          <a:p>
            <a:pPr marL="1139825" lvl="1" indent="-285750" eaLnBrk="0" hangingPunct="0">
              <a:spcBef>
                <a:spcPts val="0"/>
              </a:spcBef>
              <a:buClr>
                <a:srgbClr val="FF3300"/>
              </a:buClr>
              <a:buSzPct val="120000"/>
              <a:buFont typeface="Wingdings 2" pitchFamily="18" charset="2"/>
              <a:buChar char="ð"/>
              <a:defRPr/>
            </a:pPr>
            <a:endParaRPr kumimoji="1" lang="en-US" dirty="0" smtClean="0">
              <a:solidFill>
                <a:srgbClr val="FF0000"/>
              </a:solidFill>
              <a:cs typeface="Times New Roman" pitchFamily="18" charset="0"/>
            </a:endParaRPr>
          </a:p>
          <a:p>
            <a:pPr marL="854075" lvl="1" eaLnBrk="0" hangingPunct="0">
              <a:spcBef>
                <a:spcPts val="0"/>
              </a:spcBef>
              <a:buClr>
                <a:srgbClr val="FF3300"/>
              </a:buClr>
              <a:buSzPct val="120000"/>
              <a:defRPr/>
            </a:pPr>
            <a:endParaRPr kumimoji="1" lang="en-US" dirty="0">
              <a:solidFill>
                <a:srgbClr val="FF0000"/>
              </a:solidFill>
              <a:cs typeface="Times New Roman" pitchFamily="18" charset="0"/>
            </a:endParaRPr>
          </a:p>
          <a:p>
            <a:pPr marL="854075" lvl="1" eaLnBrk="0" hangingPunct="0">
              <a:spcBef>
                <a:spcPts val="0"/>
              </a:spcBef>
              <a:buClr>
                <a:srgbClr val="FF3300"/>
              </a:buClr>
              <a:buSzPct val="120000"/>
              <a:defRPr/>
            </a:pPr>
            <a:endParaRPr kumimoji="1" lang="en-US" dirty="0">
              <a:solidFill>
                <a:srgbClr val="FF0000"/>
              </a:solidFill>
              <a:cs typeface="Times New Roman" pitchFamily="18" charset="0"/>
            </a:endParaRPr>
          </a:p>
          <a:p>
            <a:pPr marL="854075" lvl="1" eaLnBrk="0" hangingPunct="0">
              <a:spcBef>
                <a:spcPts val="0"/>
              </a:spcBef>
              <a:buClr>
                <a:srgbClr val="FF3300"/>
              </a:buClr>
              <a:buSzPct val="120000"/>
              <a:defRPr/>
            </a:pPr>
            <a:endParaRPr kumimoji="1" lang="en-US" sz="2400" dirty="0">
              <a:solidFill>
                <a:srgbClr val="FF0000"/>
              </a:solidFill>
              <a:cs typeface="Times New Roman" pitchFamily="18" charset="0"/>
            </a:endParaRPr>
          </a:p>
        </p:txBody>
      </p:sp>
    </p:spTree>
    <p:extLst>
      <p:ext uri="{BB962C8B-B14F-4D97-AF65-F5344CB8AC3E}">
        <p14:creationId xmlns:p14="http://schemas.microsoft.com/office/powerpoint/2010/main" val="224946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97873" y="5865224"/>
            <a:ext cx="1563248" cy="369332"/>
          </a:xfrm>
          <a:prstGeom prst="rect">
            <a:avLst/>
          </a:prstGeom>
          <a:noFill/>
        </p:spPr>
        <p:txBody>
          <a:bodyPr wrap="none" rtlCol="0">
            <a:spAutoFit/>
          </a:bodyPr>
          <a:lstStyle/>
          <a:p>
            <a:r>
              <a:rPr lang="en-US" dirty="0" smtClean="0"/>
              <a:t>Jessica Brewer</a:t>
            </a:r>
            <a:endParaRPr lang="en-US" dirty="0"/>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625634" y="274321"/>
            <a:ext cx="4188379" cy="5448508"/>
          </a:xfrm>
          <a:prstGeom prst="rect">
            <a:avLst/>
          </a:prstGeom>
        </p:spPr>
      </p:pic>
      <p:sp>
        <p:nvSpPr>
          <p:cNvPr id="7"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32</a:t>
            </a:r>
            <a:endParaRPr lang="en-US" dirty="0"/>
          </a:p>
        </p:txBody>
      </p:sp>
    </p:spTree>
    <p:extLst>
      <p:ext uri="{BB962C8B-B14F-4D97-AF65-F5344CB8AC3E}">
        <p14:creationId xmlns:p14="http://schemas.microsoft.com/office/powerpoint/2010/main" val="256858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821" y="84083"/>
            <a:ext cx="7772400" cy="749635"/>
          </a:xfrm>
        </p:spPr>
        <p:txBody>
          <a:bodyPr/>
          <a:lstStyle/>
          <a:p>
            <a:pPr algn="ctr"/>
            <a:r>
              <a:rPr lang="en-US" sz="3600" b="1" dirty="0" smtClean="0">
                <a:effectLst>
                  <a:outerShdw blurRad="38100" dist="38100" dir="2700000" algn="tl">
                    <a:srgbClr val="000000">
                      <a:alpha val="43137"/>
                    </a:srgbClr>
                  </a:outerShdw>
                </a:effectLst>
              </a:rPr>
              <a:t>Local Setting</a:t>
            </a:r>
            <a:endParaRPr lang="en-US" sz="3600" b="1" dirty="0">
              <a:effectLst>
                <a:outerShdw blurRad="38100" dist="38100" dir="2700000" algn="tl">
                  <a:srgbClr val="000000">
                    <a:alpha val="43137"/>
                  </a:srgbClr>
                </a:outerShdw>
              </a:effectLst>
            </a:endParaRPr>
          </a:p>
        </p:txBody>
      </p:sp>
      <p:pic>
        <p:nvPicPr>
          <p:cNvPr id="1026" name="Picture 2" descr="3D Mode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0759" y="860613"/>
            <a:ext cx="7091617" cy="470297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80752" y="5826035"/>
            <a:ext cx="1563248" cy="369332"/>
          </a:xfrm>
          <a:prstGeom prst="rect">
            <a:avLst/>
          </a:prstGeom>
          <a:noFill/>
        </p:spPr>
        <p:txBody>
          <a:bodyPr wrap="none" rtlCol="0">
            <a:spAutoFit/>
          </a:bodyPr>
          <a:lstStyle/>
          <a:p>
            <a:r>
              <a:rPr lang="en-US" dirty="0" smtClean="0"/>
              <a:t>Jessica Brewer</a:t>
            </a:r>
            <a:endParaRPr lang="en-US" dirty="0"/>
          </a:p>
        </p:txBody>
      </p:sp>
      <p:sp>
        <p:nvSpPr>
          <p:cNvPr id="6"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33</a:t>
            </a:r>
            <a:endParaRPr lang="en-US" dirty="0"/>
          </a:p>
        </p:txBody>
      </p:sp>
    </p:spTree>
    <p:extLst>
      <p:ext uri="{BB962C8B-B14F-4D97-AF65-F5344CB8AC3E}">
        <p14:creationId xmlns:p14="http://schemas.microsoft.com/office/powerpoint/2010/main" val="28341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083"/>
            <a:ext cx="9143999" cy="1143000"/>
          </a:xfrm>
        </p:spPr>
        <p:txBody>
          <a:bodyPr/>
          <a:lstStyle/>
          <a:p>
            <a:pPr algn="ctr"/>
            <a:r>
              <a:rPr lang="en-US" sz="3600" b="1" dirty="0" smtClean="0">
                <a:effectLst>
                  <a:outerShdw blurRad="38100" dist="38100" dir="2700000" algn="tl">
                    <a:srgbClr val="000000">
                      <a:alpha val="43137"/>
                    </a:srgbClr>
                  </a:outerShdw>
                </a:effectLst>
              </a:rPr>
              <a:t>NNE MIP 4H </a:t>
            </a:r>
            <a:r>
              <a:rPr lang="en-US" sz="3600" b="1" dirty="0" err="1" smtClean="0">
                <a:effectLst>
                  <a:outerShdw blurRad="38100" dist="38100" dir="2700000" algn="tl">
                    <a:srgbClr val="000000">
                      <a:alpha val="43137"/>
                    </a:srgbClr>
                  </a:outerShdw>
                </a:effectLst>
              </a:rPr>
              <a:t>Rhomaa-umaa</a:t>
            </a:r>
            <a:r>
              <a:rPr lang="en-US" sz="3600" b="1" dirty="0" smtClean="0">
                <a:effectLst>
                  <a:outerShdw blurRad="38100" dist="38100" dir="2700000" algn="tl">
                    <a:srgbClr val="000000">
                      <a:alpha val="43137"/>
                    </a:srgbClr>
                  </a:outerShdw>
                </a:effectLst>
              </a:rPr>
              <a:t> Model</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0434" y="1096454"/>
            <a:ext cx="7347543" cy="4336164"/>
          </a:xfrm>
          <a:prstGeom prst="rect">
            <a:avLst/>
          </a:prstGeom>
          <a:ln>
            <a:solidFill>
              <a:schemeClr val="tx1"/>
            </a:solidFill>
          </a:ln>
          <a:effectLst>
            <a:outerShdw blurRad="292100" dist="139700" dir="2700000" algn="tl" rotWithShape="0">
              <a:srgbClr val="333333">
                <a:alpha val="65000"/>
              </a:srgbClr>
            </a:outerShdw>
          </a:effectLst>
        </p:spPr>
      </p:pic>
      <p:sp>
        <p:nvSpPr>
          <p:cNvPr id="9" name="TextBox 8"/>
          <p:cNvSpPr txBox="1"/>
          <p:nvPr/>
        </p:nvSpPr>
        <p:spPr>
          <a:xfrm>
            <a:off x="7673788" y="5799909"/>
            <a:ext cx="1470211" cy="369332"/>
          </a:xfrm>
          <a:prstGeom prst="rect">
            <a:avLst/>
          </a:prstGeom>
          <a:noFill/>
        </p:spPr>
        <p:txBody>
          <a:bodyPr wrap="none" rtlCol="0">
            <a:spAutoFit/>
          </a:bodyPr>
          <a:lstStyle/>
          <a:p>
            <a:r>
              <a:rPr lang="en-US" dirty="0" smtClean="0"/>
              <a:t>Tom </a:t>
            </a:r>
            <a:r>
              <a:rPr lang="en-US" dirty="0" err="1" smtClean="0"/>
              <a:t>Paronish</a:t>
            </a:r>
            <a:endParaRPr lang="en-US" dirty="0"/>
          </a:p>
        </p:txBody>
      </p:sp>
      <p:sp>
        <p:nvSpPr>
          <p:cNvPr id="11"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34</a:t>
            </a:r>
            <a:endParaRPr lang="en-US" dirty="0"/>
          </a:p>
        </p:txBody>
      </p:sp>
    </p:spTree>
    <p:extLst>
      <p:ext uri="{BB962C8B-B14F-4D97-AF65-F5344CB8AC3E}">
        <p14:creationId xmlns:p14="http://schemas.microsoft.com/office/powerpoint/2010/main" val="270607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083"/>
            <a:ext cx="9143999" cy="1143000"/>
          </a:xfrm>
        </p:spPr>
        <p:txBody>
          <a:bodyPr/>
          <a:lstStyle/>
          <a:p>
            <a:pPr algn="ctr"/>
            <a:r>
              <a:rPr lang="en-US" sz="3600" b="1" dirty="0" smtClean="0">
                <a:effectLst>
                  <a:outerShdw blurRad="38100" dist="38100" dir="2700000" algn="tl">
                    <a:srgbClr val="000000">
                      <a:alpha val="43137"/>
                    </a:srgbClr>
                  </a:outerShdw>
                </a:effectLst>
              </a:rPr>
              <a:t>NNE MIP 4H </a:t>
            </a:r>
            <a:r>
              <a:rPr lang="en-US" sz="3600" b="1" dirty="0" err="1" smtClean="0">
                <a:effectLst>
                  <a:outerShdw blurRad="38100" dist="38100" dir="2700000" algn="tl">
                    <a:srgbClr val="000000">
                      <a:alpha val="43137"/>
                    </a:srgbClr>
                  </a:outerShdw>
                </a:effectLst>
              </a:rPr>
              <a:t>Statmin</a:t>
            </a:r>
            <a:r>
              <a:rPr lang="en-US" sz="3600" b="1" dirty="0" smtClean="0">
                <a:effectLst>
                  <a:outerShdw blurRad="38100" dist="38100" dir="2700000" algn="tl">
                    <a:srgbClr val="000000">
                      <a:alpha val="43137"/>
                    </a:srgbClr>
                  </a:outerShdw>
                </a:effectLst>
              </a:rPr>
              <a:t> Model</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5498" y="1227083"/>
            <a:ext cx="5733001" cy="4361500"/>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7423848" y="5812972"/>
            <a:ext cx="1720151" cy="369332"/>
          </a:xfrm>
          <a:prstGeom prst="rect">
            <a:avLst/>
          </a:prstGeom>
          <a:noFill/>
        </p:spPr>
        <p:txBody>
          <a:bodyPr wrap="none" rtlCol="0">
            <a:spAutoFit/>
          </a:bodyPr>
          <a:lstStyle/>
          <a:p>
            <a:r>
              <a:rPr lang="en-US" dirty="0" err="1" smtClean="0"/>
              <a:t>Guochang</a:t>
            </a:r>
            <a:r>
              <a:rPr lang="en-US" dirty="0" smtClean="0"/>
              <a:t> Wang</a:t>
            </a:r>
            <a:endParaRPr lang="en-US" dirty="0"/>
          </a:p>
        </p:txBody>
      </p:sp>
      <p:sp>
        <p:nvSpPr>
          <p:cNvPr id="6"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35</a:t>
            </a:r>
            <a:endParaRPr lang="en-US" dirty="0"/>
          </a:p>
        </p:txBody>
      </p:sp>
    </p:spTree>
    <p:extLst>
      <p:ext uri="{BB962C8B-B14F-4D97-AF65-F5344CB8AC3E}">
        <p14:creationId xmlns:p14="http://schemas.microsoft.com/office/powerpoint/2010/main" val="87305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083"/>
            <a:ext cx="9143999" cy="1143000"/>
          </a:xfrm>
        </p:spPr>
        <p:txBody>
          <a:bodyPr/>
          <a:lstStyle/>
          <a:p>
            <a:pPr algn="ctr"/>
            <a:r>
              <a:rPr lang="en-US" sz="3600" b="1" dirty="0" smtClean="0">
                <a:effectLst>
                  <a:outerShdw blurRad="38100" dist="38100" dir="2700000" algn="tl">
                    <a:srgbClr val="000000">
                      <a:alpha val="43137"/>
                    </a:srgbClr>
                  </a:outerShdw>
                </a:effectLst>
              </a:rPr>
              <a:t>NNE MIP 4H </a:t>
            </a:r>
            <a:r>
              <a:rPr lang="en-US" sz="3600" b="1" dirty="0" err="1" smtClean="0">
                <a:effectLst>
                  <a:outerShdw blurRad="38100" dist="38100" dir="2700000" algn="tl">
                    <a:srgbClr val="000000">
                      <a:alpha val="43137"/>
                    </a:srgbClr>
                  </a:outerShdw>
                </a:effectLst>
              </a:rPr>
              <a:t>GeoMechanical</a:t>
            </a:r>
            <a:r>
              <a:rPr lang="en-US" sz="3600" b="1" dirty="0" smtClean="0">
                <a:effectLst>
                  <a:outerShdw blurRad="38100" dist="38100" dir="2700000" algn="tl">
                    <a:srgbClr val="000000">
                      <a:alpha val="43137"/>
                    </a:srgbClr>
                  </a:outerShdw>
                </a:effectLst>
              </a:rPr>
              <a:t> Model</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7828255" y="5809629"/>
            <a:ext cx="1315745" cy="369332"/>
          </a:xfrm>
          <a:prstGeom prst="rect">
            <a:avLst/>
          </a:prstGeom>
          <a:noFill/>
        </p:spPr>
        <p:txBody>
          <a:bodyPr wrap="none" rtlCol="0">
            <a:spAutoFit/>
          </a:bodyPr>
          <a:lstStyle/>
          <a:p>
            <a:r>
              <a:rPr lang="en-US" dirty="0" smtClean="0"/>
              <a:t>Tom Wilson</a:t>
            </a:r>
            <a:endParaRPr lang="en-US" dirty="0"/>
          </a:p>
        </p:txBody>
      </p:sp>
      <p:sp>
        <p:nvSpPr>
          <p:cNvPr id="6"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36</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0432" y="1105291"/>
            <a:ext cx="5593416" cy="449905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786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84" y="23922"/>
            <a:ext cx="9067800" cy="1143000"/>
          </a:xfrm>
        </p:spPr>
        <p:txBody>
          <a:bodyPr>
            <a:noAutofit/>
          </a:bodyPr>
          <a:lstStyle/>
          <a:p>
            <a:pPr algn="ctr"/>
            <a:r>
              <a:rPr lang="en-US" sz="3600" b="1" dirty="0" smtClean="0">
                <a:effectLst>
                  <a:outerShdw blurRad="38100" dist="38100" dir="2700000" algn="tl">
                    <a:srgbClr val="000000">
                      <a:alpha val="43137"/>
                    </a:srgbClr>
                  </a:outerShdw>
                </a:effectLst>
              </a:rPr>
              <a:t>Marcellus Shale Energy And Environment Laboratory - MSEEL</a:t>
            </a:r>
            <a:endParaRPr lang="en-US" sz="3600" b="1" dirty="0">
              <a:effectLst>
                <a:outerShdw blurRad="38100" dist="38100" dir="2700000" algn="tl">
                  <a:srgbClr val="000000">
                    <a:alpha val="43137"/>
                  </a:srgbClr>
                </a:outerShdw>
              </a:effectLst>
            </a:endParaRPr>
          </a:p>
        </p:txBody>
      </p:sp>
      <p:sp>
        <p:nvSpPr>
          <p:cNvPr id="17"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4</a:t>
            </a:fld>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702" y="1369424"/>
            <a:ext cx="6172200" cy="4114800"/>
          </a:xfrm>
          <a:prstGeom prst="rect">
            <a:avLst/>
          </a:prstGeom>
          <a:ln>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6986380" y="2337311"/>
            <a:ext cx="1657826" cy="1446550"/>
          </a:xfrm>
          <a:prstGeom prst="rect">
            <a:avLst/>
          </a:prstGeom>
          <a:noFill/>
        </p:spPr>
        <p:txBody>
          <a:bodyPr wrap="none" rtlCol="0">
            <a:spAutoFit/>
          </a:bodyPr>
          <a:lstStyle/>
          <a:p>
            <a:pPr algn="ctr"/>
            <a:r>
              <a:rPr lang="en-US" sz="4400" b="1" dirty="0" smtClean="0">
                <a:solidFill>
                  <a:schemeClr val="tx2"/>
                </a:solidFill>
                <a:latin typeface="+mj-lt"/>
              </a:rPr>
              <a:t>The</a:t>
            </a:r>
          </a:p>
          <a:p>
            <a:pPr algn="ctr"/>
            <a:r>
              <a:rPr lang="en-US" sz="4400" b="1" dirty="0" smtClean="0">
                <a:solidFill>
                  <a:schemeClr val="tx2"/>
                </a:solidFill>
                <a:latin typeface="+mj-lt"/>
              </a:rPr>
              <a:t>Good</a:t>
            </a:r>
            <a:endParaRPr lang="en-US" sz="4400" b="1" dirty="0">
              <a:solidFill>
                <a:schemeClr val="tx2"/>
              </a:solidFill>
              <a:latin typeface="+mj-lt"/>
            </a:endParaRPr>
          </a:p>
        </p:txBody>
      </p:sp>
    </p:spTree>
    <p:extLst>
      <p:ext uri="{BB962C8B-B14F-4D97-AF65-F5344CB8AC3E}">
        <p14:creationId xmlns:p14="http://schemas.microsoft.com/office/powerpoint/2010/main" val="75258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083"/>
            <a:ext cx="9143999" cy="1143000"/>
          </a:xfrm>
        </p:spPr>
        <p:txBody>
          <a:bodyPr/>
          <a:lstStyle/>
          <a:p>
            <a:pPr algn="ctr"/>
            <a:r>
              <a:rPr lang="en-US" sz="3600" b="1" dirty="0" smtClean="0">
                <a:effectLst>
                  <a:outerShdw blurRad="38100" dist="38100" dir="2700000" algn="tl">
                    <a:srgbClr val="000000">
                      <a:alpha val="43137"/>
                    </a:srgbClr>
                  </a:outerShdw>
                </a:effectLst>
              </a:rPr>
              <a:t>NNE MIP 4H </a:t>
            </a:r>
            <a:r>
              <a:rPr lang="en-US" sz="3600" b="1" dirty="0" err="1" smtClean="0">
                <a:effectLst>
                  <a:outerShdw blurRad="38100" dist="38100" dir="2700000" algn="tl">
                    <a:srgbClr val="000000">
                      <a:alpha val="43137"/>
                    </a:srgbClr>
                  </a:outerShdw>
                </a:effectLst>
              </a:rPr>
              <a:t>GeoMechanical</a:t>
            </a:r>
            <a:r>
              <a:rPr lang="en-US" sz="3600" b="1" dirty="0" smtClean="0">
                <a:effectLst>
                  <a:outerShdw blurRad="38100" dist="38100" dir="2700000" algn="tl">
                    <a:srgbClr val="000000">
                      <a:alpha val="43137"/>
                    </a:srgbClr>
                  </a:outerShdw>
                </a:effectLst>
              </a:rPr>
              <a:t> Model</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7828255" y="5809629"/>
            <a:ext cx="1315745" cy="369332"/>
          </a:xfrm>
          <a:prstGeom prst="rect">
            <a:avLst/>
          </a:prstGeom>
          <a:noFill/>
        </p:spPr>
        <p:txBody>
          <a:bodyPr wrap="none" rtlCol="0">
            <a:spAutoFit/>
          </a:bodyPr>
          <a:lstStyle/>
          <a:p>
            <a:r>
              <a:rPr lang="en-US" dirty="0" smtClean="0"/>
              <a:t>Tom Wilson</a:t>
            </a:r>
            <a:endParaRPr lang="en-US" dirty="0"/>
          </a:p>
        </p:txBody>
      </p:sp>
      <p:sp>
        <p:nvSpPr>
          <p:cNvPr id="6"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37</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0137" y="1083049"/>
            <a:ext cx="6943725" cy="4476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8996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43000"/>
          </a:xfrm>
        </p:spPr>
        <p:txBody>
          <a:bodyPr/>
          <a:lstStyle/>
          <a:p>
            <a:pPr algn="ctr"/>
            <a:r>
              <a:rPr lang="en-US" sz="3600" b="1" dirty="0" smtClean="0">
                <a:effectLst>
                  <a:outerShdw blurRad="38100" dist="38100" dir="2700000" algn="tl">
                    <a:srgbClr val="000000">
                      <a:alpha val="43137"/>
                    </a:srgbClr>
                  </a:outerShdw>
                </a:effectLst>
              </a:rPr>
              <a:t>Drilled Vertical Top-holes</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020" y="914400"/>
            <a:ext cx="3377499" cy="4559624"/>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4317" y="1386639"/>
            <a:ext cx="4820195" cy="3615146"/>
          </a:xfrm>
          <a:prstGeom prst="rect">
            <a:avLst/>
          </a:prstGeom>
          <a:ln>
            <a:solidFill>
              <a:schemeClr val="tx1"/>
            </a:solidFill>
          </a:ln>
          <a:effectLst>
            <a:outerShdw blurRad="292100" dist="139700" dir="2700000" algn="tl" rotWithShape="0">
              <a:srgbClr val="333333">
                <a:alpha val="65000"/>
              </a:srgbClr>
            </a:outerShdw>
          </a:effectLst>
        </p:spPr>
      </p:pic>
      <p:sp>
        <p:nvSpPr>
          <p:cNvPr id="9"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38</a:t>
            </a:r>
          </a:p>
        </p:txBody>
      </p:sp>
    </p:spTree>
    <p:extLst>
      <p:ext uri="{BB962C8B-B14F-4D97-AF65-F5344CB8AC3E}">
        <p14:creationId xmlns:p14="http://schemas.microsoft.com/office/powerpoint/2010/main" val="114161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43000"/>
          </a:xfrm>
        </p:spPr>
        <p:txBody>
          <a:bodyPr/>
          <a:lstStyle/>
          <a:p>
            <a:pPr algn="ctr"/>
            <a:r>
              <a:rPr lang="en-US" sz="3600" b="1" dirty="0" smtClean="0">
                <a:effectLst>
                  <a:outerShdw blurRad="38100" dist="38100" dir="2700000" algn="tl">
                    <a:srgbClr val="000000">
                      <a:alpha val="43137"/>
                    </a:srgbClr>
                  </a:outerShdw>
                </a:effectLst>
              </a:rPr>
              <a:t>Drilled Pilot Hole</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38</a:t>
            </a:r>
          </a:p>
        </p:txBody>
      </p:sp>
      <p:pic>
        <p:nvPicPr>
          <p:cNvPr id="4098" name="Picture 2" descr="G:\MSEEL Notes\Rig Pictures\DJI001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421" y="973137"/>
            <a:ext cx="812800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0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083"/>
            <a:ext cx="9143999" cy="1143000"/>
          </a:xfrm>
        </p:spPr>
        <p:txBody>
          <a:bodyPr/>
          <a:lstStyle/>
          <a:p>
            <a:pPr algn="ctr"/>
            <a:r>
              <a:rPr lang="en-US" sz="3600" b="1" dirty="0" smtClean="0">
                <a:effectLst>
                  <a:outerShdw blurRad="38100" dist="38100" dir="2700000" algn="tl">
                    <a:srgbClr val="000000">
                      <a:alpha val="43137"/>
                    </a:srgbClr>
                  </a:outerShdw>
                </a:effectLst>
              </a:rPr>
              <a:t>NNE MIP 3H Initial Log Analysis</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685302" y="5849710"/>
            <a:ext cx="2230098" cy="646331"/>
          </a:xfrm>
          <a:prstGeom prst="rect">
            <a:avLst/>
          </a:prstGeom>
          <a:noFill/>
        </p:spPr>
        <p:txBody>
          <a:bodyPr wrap="none" rtlCol="0">
            <a:spAutoFit/>
          </a:bodyPr>
          <a:lstStyle/>
          <a:p>
            <a:r>
              <a:rPr lang="en-US" dirty="0" smtClean="0"/>
              <a:t>Shuvajit Bhattacharya</a:t>
            </a:r>
          </a:p>
          <a:p>
            <a:r>
              <a:rPr lang="en-US" dirty="0" smtClean="0"/>
              <a:t>Tom </a:t>
            </a:r>
            <a:r>
              <a:rPr lang="en-US" dirty="0" err="1" smtClean="0"/>
              <a:t>Paronish</a:t>
            </a:r>
            <a:endParaRPr lang="en-US" dirty="0"/>
          </a:p>
        </p:txBody>
      </p:sp>
      <p:sp>
        <p:nvSpPr>
          <p:cNvPr id="6"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36</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360" t="23557" r="39271" b="9796"/>
          <a:stretch/>
        </p:blipFill>
        <p:spPr>
          <a:xfrm>
            <a:off x="1275169" y="1017022"/>
            <a:ext cx="7220246" cy="4682029"/>
          </a:xfrm>
          <a:prstGeom prst="rect">
            <a:avLst/>
          </a:prstGeom>
        </p:spPr>
      </p:pic>
    </p:spTree>
    <p:extLst>
      <p:ext uri="{BB962C8B-B14F-4D97-AF65-F5344CB8AC3E}">
        <p14:creationId xmlns:p14="http://schemas.microsoft.com/office/powerpoint/2010/main" val="52583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43000"/>
          </a:xfrm>
        </p:spPr>
        <p:txBody>
          <a:bodyPr/>
          <a:lstStyle/>
          <a:p>
            <a:pPr algn="ctr"/>
            <a:r>
              <a:rPr lang="en-US" sz="3600" b="1" dirty="0" smtClean="0">
                <a:effectLst>
                  <a:outerShdw blurRad="38100" dist="38100" dir="2700000" algn="tl">
                    <a:srgbClr val="000000">
                      <a:alpha val="43137"/>
                    </a:srgbClr>
                  </a:outerShdw>
                </a:effectLst>
              </a:rPr>
              <a:t>Drill SW and Laterals</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1012429" y="3356823"/>
            <a:ext cx="7162481" cy="1998948"/>
          </a:xfrm>
          <a:prstGeom prst="rect">
            <a:avLst/>
          </a:prstGeom>
        </p:spPr>
      </p:pic>
      <p:pic>
        <p:nvPicPr>
          <p:cNvPr id="7" name="Picture 6"/>
          <p:cNvPicPr>
            <a:picLocks noChangeAspect="1"/>
          </p:cNvPicPr>
          <p:nvPr/>
        </p:nvPicPr>
        <p:blipFill>
          <a:blip r:embed="rId3"/>
          <a:stretch>
            <a:fillRect/>
          </a:stretch>
        </p:blipFill>
        <p:spPr>
          <a:xfrm>
            <a:off x="1012430" y="1143000"/>
            <a:ext cx="7119140" cy="1950823"/>
          </a:xfrm>
          <a:prstGeom prst="rect">
            <a:avLst/>
          </a:prstGeom>
        </p:spPr>
      </p:pic>
      <p:sp>
        <p:nvSpPr>
          <p:cNvPr id="8"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43</a:t>
            </a:r>
            <a:endParaRPr lang="en-US" dirty="0"/>
          </a:p>
        </p:txBody>
      </p:sp>
    </p:spTree>
    <p:extLst>
      <p:ext uri="{BB962C8B-B14F-4D97-AF65-F5344CB8AC3E}">
        <p14:creationId xmlns:p14="http://schemas.microsoft.com/office/powerpoint/2010/main" val="237388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49286"/>
            <a:ext cx="9144000" cy="1060552"/>
          </a:xfrm>
        </p:spPr>
        <p:txBody>
          <a:bodyPr/>
          <a:lstStyle/>
          <a:p>
            <a:pPr algn="ctr"/>
            <a:r>
              <a:rPr lang="en-US" b="1" dirty="0" smtClean="0">
                <a:latin typeface="+mn-lt"/>
              </a:rPr>
              <a:t>Well Site Operations</a:t>
            </a:r>
            <a:endParaRPr lang="en-US" b="1" dirty="0">
              <a:latin typeface="+mn-lt"/>
            </a:endParaRPr>
          </a:p>
        </p:txBody>
      </p:sp>
      <p:sp>
        <p:nvSpPr>
          <p:cNvPr id="5" name="Content Placeholder 4"/>
          <p:cNvSpPr>
            <a:spLocks noGrp="1"/>
          </p:cNvSpPr>
          <p:nvPr>
            <p:ph idx="1"/>
          </p:nvPr>
        </p:nvSpPr>
        <p:spPr>
          <a:xfrm>
            <a:off x="648314" y="1268360"/>
            <a:ext cx="7886700" cy="4965291"/>
          </a:xfrm>
        </p:spPr>
        <p:txBody>
          <a:bodyPr>
            <a:normAutofit fontScale="47500" lnSpcReduction="20000"/>
          </a:bodyPr>
          <a:lstStyle/>
          <a:p>
            <a:r>
              <a:rPr lang="en-US" dirty="0"/>
              <a:t>8/27 Start of Drilling operations on the MIP 3H vertical </a:t>
            </a:r>
            <a:r>
              <a:rPr lang="en-US" dirty="0" smtClean="0"/>
              <a:t>pilot - Nudge</a:t>
            </a:r>
            <a:endParaRPr lang="en-US" dirty="0"/>
          </a:p>
          <a:p>
            <a:r>
              <a:rPr lang="en-US" dirty="0"/>
              <a:t>8/29 Start Coring Operations in MIP 3H vertical pilot </a:t>
            </a:r>
            <a:endParaRPr lang="en-US" dirty="0" smtClean="0"/>
          </a:p>
          <a:p>
            <a:r>
              <a:rPr lang="en-US" dirty="0" smtClean="0"/>
              <a:t>9/2 finish </a:t>
            </a:r>
            <a:r>
              <a:rPr lang="en-US" dirty="0"/>
              <a:t>with logging </a:t>
            </a:r>
            <a:endParaRPr lang="en-US" dirty="0" smtClean="0"/>
          </a:p>
          <a:p>
            <a:r>
              <a:rPr lang="en-US" dirty="0" smtClean="0"/>
              <a:t>9/2 </a:t>
            </a:r>
            <a:r>
              <a:rPr lang="en-US" dirty="0"/>
              <a:t>rig tour </a:t>
            </a:r>
            <a:endParaRPr lang="en-US" dirty="0" smtClean="0"/>
          </a:p>
          <a:p>
            <a:r>
              <a:rPr lang="en-US" dirty="0" smtClean="0"/>
              <a:t>9/3 </a:t>
            </a:r>
            <a:r>
              <a:rPr lang="en-US" dirty="0"/>
              <a:t>Sidewall cores in MIP 3H vertical pilot</a:t>
            </a:r>
          </a:p>
          <a:p>
            <a:r>
              <a:rPr lang="en-US" dirty="0"/>
              <a:t>9/3-9/5 Plug back and cement vertical pilot</a:t>
            </a:r>
          </a:p>
          <a:p>
            <a:r>
              <a:rPr lang="en-US" dirty="0"/>
              <a:t>9/6 -9/14 Skid over and drill and complete MIP 5H as horizontal production well</a:t>
            </a:r>
          </a:p>
          <a:p>
            <a:r>
              <a:rPr lang="en-US" dirty="0"/>
              <a:t>9/10 Rig Tour (Request if you would like a rig tour - Limited slots)</a:t>
            </a:r>
          </a:p>
          <a:p>
            <a:r>
              <a:rPr lang="en-US" dirty="0"/>
              <a:t>9/14 Skid back and drill and complete MIP 3H as horizontal production well. Run Fiber in 3H.</a:t>
            </a:r>
          </a:p>
          <a:p>
            <a:pPr marL="0" indent="0">
              <a:buNone/>
            </a:pPr>
            <a:endParaRPr lang="en-US" dirty="0"/>
          </a:p>
          <a:p>
            <a:r>
              <a:rPr lang="en-US" dirty="0"/>
              <a:t>9/5-9/14 drill science observation well with small rig.  Planning only sidewalls and basic logs before setting up for micro-seismic</a:t>
            </a:r>
            <a:r>
              <a:rPr lang="en-US" dirty="0" smtClean="0"/>
              <a:t>.</a:t>
            </a:r>
          </a:p>
          <a:p>
            <a:endParaRPr lang="en-US" dirty="0"/>
          </a:p>
          <a:p>
            <a:r>
              <a:rPr lang="en-US" dirty="0"/>
              <a:t> </a:t>
            </a:r>
          </a:p>
        </p:txBody>
      </p:sp>
      <p:sp>
        <p:nvSpPr>
          <p:cNvPr id="6"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8</a:t>
            </a:r>
            <a:endParaRPr lang="en-US" dirty="0"/>
          </a:p>
        </p:txBody>
      </p:sp>
    </p:spTree>
    <p:extLst>
      <p:ext uri="{BB962C8B-B14F-4D97-AF65-F5344CB8AC3E}">
        <p14:creationId xmlns:p14="http://schemas.microsoft.com/office/powerpoint/2010/main" val="107388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4000" b="1" dirty="0" smtClean="0">
                <a:effectLst>
                  <a:outerShdw blurRad="38100" dist="38100" dir="2700000" algn="tl">
                    <a:srgbClr val="000000">
                      <a:alpha val="43137"/>
                    </a:srgbClr>
                  </a:outerShdw>
                </a:effectLst>
              </a:rPr>
              <a:t>Core Analysis- Key Research Questions</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48355" y="1402644"/>
            <a:ext cx="4648200" cy="4312356"/>
          </a:xfrm>
        </p:spPr>
        <p:txBody>
          <a:bodyPr>
            <a:normAutofit/>
          </a:bodyPr>
          <a:lstStyle/>
          <a:p>
            <a:pPr marL="53975" indent="-53975">
              <a:buNone/>
            </a:pPr>
            <a:r>
              <a:rPr lang="en-US" sz="2400" b="1" i="1" dirty="0" smtClean="0">
                <a:solidFill>
                  <a:schemeClr val="tx1"/>
                </a:solidFill>
              </a:rPr>
              <a:t>What </a:t>
            </a:r>
            <a:r>
              <a:rPr lang="en-US" sz="2400" b="1" i="1" dirty="0">
                <a:solidFill>
                  <a:schemeClr val="tx1"/>
                </a:solidFill>
              </a:rPr>
              <a:t>is the heterogeneity in </a:t>
            </a:r>
            <a:r>
              <a:rPr lang="en-US" sz="2400" b="1" i="1" dirty="0" err="1">
                <a:solidFill>
                  <a:schemeClr val="tx1"/>
                </a:solidFill>
              </a:rPr>
              <a:t>petrophysical</a:t>
            </a:r>
            <a:r>
              <a:rPr lang="en-US" sz="2400" b="1" i="1" dirty="0">
                <a:solidFill>
                  <a:schemeClr val="tx1"/>
                </a:solidFill>
              </a:rPr>
              <a:t> properties at different scales </a:t>
            </a:r>
            <a:r>
              <a:rPr lang="en-US" sz="2400" b="1" dirty="0" smtClean="0">
                <a:solidFill>
                  <a:schemeClr val="tx1"/>
                </a:solidFill>
              </a:rPr>
              <a:t>? </a:t>
            </a:r>
            <a:endParaRPr lang="en-US" sz="2400" b="1" dirty="0">
              <a:solidFill>
                <a:schemeClr val="tx1"/>
              </a:solidFill>
            </a:endParaRPr>
          </a:p>
          <a:p>
            <a:pPr marL="461963" lvl="2" indent="-173038"/>
            <a:r>
              <a:rPr lang="en-GB" sz="1600" b="1" dirty="0">
                <a:solidFill>
                  <a:schemeClr val="tx1"/>
                </a:solidFill>
              </a:rPr>
              <a:t>P</a:t>
            </a:r>
            <a:r>
              <a:rPr lang="en-GB" sz="1600" b="1" dirty="0" smtClean="0">
                <a:solidFill>
                  <a:schemeClr val="tx1"/>
                </a:solidFill>
              </a:rPr>
              <a:t>resence, geological migration, and modern flow of fluids, water, gases and microorganisms</a:t>
            </a:r>
          </a:p>
          <a:p>
            <a:pPr marL="461963" lvl="2" indent="-173038"/>
            <a:r>
              <a:rPr lang="en-GB" sz="1600" b="1" dirty="0">
                <a:solidFill>
                  <a:schemeClr val="tx1"/>
                </a:solidFill>
              </a:rPr>
              <a:t>L</a:t>
            </a:r>
            <a:r>
              <a:rPr lang="en-GB" sz="1600" b="1" dirty="0" smtClean="0">
                <a:solidFill>
                  <a:schemeClr val="tx1"/>
                </a:solidFill>
              </a:rPr>
              <a:t>ong-term production behaviour of reservoir	</a:t>
            </a:r>
          </a:p>
          <a:p>
            <a:pPr marL="0" lvl="2" indent="0">
              <a:buNone/>
            </a:pPr>
            <a:r>
              <a:rPr lang="en-US" sz="2200" b="1" i="1" dirty="0" smtClean="0">
                <a:solidFill>
                  <a:schemeClr val="tx1"/>
                </a:solidFill>
              </a:rPr>
              <a:t>What is the spatial and temporal variations in mineral and elemental composition? </a:t>
            </a:r>
          </a:p>
          <a:p>
            <a:pPr marL="515938" lvl="2" indent="-171450"/>
            <a:r>
              <a:rPr lang="en-US" sz="1600" b="1" dirty="0">
                <a:solidFill>
                  <a:schemeClr val="tx1"/>
                </a:solidFill>
              </a:rPr>
              <a:t>N</a:t>
            </a:r>
            <a:r>
              <a:rPr lang="en-US" sz="1600" b="1" dirty="0" smtClean="0">
                <a:solidFill>
                  <a:schemeClr val="tx1"/>
                </a:solidFill>
              </a:rPr>
              <a:t>atural/induced  fracture networks</a:t>
            </a:r>
          </a:p>
          <a:p>
            <a:pPr marL="515938" lvl="2" indent="-171450"/>
            <a:r>
              <a:rPr lang="en-US" sz="1600" b="1" dirty="0" smtClean="0">
                <a:solidFill>
                  <a:schemeClr val="tx1"/>
                </a:solidFill>
              </a:rPr>
              <a:t>Implications for rock-fluid interactions</a:t>
            </a:r>
            <a:endParaRPr lang="en-US" sz="1600" b="1" i="1" dirty="0" smtClean="0">
              <a:solidFill>
                <a:schemeClr val="tx1"/>
              </a:solidFill>
            </a:endParaRPr>
          </a:p>
          <a:p>
            <a:pPr marL="1371600" lvl="4" indent="-457200"/>
            <a:endParaRPr lang="en-US" sz="2200" i="1" dirty="0">
              <a:solidFill>
                <a:schemeClr val="tx1"/>
              </a:solidFill>
            </a:endParaRPr>
          </a:p>
          <a:p>
            <a:pPr marL="0" indent="0">
              <a:buNone/>
            </a:pPr>
            <a:endParaRPr lang="en-US" dirty="0">
              <a:solidFill>
                <a:schemeClr val="tx1"/>
              </a:solidFill>
            </a:endParaRPr>
          </a:p>
        </p:txBody>
      </p:sp>
      <p:pic>
        <p:nvPicPr>
          <p:cNvPr id="3074" name="Picture 2" descr="C:\Users\Shikha\Desktop\Proposals 2014\NSF biodiversity\Imagespictures\Thin Sectio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1425278"/>
            <a:ext cx="3962400" cy="39624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52377" y="5401845"/>
            <a:ext cx="2715423" cy="338554"/>
          </a:xfrm>
          <a:prstGeom prst="rect">
            <a:avLst/>
          </a:prstGeom>
          <a:noFill/>
        </p:spPr>
        <p:txBody>
          <a:bodyPr wrap="none" rtlCol="0">
            <a:spAutoFit/>
          </a:bodyPr>
          <a:lstStyle/>
          <a:p>
            <a:r>
              <a:rPr lang="en-US" sz="1600" i="1" dirty="0" smtClean="0"/>
              <a:t>Photo Courtesy: Sharma, WVU</a:t>
            </a:r>
            <a:endParaRPr lang="en-US" sz="1600" i="1" dirty="0"/>
          </a:p>
        </p:txBody>
      </p:sp>
      <p:sp>
        <p:nvSpPr>
          <p:cNvPr id="6"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46</a:t>
            </a:fld>
            <a:endParaRPr lang="en-US" dirty="0"/>
          </a:p>
        </p:txBody>
      </p:sp>
    </p:spTree>
    <p:extLst>
      <p:ext uri="{BB962C8B-B14F-4D97-AF65-F5344CB8AC3E}">
        <p14:creationId xmlns:p14="http://schemas.microsoft.com/office/powerpoint/2010/main" val="17676578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403" y="132226"/>
            <a:ext cx="4586908" cy="1143000"/>
          </a:xfrm>
        </p:spPr>
        <p:txBody>
          <a:bodyPr/>
          <a:lstStyle/>
          <a:p>
            <a:r>
              <a:rPr lang="en-US" sz="4000" b="1" dirty="0" smtClean="0"/>
              <a:t>Cores Vertical Well</a:t>
            </a:r>
            <a:endParaRPr lang="en-US" sz="4000" b="1" dirty="0"/>
          </a:p>
        </p:txBody>
      </p:sp>
      <p:sp>
        <p:nvSpPr>
          <p:cNvPr id="3" name="Content Placeholder 2"/>
          <p:cNvSpPr>
            <a:spLocks noGrp="1"/>
          </p:cNvSpPr>
          <p:nvPr>
            <p:ph sz="quarter" idx="4294967295"/>
          </p:nvPr>
        </p:nvSpPr>
        <p:spPr>
          <a:xfrm>
            <a:off x="520976" y="1830410"/>
            <a:ext cx="4626758" cy="3227011"/>
          </a:xfrm>
          <a:prstGeom prst="rect">
            <a:avLst/>
          </a:prstGeom>
        </p:spPr>
        <p:txBody>
          <a:bodyPr>
            <a:normAutofit/>
          </a:bodyPr>
          <a:lstStyle/>
          <a:p>
            <a:pPr marL="0" indent="0">
              <a:buNone/>
            </a:pPr>
            <a:r>
              <a:rPr lang="en-US" sz="2400" b="1" dirty="0"/>
              <a:t>Sidewall </a:t>
            </a:r>
            <a:r>
              <a:rPr lang="en-US" sz="2400" b="1" dirty="0" smtClean="0"/>
              <a:t>Cores</a:t>
            </a:r>
            <a:endParaRPr lang="en-US" sz="2400" dirty="0" smtClean="0"/>
          </a:p>
          <a:p>
            <a:r>
              <a:rPr lang="en-US" sz="2400" dirty="0" smtClean="0"/>
              <a:t>50 - 2.5” X 1.5” cores</a:t>
            </a:r>
          </a:p>
          <a:p>
            <a:r>
              <a:rPr lang="en-US" sz="2400" dirty="0"/>
              <a:t>50 - </a:t>
            </a:r>
            <a:r>
              <a:rPr lang="en-US" sz="2400" dirty="0" smtClean="0"/>
              <a:t>2” </a:t>
            </a:r>
            <a:r>
              <a:rPr lang="en-US" sz="2400" dirty="0"/>
              <a:t>X </a:t>
            </a:r>
            <a:r>
              <a:rPr lang="en-US" sz="2400" dirty="0" smtClean="0"/>
              <a:t>1” cores</a:t>
            </a:r>
          </a:p>
          <a:p>
            <a:pPr marL="0" indent="0">
              <a:buNone/>
            </a:pPr>
            <a:r>
              <a:rPr lang="en-US" sz="2400" b="1" dirty="0" smtClean="0"/>
              <a:t>Whole Core</a:t>
            </a:r>
            <a:endParaRPr lang="en-US" sz="2400" dirty="0"/>
          </a:p>
          <a:p>
            <a:r>
              <a:rPr lang="en-US" sz="2400" dirty="0" smtClean="0"/>
              <a:t>120’ – 4” Core</a:t>
            </a:r>
            <a:endParaRPr lang="en-US" sz="2400" dirty="0"/>
          </a:p>
          <a:p>
            <a:r>
              <a:rPr lang="en-US" sz="2400" dirty="0" smtClean="0"/>
              <a:t>Above, Through and Below Marcellus</a:t>
            </a:r>
            <a:endParaRPr lang="en-US" sz="2400" dirty="0"/>
          </a:p>
          <a:p>
            <a:endParaRPr lang="en-US" sz="2400" dirty="0"/>
          </a:p>
        </p:txBody>
      </p:sp>
      <p:pic>
        <p:nvPicPr>
          <p:cNvPr id="7170" name="Picture 2"/>
          <p:cNvPicPr>
            <a:picLocks noGrp="1" noChangeAspect="1" noChangeArrowheads="1"/>
          </p:cNvPicPr>
          <p:nvPr>
            <p:ph sz="quarter"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5422647" y="2102502"/>
            <a:ext cx="3017520" cy="169412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2645" y="3926615"/>
            <a:ext cx="3017520" cy="169412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47</a:t>
            </a:fld>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22647" y="222538"/>
            <a:ext cx="3017520" cy="174997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4689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2531" y="928982"/>
            <a:ext cx="6507287" cy="472634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48</a:t>
            </a:fld>
            <a:endParaRPr lang="en-US" dirty="0"/>
          </a:p>
        </p:txBody>
      </p:sp>
      <p:sp>
        <p:nvSpPr>
          <p:cNvPr id="2" name="Title 1"/>
          <p:cNvSpPr>
            <a:spLocks noGrp="1"/>
          </p:cNvSpPr>
          <p:nvPr>
            <p:ph type="title"/>
          </p:nvPr>
        </p:nvSpPr>
        <p:spPr>
          <a:xfrm>
            <a:off x="457200" y="0"/>
            <a:ext cx="8229600" cy="1143000"/>
          </a:xfrm>
        </p:spPr>
        <p:txBody>
          <a:bodyPr/>
          <a:lstStyle/>
          <a:p>
            <a:pPr algn="ctr"/>
            <a:r>
              <a:rPr lang="en-US" sz="4000" b="1" dirty="0" smtClean="0">
                <a:effectLst>
                  <a:outerShdw blurRad="38100" dist="38100" dir="2700000" algn="tl">
                    <a:srgbClr val="000000">
                      <a:alpha val="43137"/>
                    </a:srgbClr>
                  </a:outerShdw>
                </a:effectLst>
              </a:rPr>
              <a:t>Whole Core</a:t>
            </a:r>
            <a:endParaRPr lang="en-US" sz="4000" b="1" dirty="0">
              <a:effectLst>
                <a:outerShdw blurRad="38100" dist="38100" dir="2700000" algn="tl">
                  <a:srgbClr val="000000">
                    <a:alpha val="43137"/>
                  </a:srgbClr>
                </a:outerShdw>
              </a:effectLst>
            </a:endParaRPr>
          </a:p>
        </p:txBody>
      </p:sp>
      <p:pic>
        <p:nvPicPr>
          <p:cNvPr id="5" name="Picture 2" descr="C:\Users\Tim\Downloads\MSEEL_Test_7522_Core28.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01403" y="928982"/>
            <a:ext cx="7620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121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0"/>
            <a:ext cx="8229600" cy="840259"/>
          </a:xfrm>
        </p:spPr>
        <p:txBody>
          <a:bodyPr/>
          <a:lstStyle/>
          <a:p>
            <a:r>
              <a:rPr lang="en-US" sz="4000" b="1" dirty="0" smtClean="0"/>
              <a:t>Multi-Sensor Core Logger</a:t>
            </a:r>
            <a:endParaRPr lang="en-US" sz="4000" b="1" dirty="0"/>
          </a:p>
        </p:txBody>
      </p:sp>
      <p:sp>
        <p:nvSpPr>
          <p:cNvPr id="3" name="Content Placeholder 2"/>
          <p:cNvSpPr>
            <a:spLocks noGrp="1"/>
          </p:cNvSpPr>
          <p:nvPr>
            <p:ph idx="1"/>
          </p:nvPr>
        </p:nvSpPr>
        <p:spPr>
          <a:xfrm>
            <a:off x="4974103" y="747351"/>
            <a:ext cx="4169897" cy="5140840"/>
          </a:xfrm>
        </p:spPr>
        <p:txBody>
          <a:bodyPr>
            <a:normAutofit/>
          </a:bodyPr>
          <a:lstStyle/>
          <a:p>
            <a:r>
              <a:rPr lang="en-US" sz="2400" dirty="0"/>
              <a:t>The NETL logger is able to rapidly obtain high-resolution data </a:t>
            </a:r>
            <a:r>
              <a:rPr lang="en-US" sz="2400" dirty="0" smtClean="0"/>
              <a:t>including</a:t>
            </a:r>
          </a:p>
          <a:p>
            <a:pPr lvl="1"/>
            <a:r>
              <a:rPr lang="en-US" sz="2000" dirty="0" smtClean="0"/>
              <a:t> </a:t>
            </a:r>
            <a:r>
              <a:rPr lang="en-US" sz="2000" dirty="0"/>
              <a:t>p-wave </a:t>
            </a:r>
            <a:r>
              <a:rPr lang="en-US" sz="2000" dirty="0" smtClean="0"/>
              <a:t>velocity</a:t>
            </a:r>
          </a:p>
          <a:p>
            <a:pPr lvl="1"/>
            <a:r>
              <a:rPr lang="en-US" sz="2000" dirty="0" smtClean="0"/>
              <a:t>gamma-density</a:t>
            </a:r>
          </a:p>
          <a:p>
            <a:pPr lvl="1"/>
            <a:r>
              <a:rPr lang="en-US" sz="2000" dirty="0" smtClean="0"/>
              <a:t>natural </a:t>
            </a:r>
            <a:r>
              <a:rPr lang="en-US" sz="2000" dirty="0"/>
              <a:t>gamma, </a:t>
            </a:r>
            <a:r>
              <a:rPr lang="en-US" sz="2000" dirty="0" smtClean="0"/>
              <a:t>resistivity</a:t>
            </a:r>
          </a:p>
          <a:p>
            <a:pPr lvl="1"/>
            <a:r>
              <a:rPr lang="en-US" sz="2000" dirty="0" smtClean="0"/>
              <a:t>magnetic susceptibility</a:t>
            </a:r>
          </a:p>
          <a:p>
            <a:pPr lvl="1"/>
            <a:r>
              <a:rPr lang="en-US" sz="2000" dirty="0" smtClean="0"/>
              <a:t>X-ray  </a:t>
            </a:r>
            <a:r>
              <a:rPr lang="en-US" sz="2000" dirty="0"/>
              <a:t>fluorescence  spectrophotometry </a:t>
            </a:r>
            <a:endParaRPr lang="en-US" sz="2000" dirty="0" smtClean="0"/>
          </a:p>
          <a:p>
            <a:pPr marL="0" indent="0">
              <a:buNone/>
            </a:pPr>
            <a:r>
              <a:rPr lang="en-US" sz="2400" dirty="0" smtClean="0"/>
              <a:t>on </a:t>
            </a:r>
            <a:r>
              <a:rPr lang="en-US" sz="2400" dirty="0"/>
              <a:t>whole-round </a:t>
            </a:r>
            <a:r>
              <a:rPr lang="en-US" sz="2400" dirty="0" smtClean="0"/>
              <a:t>or split core samples </a:t>
            </a:r>
            <a:endParaRPr lang="en-US" sz="2400" dirty="0"/>
          </a:p>
        </p:txBody>
      </p:sp>
      <p:grpSp>
        <p:nvGrpSpPr>
          <p:cNvPr id="5" name="Group 2"/>
          <p:cNvGrpSpPr>
            <a:grpSpLocks/>
          </p:cNvGrpSpPr>
          <p:nvPr/>
        </p:nvGrpSpPr>
        <p:grpSpPr bwMode="auto">
          <a:xfrm>
            <a:off x="744136" y="784422"/>
            <a:ext cx="3778437" cy="2514833"/>
            <a:chOff x="-172" y="42"/>
            <a:chExt cx="4745" cy="3383"/>
          </a:xfrm>
        </p:grpSpPr>
        <p:grpSp>
          <p:nvGrpSpPr>
            <p:cNvPr id="6" name="Group 3"/>
            <p:cNvGrpSpPr>
              <a:grpSpLocks/>
            </p:cNvGrpSpPr>
            <p:nvPr/>
          </p:nvGrpSpPr>
          <p:grpSpPr bwMode="auto">
            <a:xfrm>
              <a:off x="-172" y="42"/>
              <a:ext cx="4745" cy="3383"/>
              <a:chOff x="-172" y="42"/>
              <a:chExt cx="4745" cy="3383"/>
            </a:xfrm>
          </p:grpSpPr>
          <p:pic>
            <p:nvPicPr>
              <p:cNvPr id="93189"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 y="42"/>
                <a:ext cx="4532" cy="301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172" y="3067"/>
                <a:ext cx="4745"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457200" marR="0" lvl="1" indent="0" algn="l" defTabSz="914400" rtl="0" eaLnBrk="1" fontAlgn="base" latinLnBrk="0" hangingPunct="1">
                  <a:lnSpc>
                    <a:spcPct val="100000"/>
                  </a:lnSpc>
                  <a:spcBef>
                    <a:spcPts val="400"/>
                  </a:spcBef>
                  <a:spcAft>
                    <a:spcPts val="1000"/>
                  </a:spcAft>
                  <a:buClrTx/>
                  <a:buSzTx/>
                  <a:buFontTx/>
                  <a:buNone/>
                  <a:tabLst/>
                </a:pPr>
                <a:r>
                  <a:rPr kumimoji="0" lang="en-US" altLang="en-US" sz="1600" b="1" i="1" u="none" strike="noStrike" cap="none" normalizeH="0" baseline="0" dirty="0" err="1" smtClean="0">
                    <a:ln>
                      <a:noFill/>
                    </a:ln>
                    <a:solidFill>
                      <a:schemeClr val="tx1"/>
                    </a:solidFill>
                    <a:effectLst/>
                    <a:latin typeface="Calibri" pitchFamily="34" charset="0"/>
                    <a:cs typeface="Arial" pitchFamily="34" charset="0"/>
                  </a:rPr>
                  <a:t>Geotek</a:t>
                </a:r>
                <a:r>
                  <a:rPr kumimoji="0" lang="en-US" altLang="en-US" sz="1600" b="1" i="1" u="none" strike="noStrike" cap="none" normalizeH="0" baseline="0" dirty="0" smtClean="0">
                    <a:ln>
                      <a:noFill/>
                    </a:ln>
                    <a:solidFill>
                      <a:schemeClr val="tx1"/>
                    </a:solidFill>
                    <a:effectLst/>
                    <a:latin typeface="Calibri" pitchFamily="34" charset="0"/>
                    <a:cs typeface="Arial" pitchFamily="34" charset="0"/>
                  </a:rPr>
                  <a:t> Multi-sensor Core Logging unit</a:t>
                </a:r>
                <a:endParaRPr kumimoji="0" lang="en-US" altLang="en-US" sz="4400" b="0" i="0" u="none" strike="noStrike" cap="none" normalizeH="0" baseline="0" dirty="0" smtClean="0">
                  <a:ln>
                    <a:noFill/>
                  </a:ln>
                  <a:solidFill>
                    <a:schemeClr val="tx1"/>
                  </a:solidFill>
                  <a:effectLst/>
                  <a:latin typeface="Arial" pitchFamily="34" charset="0"/>
                  <a:cs typeface="Arial" pitchFamily="34" charset="0"/>
                </a:endParaRPr>
              </a:p>
            </p:txBody>
          </p:sp>
        </p:grpSp>
      </p:grpSp>
      <p:pic>
        <p:nvPicPr>
          <p:cNvPr id="93191" name="Picture 7" descr="C:\Users\crandald\Desktop\Papers under Review\TRS in Progress\Utica TRS\Log_LR 51.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554308" y="2550452"/>
            <a:ext cx="2356865" cy="397720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49</a:t>
            </a:fld>
            <a:endParaRPr lang="en-US" dirty="0"/>
          </a:p>
        </p:txBody>
      </p:sp>
    </p:spTree>
    <p:extLst>
      <p:ext uri="{BB962C8B-B14F-4D97-AF65-F5344CB8AC3E}">
        <p14:creationId xmlns:p14="http://schemas.microsoft.com/office/powerpoint/2010/main" val="3879725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84" y="23922"/>
            <a:ext cx="9067800" cy="1143000"/>
          </a:xfrm>
        </p:spPr>
        <p:txBody>
          <a:bodyPr>
            <a:noAutofit/>
          </a:bodyPr>
          <a:lstStyle/>
          <a:p>
            <a:pPr algn="ctr"/>
            <a:r>
              <a:rPr lang="en-US" sz="3600" b="1" dirty="0" smtClean="0">
                <a:effectLst>
                  <a:outerShdw blurRad="38100" dist="38100" dir="2700000" algn="tl">
                    <a:srgbClr val="000000">
                      <a:alpha val="43137"/>
                    </a:srgbClr>
                  </a:outerShdw>
                </a:effectLst>
              </a:rPr>
              <a:t>Marcellus Shale Energy And Environment Laboratory - MSEEL</a:t>
            </a:r>
            <a:endParaRPr lang="en-US" sz="3600" b="1" dirty="0">
              <a:effectLst>
                <a:outerShdw blurRad="38100" dist="38100" dir="2700000" algn="tl">
                  <a:srgbClr val="000000">
                    <a:alpha val="43137"/>
                  </a:srgbClr>
                </a:outerShdw>
              </a:effectLst>
            </a:endParaRPr>
          </a:p>
        </p:txBody>
      </p:sp>
      <p:sp>
        <p:nvSpPr>
          <p:cNvPr id="17"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5</a:t>
            </a:fld>
            <a:endParaRPr lang="en-US" dirty="0"/>
          </a:p>
        </p:txBody>
      </p:sp>
      <p:sp>
        <p:nvSpPr>
          <p:cNvPr id="4" name="TextBox 3"/>
          <p:cNvSpPr txBox="1"/>
          <p:nvPr/>
        </p:nvSpPr>
        <p:spPr>
          <a:xfrm>
            <a:off x="6986380" y="2337311"/>
            <a:ext cx="1657826" cy="1446550"/>
          </a:xfrm>
          <a:prstGeom prst="rect">
            <a:avLst/>
          </a:prstGeom>
          <a:noFill/>
        </p:spPr>
        <p:txBody>
          <a:bodyPr wrap="none" rtlCol="0">
            <a:spAutoFit/>
          </a:bodyPr>
          <a:lstStyle/>
          <a:p>
            <a:pPr algn="ctr"/>
            <a:r>
              <a:rPr lang="en-US" sz="4400" b="1" dirty="0" smtClean="0">
                <a:solidFill>
                  <a:schemeClr val="tx2"/>
                </a:solidFill>
                <a:latin typeface="+mj-lt"/>
              </a:rPr>
              <a:t>The</a:t>
            </a:r>
          </a:p>
          <a:p>
            <a:pPr algn="ctr"/>
            <a:r>
              <a:rPr lang="en-US" sz="4400" b="1" dirty="0" smtClean="0">
                <a:solidFill>
                  <a:schemeClr val="tx2"/>
                </a:solidFill>
                <a:latin typeface="+mj-lt"/>
              </a:rPr>
              <a:t>Good</a:t>
            </a:r>
            <a:endParaRPr lang="en-US" sz="4400" b="1" dirty="0">
              <a:solidFill>
                <a:schemeClr val="tx2"/>
              </a:solidFill>
              <a:latin typeface="+mj-lt"/>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643" y="1338943"/>
            <a:ext cx="6172200" cy="41148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763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14" y="132045"/>
            <a:ext cx="7886700" cy="629956"/>
          </a:xfrm>
        </p:spPr>
        <p:txBody>
          <a:bodyPr>
            <a:normAutofit/>
          </a:bodyPr>
          <a:lstStyle/>
          <a:p>
            <a:pPr algn="ctr"/>
            <a:r>
              <a:rPr lang="en-US" sz="3200" b="1" dirty="0" smtClean="0">
                <a:latin typeface="Arial" panose="020B0604020202020204" pitchFamily="34" charset="0"/>
                <a:cs typeface="Arial" panose="020B0604020202020204" pitchFamily="34" charset="0"/>
              </a:rPr>
              <a:t>Whole Core Sampling Plan</a:t>
            </a:r>
            <a:endParaRPr lang="en-US" sz="3200" b="1"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431427" y="785717"/>
            <a:ext cx="8309162" cy="4947426"/>
          </a:xfrm>
        </p:spPr>
        <p:txBody>
          <a:bodyPr>
            <a:noAutofit/>
          </a:bodyPr>
          <a:lstStyle/>
          <a:p>
            <a:pPr lvl="0"/>
            <a:r>
              <a:rPr lang="en-US" sz="1400" dirty="0"/>
              <a:t>Whole Core </a:t>
            </a:r>
            <a:r>
              <a:rPr lang="en-US" sz="1400" dirty="0" smtClean="0"/>
              <a:t>Recovery – 120 feet Cut into 3 foot lengths</a:t>
            </a:r>
            <a:endParaRPr lang="en-US" sz="1400" dirty="0"/>
          </a:p>
          <a:p>
            <a:pPr lvl="0"/>
            <a:r>
              <a:rPr lang="en-US" sz="1400" dirty="0"/>
              <a:t>Transport to </a:t>
            </a:r>
            <a:r>
              <a:rPr lang="en-US" sz="1400" dirty="0" smtClean="0"/>
              <a:t>NETL </a:t>
            </a:r>
            <a:r>
              <a:rPr lang="en-US" sz="1400" dirty="0"/>
              <a:t> – </a:t>
            </a:r>
            <a:r>
              <a:rPr lang="en-US" sz="1400" dirty="0" smtClean="0"/>
              <a:t> NETL</a:t>
            </a:r>
            <a:endParaRPr lang="en-US" sz="1400" dirty="0"/>
          </a:p>
          <a:p>
            <a:r>
              <a:rPr lang="en-US" sz="1400" dirty="0"/>
              <a:t>CT and Core </a:t>
            </a:r>
            <a:r>
              <a:rPr lang="en-US" sz="1400" dirty="0" smtClean="0"/>
              <a:t>Scan </a:t>
            </a:r>
            <a:r>
              <a:rPr lang="en-US" sz="1400" dirty="0"/>
              <a:t> – Dustin </a:t>
            </a:r>
            <a:r>
              <a:rPr lang="en-US" sz="1400" dirty="0" smtClean="0"/>
              <a:t>Crandall</a:t>
            </a:r>
            <a:endParaRPr lang="en-US" sz="1400" dirty="0"/>
          </a:p>
          <a:p>
            <a:pPr lvl="0"/>
            <a:r>
              <a:rPr lang="en-US" sz="1400" dirty="0" smtClean="0"/>
              <a:t>Sample Ends TOC/XRD/GRI P&amp;P  </a:t>
            </a:r>
            <a:r>
              <a:rPr lang="en-US" sz="1400" dirty="0"/>
              <a:t>–</a:t>
            </a:r>
            <a:r>
              <a:rPr lang="en-US" sz="1400" dirty="0" smtClean="0"/>
              <a:t> </a:t>
            </a:r>
            <a:r>
              <a:rPr lang="en-US" sz="1400" dirty="0" err="1" smtClean="0"/>
              <a:t>Soeder</a:t>
            </a:r>
            <a:r>
              <a:rPr lang="en-US" sz="1400" dirty="0" smtClean="0"/>
              <a:t>/</a:t>
            </a:r>
            <a:r>
              <a:rPr lang="en-US" sz="1400" dirty="0" err="1" smtClean="0"/>
              <a:t>Wornnell</a:t>
            </a:r>
            <a:endParaRPr lang="en-US" sz="1400" dirty="0" smtClean="0"/>
          </a:p>
          <a:p>
            <a:pPr lvl="0"/>
            <a:r>
              <a:rPr lang="en-US" sz="1400" dirty="0" smtClean="0"/>
              <a:t>Ship from NETL to </a:t>
            </a:r>
            <a:r>
              <a:rPr lang="en-US" sz="1400" dirty="0"/>
              <a:t>Core Analysis </a:t>
            </a:r>
            <a:r>
              <a:rPr lang="en-US" sz="1400" dirty="0" smtClean="0"/>
              <a:t>Company</a:t>
            </a:r>
          </a:p>
          <a:p>
            <a:pPr lvl="0"/>
            <a:r>
              <a:rPr lang="en-US" sz="1400" dirty="0" smtClean="0"/>
              <a:t>Core Gamma </a:t>
            </a:r>
          </a:p>
          <a:p>
            <a:pPr lvl="0"/>
            <a:r>
              <a:rPr lang="en-US" sz="1400" dirty="0" smtClean="0"/>
              <a:t>Extrusion, Cleaning and Marking Full Diameter Core</a:t>
            </a:r>
            <a:endParaRPr lang="en-US" sz="1400" dirty="0"/>
          </a:p>
          <a:p>
            <a:pPr lvl="0"/>
            <a:r>
              <a:rPr lang="en-US" sz="1400" dirty="0"/>
              <a:t>Split </a:t>
            </a:r>
            <a:r>
              <a:rPr lang="en-US" sz="1400" dirty="0" smtClean="0"/>
              <a:t>1/3-2/3 – Core Analysis Company</a:t>
            </a:r>
            <a:endParaRPr lang="en-US" sz="1400" dirty="0"/>
          </a:p>
          <a:p>
            <a:r>
              <a:rPr lang="en-US" sz="1400" dirty="0" smtClean="0"/>
              <a:t>Photography </a:t>
            </a:r>
            <a:r>
              <a:rPr lang="en-US" sz="1400" dirty="0"/>
              <a:t>– Core Analysis </a:t>
            </a:r>
            <a:r>
              <a:rPr lang="en-US" sz="1400" dirty="0" smtClean="0"/>
              <a:t>Company</a:t>
            </a:r>
            <a:endParaRPr lang="en-US" sz="1400" dirty="0"/>
          </a:p>
          <a:p>
            <a:pPr lvl="0"/>
            <a:r>
              <a:rPr lang="en-US" sz="1400" dirty="0"/>
              <a:t>Plug every </a:t>
            </a:r>
            <a:r>
              <a:rPr lang="en-US" sz="1400" dirty="0" smtClean="0"/>
              <a:t>foot </a:t>
            </a:r>
            <a:r>
              <a:rPr lang="en-US" sz="1400" dirty="0"/>
              <a:t>– Liquid </a:t>
            </a:r>
            <a:r>
              <a:rPr lang="en-US" sz="1400" dirty="0" smtClean="0"/>
              <a:t>Nitrogen (120 samples) </a:t>
            </a:r>
            <a:r>
              <a:rPr lang="en-US" sz="1400" dirty="0"/>
              <a:t>– Core Analysis </a:t>
            </a:r>
            <a:r>
              <a:rPr lang="en-US" sz="1400" dirty="0" smtClean="0"/>
              <a:t>Company</a:t>
            </a:r>
            <a:endParaRPr lang="en-US" sz="1400" dirty="0"/>
          </a:p>
          <a:p>
            <a:pPr lvl="0"/>
            <a:r>
              <a:rPr lang="en-US" sz="1400" dirty="0" smtClean="0"/>
              <a:t>Ship Core </a:t>
            </a:r>
            <a:r>
              <a:rPr lang="en-US" sz="1400" dirty="0"/>
              <a:t>Plugs to PPAL </a:t>
            </a:r>
            <a:r>
              <a:rPr lang="en-US" sz="1400" dirty="0" err="1" smtClean="0"/>
              <a:t>Khashy</a:t>
            </a:r>
            <a:r>
              <a:rPr lang="en-US" sz="1400" dirty="0" smtClean="0"/>
              <a:t> Aminian (3 additional core plugs </a:t>
            </a:r>
            <a:r>
              <a:rPr lang="en-US" sz="1400" dirty="0" err="1" smtClean="0"/>
              <a:t>Soeder</a:t>
            </a:r>
            <a:r>
              <a:rPr lang="en-US" sz="1400" dirty="0"/>
              <a:t>)</a:t>
            </a:r>
          </a:p>
          <a:p>
            <a:r>
              <a:rPr lang="en-US" sz="1400" dirty="0" smtClean="0"/>
              <a:t>Ship Core </a:t>
            </a:r>
            <a:r>
              <a:rPr lang="en-US" sz="1400" dirty="0"/>
              <a:t>Core to </a:t>
            </a:r>
            <a:r>
              <a:rPr lang="en-US" sz="1400" dirty="0" smtClean="0"/>
              <a:t>NETL </a:t>
            </a:r>
            <a:r>
              <a:rPr lang="en-US" sz="1400" dirty="0"/>
              <a:t>– Dustin </a:t>
            </a:r>
            <a:r>
              <a:rPr lang="en-US" sz="1400" dirty="0" smtClean="0"/>
              <a:t>Crandall</a:t>
            </a:r>
          </a:p>
          <a:p>
            <a:r>
              <a:rPr lang="en-US" sz="1400" dirty="0" smtClean="0"/>
              <a:t>Additional Core Scan – Dustin Crandall</a:t>
            </a:r>
            <a:endParaRPr lang="en-US" sz="1400" dirty="0"/>
          </a:p>
          <a:p>
            <a:pPr lvl="0"/>
            <a:r>
              <a:rPr lang="en-US" sz="1400" dirty="0"/>
              <a:t>Additional TOC/XRD </a:t>
            </a:r>
            <a:r>
              <a:rPr lang="en-US" sz="1400" dirty="0" smtClean="0"/>
              <a:t>– Tim Carr</a:t>
            </a:r>
            <a:endParaRPr lang="en-US" sz="1400" dirty="0"/>
          </a:p>
          <a:p>
            <a:pPr lvl="0"/>
            <a:r>
              <a:rPr lang="en-US" sz="1400" dirty="0"/>
              <a:t>Core Description </a:t>
            </a:r>
            <a:r>
              <a:rPr lang="en-US" sz="1400" dirty="0" smtClean="0"/>
              <a:t>– Tim Carr</a:t>
            </a:r>
            <a:endParaRPr lang="en-US" sz="1400" dirty="0"/>
          </a:p>
          <a:p>
            <a:pPr lvl="0"/>
            <a:r>
              <a:rPr lang="en-US" sz="1400" dirty="0"/>
              <a:t>Samples for FIB-SEM </a:t>
            </a:r>
            <a:r>
              <a:rPr lang="en-US" sz="1400" dirty="0" smtClean="0"/>
              <a:t>– David Cole</a:t>
            </a:r>
          </a:p>
          <a:p>
            <a:pPr lvl="0"/>
            <a:r>
              <a:rPr lang="en-US" sz="1400" dirty="0" smtClean="0"/>
              <a:t>Samples for additional Geochemical Analysis – Shikha Sharma</a:t>
            </a:r>
          </a:p>
          <a:p>
            <a:pPr lvl="0"/>
            <a:r>
              <a:rPr lang="en-US" sz="1400" dirty="0" smtClean="0"/>
              <a:t>Core Plugs from PPAL to Geomechanical Analysis – </a:t>
            </a:r>
            <a:r>
              <a:rPr lang="en-US" sz="1400" dirty="0" err="1" smtClean="0"/>
              <a:t>Hema</a:t>
            </a:r>
            <a:r>
              <a:rPr lang="en-US" sz="1400" dirty="0" smtClean="0"/>
              <a:t> </a:t>
            </a:r>
            <a:r>
              <a:rPr lang="en-US" sz="1400" dirty="0" err="1" smtClean="0"/>
              <a:t>Siriwande</a:t>
            </a:r>
            <a:endParaRPr lang="en-US" sz="1400" dirty="0"/>
          </a:p>
          <a:p>
            <a:endParaRPr lang="en-US" sz="1400" dirty="0"/>
          </a:p>
        </p:txBody>
      </p:sp>
      <p:sp>
        <p:nvSpPr>
          <p:cNvPr id="4"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12</a:t>
            </a:r>
            <a:endParaRPr lang="en-US" dirty="0"/>
          </a:p>
        </p:txBody>
      </p:sp>
    </p:spTree>
    <p:extLst>
      <p:ext uri="{BB962C8B-B14F-4D97-AF65-F5344CB8AC3E}">
        <p14:creationId xmlns:p14="http://schemas.microsoft.com/office/powerpoint/2010/main" val="3476832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4325" y="605449"/>
            <a:ext cx="8515350" cy="4733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51</a:t>
            </a:fld>
            <a:endParaRPr lang="en-US" dirty="0"/>
          </a:p>
        </p:txBody>
      </p:sp>
    </p:spTree>
    <p:extLst>
      <p:ext uri="{BB962C8B-B14F-4D97-AF65-F5344CB8AC3E}">
        <p14:creationId xmlns:p14="http://schemas.microsoft.com/office/powerpoint/2010/main" val="968128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85524" y="254387"/>
            <a:ext cx="2122417" cy="857786"/>
          </a:xfrm>
          <a:prstGeom prst="rect">
            <a:avLst/>
          </a:prstGeom>
        </p:spPr>
      </p:pic>
      <p:sp>
        <p:nvSpPr>
          <p:cNvPr id="13" name="Title 1"/>
          <p:cNvSpPr txBox="1">
            <a:spLocks/>
          </p:cNvSpPr>
          <p:nvPr/>
        </p:nvSpPr>
        <p:spPr>
          <a:xfrm>
            <a:off x="1053110" y="196463"/>
            <a:ext cx="6170110" cy="797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chemeClr val="tx2"/>
                </a:solidFill>
                <a:latin typeface="Arial" panose="020B0604020202020204" pitchFamily="34" charset="0"/>
                <a:cs typeface="Arial" panose="020B0604020202020204" pitchFamily="34" charset="0"/>
              </a:rPr>
              <a:t>WHOLE CORE</a:t>
            </a:r>
            <a:endParaRPr lang="en-US" sz="2800" b="1" dirty="0">
              <a:solidFill>
                <a:schemeClr val="tx2"/>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78087" y="984737"/>
            <a:ext cx="8801495" cy="4943789"/>
          </a:xfrm>
        </p:spPr>
        <p:txBody>
          <a:bodyPr>
            <a:noAutofit/>
          </a:bodyPr>
          <a:lstStyle/>
          <a:p>
            <a:pPr marL="0" indent="0">
              <a:spcBef>
                <a:spcPts val="600"/>
              </a:spcBef>
              <a:spcAft>
                <a:spcPts val="600"/>
              </a:spcAft>
              <a:buNone/>
            </a:pPr>
            <a:r>
              <a:rPr lang="en-US" sz="2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Sample Requirement: </a:t>
            </a:r>
          </a:p>
          <a:p>
            <a:pPr marL="401638" indent="-401638">
              <a:spcBef>
                <a:spcPts val="600"/>
              </a:spcBef>
              <a:spcAft>
                <a:spcPts val="600"/>
              </a:spcAft>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50g </a:t>
            </a:r>
            <a:r>
              <a:rPr lang="en-US" sz="2000" dirty="0">
                <a:latin typeface="Arial" panose="020B0604020202020204" pitchFamily="34" charset="0"/>
                <a:cs typeface="Arial" panose="020B0604020202020204" pitchFamily="34" charset="0"/>
              </a:rPr>
              <a:t>of sample from the inner part of the vertical </a:t>
            </a:r>
            <a:r>
              <a:rPr lang="en-US" sz="2000" dirty="0" smtClean="0">
                <a:latin typeface="Arial" panose="020B0604020202020204" pitchFamily="34" charset="0"/>
                <a:cs typeface="Arial" panose="020B0604020202020204" pitchFamily="34" charset="0"/>
              </a:rPr>
              <a:t>core at 1-3 feet </a:t>
            </a:r>
            <a:r>
              <a:rPr lang="en-US" sz="2000" dirty="0">
                <a:latin typeface="Arial" panose="020B0604020202020204" pitchFamily="34" charset="0"/>
                <a:cs typeface="Arial" panose="020B0604020202020204" pitchFamily="34" charset="0"/>
              </a:rPr>
              <a:t>sampling interval </a:t>
            </a:r>
            <a:r>
              <a:rPr lang="en-US" sz="2000" dirty="0" smtClean="0">
                <a:latin typeface="Arial" panose="020B0604020202020204" pitchFamily="34" charset="0"/>
                <a:cs typeface="Arial" panose="020B0604020202020204" pitchFamily="34" charset="0"/>
              </a:rPr>
              <a:t>to be determined </a:t>
            </a:r>
            <a:r>
              <a:rPr lang="en-US" sz="2000" dirty="0">
                <a:latin typeface="Arial" panose="020B0604020202020204" pitchFamily="34" charset="0"/>
                <a:cs typeface="Arial" panose="020B0604020202020204" pitchFamily="34" charset="0"/>
              </a:rPr>
              <a:t>based on </a:t>
            </a:r>
            <a:r>
              <a:rPr lang="en-US" sz="2000" dirty="0" err="1">
                <a:latin typeface="Arial" panose="020B0604020202020204" pitchFamily="34" charset="0"/>
                <a:cs typeface="Arial" panose="020B0604020202020204" pitchFamily="34" charset="0"/>
              </a:rPr>
              <a:t>multisensor</a:t>
            </a:r>
            <a:r>
              <a:rPr lang="en-US" sz="2000" dirty="0">
                <a:latin typeface="Arial" panose="020B0604020202020204" pitchFamily="34" charset="0"/>
                <a:cs typeface="Arial" panose="020B0604020202020204" pitchFamily="34" charset="0"/>
              </a:rPr>
              <a:t> core logger </a:t>
            </a:r>
            <a:r>
              <a:rPr lang="en-US" sz="2000" dirty="0" smtClean="0">
                <a:latin typeface="Arial" panose="020B0604020202020204" pitchFamily="34" charset="0"/>
                <a:cs typeface="Arial" panose="020B0604020202020204" pitchFamily="34" charset="0"/>
              </a:rPr>
              <a:t>(MSCL) and </a:t>
            </a:r>
            <a:r>
              <a:rPr lang="en-US" sz="2000" dirty="0">
                <a:latin typeface="Arial" panose="020B0604020202020204" pitchFamily="34" charset="0"/>
                <a:cs typeface="Arial" panose="020B0604020202020204" pitchFamily="34" charset="0"/>
              </a:rPr>
              <a:t>Source Rock </a:t>
            </a:r>
            <a:r>
              <a:rPr lang="en-US" sz="2000" dirty="0" smtClean="0">
                <a:latin typeface="Arial" panose="020B0604020202020204" pitchFamily="34" charset="0"/>
                <a:cs typeface="Arial" panose="020B0604020202020204" pitchFamily="34" charset="0"/>
              </a:rPr>
              <a:t>Analyzer (SRA) data from NETL</a:t>
            </a:r>
            <a:endParaRPr lang="en-US" sz="2000" dirty="0">
              <a:latin typeface="Arial" panose="020B0604020202020204" pitchFamily="34" charset="0"/>
              <a:cs typeface="Arial" panose="020B0604020202020204" pitchFamily="34" charset="0"/>
            </a:endParaRPr>
          </a:p>
          <a:p>
            <a:pPr marL="401638" indent="-401638">
              <a:spcBef>
                <a:spcPts val="6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5-10 sub-cores (1.5*4 inch diameter) from vertical core; sampling interval TBD based on </a:t>
            </a:r>
            <a:r>
              <a:rPr lang="en-US" sz="2000" dirty="0" smtClean="0">
                <a:latin typeface="Arial" panose="020B0604020202020204" pitchFamily="34" charset="0"/>
                <a:cs typeface="Arial" panose="020B0604020202020204" pitchFamily="34" charset="0"/>
              </a:rPr>
              <a:t>MSCL and </a:t>
            </a:r>
            <a:r>
              <a:rPr lang="en-US" sz="2000" dirty="0">
                <a:latin typeface="Arial" panose="020B0604020202020204" pitchFamily="34" charset="0"/>
                <a:cs typeface="Arial" panose="020B0604020202020204" pitchFamily="34" charset="0"/>
              </a:rPr>
              <a:t>SRA data </a:t>
            </a:r>
            <a:endParaRPr lang="en-US" sz="2000" dirty="0" smtClean="0">
              <a:latin typeface="Arial" panose="020B0604020202020204" pitchFamily="34" charset="0"/>
              <a:cs typeface="Arial" panose="020B0604020202020204" pitchFamily="34" charset="0"/>
            </a:endParaRPr>
          </a:p>
          <a:p>
            <a:pPr marL="0" indent="0">
              <a:spcBef>
                <a:spcPts val="600"/>
              </a:spcBef>
              <a:spcAft>
                <a:spcPts val="600"/>
              </a:spcAft>
              <a:buNone/>
            </a:pPr>
            <a:r>
              <a:rPr lang="en-US" sz="2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Parameters to be measured:</a:t>
            </a:r>
          </a:p>
          <a:p>
            <a:pPr marL="401638" indent="-401638">
              <a:spcBef>
                <a:spcPts val="600"/>
              </a:spcBef>
              <a:spcAft>
                <a:spcPts val="600"/>
              </a:spcAft>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TOC, </a:t>
            </a:r>
            <a:r>
              <a:rPr lang="el-GR" sz="2000" dirty="0" smtClean="0">
                <a:latin typeface="Arial" panose="020B0604020202020204" pitchFamily="34" charset="0"/>
                <a:cs typeface="Arial" panose="020B0604020202020204" pitchFamily="34" charset="0"/>
              </a:rPr>
              <a:t>δ</a:t>
            </a:r>
            <a:r>
              <a:rPr lang="en-US" sz="2000" baseline="30000" dirty="0" smtClean="0">
                <a:latin typeface="Arial" panose="020B0604020202020204" pitchFamily="34" charset="0"/>
                <a:cs typeface="Arial" panose="020B0604020202020204" pitchFamily="34" charset="0"/>
              </a:rPr>
              <a:t>13</a:t>
            </a:r>
            <a:r>
              <a:rPr lang="en-US" sz="2000" dirty="0" smtClean="0">
                <a:latin typeface="Arial" panose="020B0604020202020204" pitchFamily="34" charset="0"/>
                <a:cs typeface="Arial" panose="020B0604020202020204" pitchFamily="34" charset="0"/>
              </a:rPr>
              <a:t>C, </a:t>
            </a:r>
            <a:r>
              <a:rPr lang="el-GR" sz="2000" dirty="0">
                <a:latin typeface="Arial" panose="020B0604020202020204" pitchFamily="34" charset="0"/>
                <a:cs typeface="Arial" panose="020B0604020202020204" pitchFamily="34" charset="0"/>
              </a:rPr>
              <a:t>δ</a:t>
            </a:r>
            <a:r>
              <a:rPr lang="en-US" sz="2000" baseline="30000" dirty="0" smtClean="0">
                <a:latin typeface="Arial" panose="020B0604020202020204" pitchFamily="34" charset="0"/>
                <a:cs typeface="Arial" panose="020B0604020202020204" pitchFamily="34" charset="0"/>
              </a:rPr>
              <a:t>18</a:t>
            </a:r>
            <a:r>
              <a:rPr lang="en-US" sz="2000" dirty="0" smtClean="0">
                <a:latin typeface="Arial" panose="020B0604020202020204" pitchFamily="34" charset="0"/>
                <a:cs typeface="Arial" panose="020B0604020202020204" pitchFamily="34" charset="0"/>
              </a:rPr>
              <a:t>O, </a:t>
            </a:r>
            <a:r>
              <a:rPr lang="el-GR" sz="2000" dirty="0" smtClean="0">
                <a:latin typeface="Arial" panose="020B0604020202020204" pitchFamily="34" charset="0"/>
                <a:cs typeface="Arial" panose="020B0604020202020204" pitchFamily="34" charset="0"/>
              </a:rPr>
              <a:t>δ</a:t>
            </a:r>
            <a:r>
              <a:rPr lang="en-US" sz="2000" baseline="30000" dirty="0" smtClean="0">
                <a:latin typeface="Arial" panose="020B0604020202020204" pitchFamily="34" charset="0"/>
                <a:cs typeface="Arial" panose="020B0604020202020204" pitchFamily="34" charset="0"/>
              </a:rPr>
              <a:t>15</a:t>
            </a:r>
            <a:r>
              <a:rPr lang="en-US" sz="2000" dirty="0" smtClean="0">
                <a:latin typeface="Arial" panose="020B0604020202020204" pitchFamily="34" charset="0"/>
                <a:cs typeface="Arial" panose="020B0604020202020204" pitchFamily="34" charset="0"/>
              </a:rPr>
              <a:t>N,</a:t>
            </a:r>
            <a:r>
              <a:rPr lang="el-GR" sz="2000" dirty="0" smtClean="0">
                <a:latin typeface="Arial" panose="020B0604020202020204" pitchFamily="34" charset="0"/>
                <a:cs typeface="Arial" panose="020B0604020202020204" pitchFamily="34" charset="0"/>
              </a:rPr>
              <a:t> δ</a:t>
            </a:r>
            <a:r>
              <a:rPr lang="en-US" sz="2000" baseline="30000" dirty="0">
                <a:latin typeface="Arial" panose="020B0604020202020204" pitchFamily="34" charset="0"/>
                <a:cs typeface="Arial" panose="020B0604020202020204" pitchFamily="34" charset="0"/>
              </a:rPr>
              <a:t>34</a:t>
            </a:r>
            <a:r>
              <a:rPr lang="en-US" sz="2000" dirty="0">
                <a:latin typeface="Arial" panose="020B0604020202020204" pitchFamily="34" charset="0"/>
                <a:cs typeface="Arial" panose="020B0604020202020204" pitchFamily="34" charset="0"/>
              </a:rPr>
              <a:t>S, G</a:t>
            </a:r>
            <a:r>
              <a:rPr lang="en-US" sz="2000" dirty="0" smtClean="0">
                <a:latin typeface="Arial" panose="020B0604020202020204" pitchFamily="34" charset="0"/>
                <a:cs typeface="Arial" panose="020B0604020202020204" pitchFamily="34" charset="0"/>
              </a:rPr>
              <a:t>eochemistry, Biomarkers (n-alkanes, </a:t>
            </a:r>
            <a:r>
              <a:rPr lang="en-US" sz="2000" dirty="0" err="1" smtClean="0">
                <a:latin typeface="Arial" panose="020B0604020202020204" pitchFamily="34" charset="0"/>
                <a:cs typeface="Arial" panose="020B0604020202020204" pitchFamily="34" charset="0"/>
              </a:rPr>
              <a:t>pristane</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phytanes</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hopanes</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steranes</a:t>
            </a:r>
            <a:r>
              <a:rPr lang="en-US" sz="2000" dirty="0" smtClean="0">
                <a:latin typeface="Arial" panose="020B0604020202020204" pitchFamily="34" charset="0"/>
                <a:cs typeface="Arial" panose="020B0604020202020204" pitchFamily="34" charset="0"/>
              </a:rPr>
              <a:t> etc.) </a:t>
            </a:r>
          </a:p>
          <a:p>
            <a:pPr marL="0" indent="0">
              <a:spcAft>
                <a:spcPts val="600"/>
              </a:spcAft>
              <a:buNone/>
            </a:pPr>
            <a:r>
              <a:rPr lang="en-US" sz="2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 Questions:</a:t>
            </a:r>
          </a:p>
          <a:p>
            <a:pPr marL="401638" indent="-401638">
              <a:spcBef>
                <a:spcPts val="0"/>
              </a:spcBef>
              <a:spcAft>
                <a:spcPts val="600"/>
              </a:spcAft>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What are temporal variations </a:t>
            </a:r>
            <a:r>
              <a:rPr lang="en-US" sz="2000" dirty="0">
                <a:latin typeface="Arial" panose="020B0604020202020204" pitchFamily="34" charset="0"/>
                <a:cs typeface="Arial" panose="020B0604020202020204" pitchFamily="34" charset="0"/>
              </a:rPr>
              <a:t>in redox, source/type of organic matter, clastic </a:t>
            </a:r>
            <a:r>
              <a:rPr lang="en-US" sz="2000" dirty="0" smtClean="0">
                <a:latin typeface="Arial" panose="020B0604020202020204" pitchFamily="34" charset="0"/>
                <a:cs typeface="Arial" panose="020B0604020202020204" pitchFamily="34" charset="0"/>
              </a:rPr>
              <a:t>influx?</a:t>
            </a:r>
          </a:p>
          <a:p>
            <a:pPr marL="401638" indent="-401638">
              <a:spcBef>
                <a:spcPts val="0"/>
              </a:spcBef>
              <a:spcAft>
                <a:spcPts val="600"/>
              </a:spcAft>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What are possible variations in fluid-rock interactions?</a:t>
            </a:r>
            <a:endParaRPr lang="en-US" sz="2000"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3726" y="191049"/>
            <a:ext cx="1384085" cy="95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52</a:t>
            </a:fld>
            <a:endParaRPr lang="en-US" dirty="0"/>
          </a:p>
        </p:txBody>
      </p:sp>
    </p:spTree>
    <p:extLst>
      <p:ext uri="{BB962C8B-B14F-4D97-AF65-F5344CB8AC3E}">
        <p14:creationId xmlns:p14="http://schemas.microsoft.com/office/powerpoint/2010/main" val="28748754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14" y="132045"/>
            <a:ext cx="7886700" cy="629956"/>
          </a:xfrm>
        </p:spPr>
        <p:txBody>
          <a:bodyPr>
            <a:normAutofit/>
          </a:bodyPr>
          <a:lstStyle/>
          <a:p>
            <a:pPr algn="ctr"/>
            <a:r>
              <a:rPr lang="en-US" sz="3200" b="1" dirty="0" smtClean="0">
                <a:latin typeface="Arial" panose="020B0604020202020204" pitchFamily="34" charset="0"/>
                <a:cs typeface="Arial" panose="020B0604020202020204" pitchFamily="34" charset="0"/>
              </a:rPr>
              <a:t>Cuttings Sampling Plan</a:t>
            </a:r>
            <a:endParaRPr lang="en-US" sz="3200" b="1"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377372" y="1206632"/>
            <a:ext cx="8508360" cy="4018512"/>
          </a:xfrm>
        </p:spPr>
        <p:txBody>
          <a:bodyPr>
            <a:normAutofit/>
          </a:bodyPr>
          <a:lstStyle/>
          <a:p>
            <a:pPr lvl="0"/>
            <a:r>
              <a:rPr lang="en-US" sz="2800" dirty="0" smtClean="0"/>
              <a:t>Two Samples of 3H for WVU Water Research Institute</a:t>
            </a:r>
          </a:p>
          <a:p>
            <a:pPr lvl="1"/>
            <a:r>
              <a:rPr lang="en-US" sz="2800" dirty="0" smtClean="0"/>
              <a:t>One from Curve – One from Lateral</a:t>
            </a:r>
          </a:p>
          <a:p>
            <a:pPr lvl="1"/>
            <a:r>
              <a:rPr lang="en-US" sz="2800" dirty="0" smtClean="0"/>
              <a:t>Call Jennifer </a:t>
            </a:r>
            <a:r>
              <a:rPr lang="en-US" sz="2800" dirty="0" err="1" smtClean="0"/>
              <a:t>Hause</a:t>
            </a:r>
            <a:r>
              <a:rPr lang="en-US" sz="2800" dirty="0" smtClean="0"/>
              <a:t> to arrange</a:t>
            </a:r>
            <a:endParaRPr lang="en-US" sz="2800" dirty="0"/>
          </a:p>
          <a:p>
            <a:pPr lvl="0"/>
            <a:r>
              <a:rPr lang="en-US" sz="2800" dirty="0" smtClean="0"/>
              <a:t>Cuttings Samples along curve and lateral for 3H and 5H</a:t>
            </a:r>
          </a:p>
          <a:p>
            <a:pPr lvl="1"/>
            <a:r>
              <a:rPr lang="en-US" sz="2800" dirty="0" smtClean="0"/>
              <a:t>Sample at regular intervals</a:t>
            </a:r>
            <a:endParaRPr lang="en-US" sz="2800" dirty="0"/>
          </a:p>
        </p:txBody>
      </p:sp>
      <p:sp>
        <p:nvSpPr>
          <p:cNvPr id="4"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13</a:t>
            </a:r>
            <a:endParaRPr lang="en-US" dirty="0"/>
          </a:p>
        </p:txBody>
      </p:sp>
    </p:spTree>
    <p:extLst>
      <p:ext uri="{BB962C8B-B14F-4D97-AF65-F5344CB8AC3E}">
        <p14:creationId xmlns:p14="http://schemas.microsoft.com/office/powerpoint/2010/main" val="358248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4759" y="0"/>
            <a:ext cx="7886700" cy="901612"/>
          </a:xfrm>
        </p:spPr>
        <p:txBody>
          <a:bodyPr>
            <a:normAutofit/>
          </a:bodyPr>
          <a:lstStyle/>
          <a:p>
            <a:pPr algn="ct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SIDE WALL SAMPLING</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descr="Macintosh HD:Users:mouser.19:Dropbox:Work OSU:Research:WVU MSEEL Drilling:Sample Request:Marcellus_SidewallCoreLocationProposed_June2015.eps"/>
          <p:cNvPicPr/>
          <p:nvPr/>
        </p:nvPicPr>
        <p:blipFill rotWithShape="1">
          <a:blip r:embed="rId2" cstate="screen">
            <a:extLst>
              <a:ext uri="{28A0092B-C50C-407E-A947-70E740481C1C}">
                <a14:useLocalDpi xmlns:a14="http://schemas.microsoft.com/office/drawing/2010/main"/>
              </a:ext>
            </a:extLst>
          </a:blip>
          <a:srcRect l="11036"/>
          <a:stretch/>
        </p:blipFill>
        <p:spPr bwMode="auto">
          <a:xfrm>
            <a:off x="276837" y="880482"/>
            <a:ext cx="4404219" cy="3643638"/>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49365" y="4798139"/>
            <a:ext cx="8632270" cy="584775"/>
          </a:xfrm>
          <a:prstGeom prst="rect">
            <a:avLst/>
          </a:prstGeom>
        </p:spPr>
        <p:txBody>
          <a:bodyPr wrap="square">
            <a:spAutoFit/>
          </a:bodyPr>
          <a:lstStyle/>
          <a:p>
            <a:pPr algn="ctr"/>
            <a:r>
              <a:rPr lang="en-US" sz="1600" i="1" dirty="0" smtClean="0">
                <a:solidFill>
                  <a:srgbClr val="C00000"/>
                </a:solidFill>
                <a:latin typeface="Times New Roman" panose="02020603050405020304" pitchFamily="18" charset="0"/>
                <a:ea typeface="MS Mincho" panose="02020609040205080304" pitchFamily="49" charset="-128"/>
              </a:rPr>
              <a:t>This assumes </a:t>
            </a:r>
            <a:r>
              <a:rPr lang="en-US" sz="1600" i="1" dirty="0">
                <a:solidFill>
                  <a:srgbClr val="C00000"/>
                </a:solidFill>
                <a:latin typeface="Times New Roman" panose="02020603050405020304" pitchFamily="18" charset="0"/>
                <a:ea typeface="MS Mincho" panose="02020609040205080304" pitchFamily="49" charset="-128"/>
              </a:rPr>
              <a:t>100% recovery. Any extra core (additional sidewall core </a:t>
            </a:r>
            <a:r>
              <a:rPr lang="en-US" sz="1600" i="1" dirty="0" smtClean="0">
                <a:solidFill>
                  <a:srgbClr val="C00000"/>
                </a:solidFill>
                <a:latin typeface="Times New Roman" panose="02020603050405020304" pitchFamily="18" charset="0"/>
                <a:ea typeface="MS Mincho" panose="02020609040205080304" pitchFamily="49" charset="-128"/>
              </a:rPr>
              <a:t>run???) </a:t>
            </a:r>
            <a:r>
              <a:rPr lang="en-US" sz="1600" i="1" dirty="0">
                <a:solidFill>
                  <a:srgbClr val="C00000"/>
                </a:solidFill>
                <a:latin typeface="Times New Roman" panose="02020603050405020304" pitchFamily="18" charset="0"/>
                <a:ea typeface="MS Mincho" panose="02020609040205080304" pitchFamily="49" charset="-128"/>
              </a:rPr>
              <a:t>would allow the group to analyze duplicates, which is minimum required to generate data for high-profile publications.</a:t>
            </a:r>
            <a:endParaRPr lang="en-US" sz="1600" dirty="0">
              <a:solidFill>
                <a:srgbClr val="C00000"/>
              </a:solidFill>
            </a:endParaRPr>
          </a:p>
        </p:txBody>
      </p:sp>
      <p:sp>
        <p:nvSpPr>
          <p:cNvPr id="6" name="Rectangle 5"/>
          <p:cNvSpPr/>
          <p:nvPr/>
        </p:nvSpPr>
        <p:spPr>
          <a:xfrm>
            <a:off x="5133239" y="1451143"/>
            <a:ext cx="3298220" cy="222830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nSpc>
                <a:spcPct val="90000"/>
              </a:lnSpc>
              <a:spcAft>
                <a:spcPts val="1200"/>
              </a:spcAft>
              <a:buClr>
                <a:srgbClr val="00CCFF"/>
              </a:buClr>
              <a:defRPr/>
            </a:pPr>
            <a:r>
              <a:rPr lang="en-US" sz="2000" b="1" dirty="0" smtClean="0">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rPr>
              <a:t>OBJECTIVES</a:t>
            </a:r>
            <a:endParaRPr lang="en-US" sz="2000" b="1" dirty="0">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endParaRPr>
          </a:p>
          <a:p>
            <a:pPr marL="342900" indent="-342900" defTabSz="114300">
              <a:lnSpc>
                <a:spcPct val="90000"/>
              </a:lnSpc>
              <a:spcAft>
                <a:spcPts val="1200"/>
              </a:spcAft>
              <a:buClr>
                <a:schemeClr val="tx1"/>
              </a:buClr>
              <a:buFont typeface="+mj-lt"/>
              <a:buAutoNum type="arabicPeriod"/>
              <a:defRPr/>
            </a:pPr>
            <a:r>
              <a:rPr lang="en-US" sz="1600" dirty="0" smtClean="0">
                <a:latin typeface="Arial" panose="020B0604020202020204" pitchFamily="34" charset="0"/>
                <a:ea typeface="ＭＳ Ｐゴシック"/>
                <a:cs typeface="Arial" panose="020B0604020202020204" pitchFamily="34" charset="0"/>
              </a:rPr>
              <a:t>Determine </a:t>
            </a:r>
            <a:r>
              <a:rPr lang="en-US" sz="1600" dirty="0">
                <a:latin typeface="Arial" panose="020B0604020202020204" pitchFamily="34" charset="0"/>
                <a:ea typeface="ＭＳ Ｐゴシック"/>
                <a:cs typeface="Arial" panose="020B0604020202020204" pitchFamily="34" charset="0"/>
              </a:rPr>
              <a:t>extent of life in </a:t>
            </a:r>
            <a:r>
              <a:rPr lang="en-US" sz="1600" dirty="0" smtClean="0">
                <a:latin typeface="Arial" panose="020B0604020202020204" pitchFamily="34" charset="0"/>
                <a:ea typeface="ＭＳ Ｐゴシック"/>
                <a:cs typeface="Arial" panose="020B0604020202020204" pitchFamily="34" charset="0"/>
              </a:rPr>
              <a:t>   shale</a:t>
            </a:r>
            <a:endParaRPr lang="en-US" sz="1600" dirty="0">
              <a:latin typeface="Arial" panose="020B0604020202020204" pitchFamily="34" charset="0"/>
              <a:ea typeface="ＭＳ Ｐゴシック"/>
              <a:cs typeface="Arial" panose="020B0604020202020204" pitchFamily="34" charset="0"/>
            </a:endParaRPr>
          </a:p>
          <a:p>
            <a:pPr marL="342900" indent="-342900" defTabSz="114300">
              <a:lnSpc>
                <a:spcPct val="90000"/>
              </a:lnSpc>
              <a:spcAft>
                <a:spcPts val="1200"/>
              </a:spcAft>
              <a:buClr>
                <a:schemeClr val="tx1"/>
              </a:buClr>
              <a:buFont typeface="+mj-lt"/>
              <a:buAutoNum type="arabicPeriod"/>
              <a:defRPr/>
            </a:pPr>
            <a:r>
              <a:rPr lang="en-US" sz="1600" dirty="0" smtClean="0">
                <a:latin typeface="Arial" panose="020B0604020202020204" pitchFamily="34" charset="0"/>
                <a:ea typeface="ＭＳ Ｐゴシック"/>
                <a:cs typeface="Arial" panose="020B0604020202020204" pitchFamily="34" charset="0"/>
              </a:rPr>
              <a:t>Examine </a:t>
            </a:r>
            <a:r>
              <a:rPr lang="en-US" sz="1600" dirty="0">
                <a:latin typeface="Arial" panose="020B0604020202020204" pitchFamily="34" charset="0"/>
                <a:ea typeface="ＭＳ Ｐゴシック"/>
                <a:cs typeface="Arial" panose="020B0604020202020204" pitchFamily="34" charset="0"/>
              </a:rPr>
              <a:t>how </a:t>
            </a:r>
            <a:r>
              <a:rPr lang="en-US" sz="1600" dirty="0" smtClean="0">
                <a:latin typeface="Arial" panose="020B0604020202020204" pitchFamily="34" charset="0"/>
                <a:ea typeface="ＭＳ Ｐゴシック"/>
                <a:cs typeface="Arial" panose="020B0604020202020204" pitchFamily="34" charset="0"/>
              </a:rPr>
              <a:t>microbial diversity </a:t>
            </a:r>
            <a:r>
              <a:rPr lang="en-US" sz="1600" dirty="0">
                <a:latin typeface="Arial" panose="020B0604020202020204" pitchFamily="34" charset="0"/>
                <a:ea typeface="ＭＳ Ｐゴシック"/>
                <a:cs typeface="Arial" panose="020B0604020202020204" pitchFamily="34" charset="0"/>
              </a:rPr>
              <a:t>and 	</a:t>
            </a:r>
            <a:r>
              <a:rPr lang="en-US" sz="1600" dirty="0" smtClean="0">
                <a:latin typeface="Arial" panose="020B0604020202020204" pitchFamily="34" charset="0"/>
                <a:ea typeface="ＭＳ Ｐゴシック"/>
                <a:cs typeface="Arial" panose="020B0604020202020204" pitchFamily="34" charset="0"/>
              </a:rPr>
              <a:t>function relates to geology, 	mineralogy, geochemistry, &amp; 	hydrocarbon production</a:t>
            </a:r>
            <a:endParaRPr lang="en-US" sz="1600" dirty="0">
              <a:latin typeface="Arial" panose="020B0604020202020204" pitchFamily="34" charset="0"/>
              <a:ea typeface="ＭＳ Ｐゴシック"/>
              <a:cs typeface="Arial" panose="020B0604020202020204" pitchFamily="34" charset="0"/>
            </a:endParaRPr>
          </a:p>
        </p:txBody>
      </p:sp>
      <p:sp>
        <p:nvSpPr>
          <p:cNvPr id="7"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9</a:t>
            </a:r>
            <a:endParaRPr lang="en-US" dirty="0"/>
          </a:p>
        </p:txBody>
      </p:sp>
    </p:spTree>
    <p:extLst>
      <p:ext uri="{BB962C8B-B14F-4D97-AF65-F5344CB8AC3E}">
        <p14:creationId xmlns:p14="http://schemas.microsoft.com/office/powerpoint/2010/main" val="3126656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363" y="0"/>
            <a:ext cx="9126637" cy="1143000"/>
          </a:xfrm>
        </p:spPr>
        <p:txBody>
          <a:bodyPr>
            <a:normAutofit/>
          </a:bodyPr>
          <a:lstStyle/>
          <a:p>
            <a:pPr algn="ct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SIDE WALL CORE DISTRIBUTION &amp; ANALYSIS</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p:nvPr/>
        </p:nvPicPr>
        <p:blipFill>
          <a:blip r:embed="rId2">
            <a:extLst>
              <a:ext uri="{28A0092B-C50C-407E-A947-70E740481C1C}">
                <a14:useLocalDpi xmlns:a14="http://schemas.microsoft.com/office/drawing/2010/main"/>
              </a:ext>
            </a:extLst>
          </a:blip>
          <a:stretch>
            <a:fillRect/>
          </a:stretch>
        </p:blipFill>
        <p:spPr>
          <a:xfrm>
            <a:off x="344720" y="1412421"/>
            <a:ext cx="4135001" cy="3497935"/>
          </a:xfrm>
          <a:prstGeom prst="rect">
            <a:avLst/>
          </a:prstGeom>
        </p:spPr>
      </p:pic>
      <p:sp>
        <p:nvSpPr>
          <p:cNvPr id="4" name="Rectangle 3"/>
          <p:cNvSpPr/>
          <p:nvPr/>
        </p:nvSpPr>
        <p:spPr>
          <a:xfrm>
            <a:off x="4697836" y="1475724"/>
            <a:ext cx="4001547" cy="2985433"/>
          </a:xfrm>
          <a:prstGeom prst="rect">
            <a:avLst/>
          </a:prstGeom>
        </p:spPr>
        <p:txBody>
          <a:bodyPr wrap="square">
            <a:spAutoFit/>
          </a:bodyPr>
          <a:lstStyle/>
          <a:p>
            <a:pPr>
              <a:spcAft>
                <a:spcPts val="1200"/>
              </a:spcAft>
            </a:pPr>
            <a:r>
              <a:rPr lang="en-US" sz="1200" b="1" u="sng" dirty="0" smtClean="0">
                <a:effectLst/>
                <a:latin typeface="Times New Roman" panose="02020603050405020304" pitchFamily="18" charset="0"/>
                <a:ea typeface="MS Mincho" panose="02020609040205080304" pitchFamily="49" charset="-128"/>
                <a:cs typeface="Times New Roman" panose="02020603050405020304" pitchFamily="18" charset="0"/>
              </a:rPr>
              <a:t>Mouser, Sharma &amp;Wrighton, 3 of 4 cores</a:t>
            </a:r>
          </a:p>
          <a:p>
            <a:pPr defTabSz="403225">
              <a:spcAft>
                <a:spcPts val="1200"/>
              </a:spcAft>
            </a:pPr>
            <a:r>
              <a:rPr lang="en-US" sz="1200" dirty="0" smtClean="0">
                <a:effectLst/>
                <a:latin typeface="Times New Roman" panose="02020603050405020304" pitchFamily="18" charset="0"/>
                <a:ea typeface="MS Mincho" panose="02020609040205080304" pitchFamily="49" charset="-128"/>
                <a:cs typeface="Times New Roman" panose="02020603050405020304" pitchFamily="18" charset="0"/>
              </a:rPr>
              <a:t>	Mouser (PLFA, DGFAs to Rawlings)		33% </a:t>
            </a:r>
            <a:endParaRPr lang="en-US" sz="1200" dirty="0" smtClean="0">
              <a:effectLst/>
              <a:latin typeface="Cambria" panose="02040503050406030204" pitchFamily="18" charset="0"/>
              <a:ea typeface="MS Mincho" panose="02020609040205080304" pitchFamily="49" charset="-128"/>
              <a:cs typeface="Times New Roman" panose="02020603050405020304" pitchFamily="18" charset="0"/>
            </a:endParaRPr>
          </a:p>
          <a:p>
            <a:pPr defTabSz="403225">
              <a:spcAft>
                <a:spcPts val="1200"/>
              </a:spcAft>
            </a:pPr>
            <a:r>
              <a:rPr lang="en-US" sz="1200" dirty="0" smtClean="0">
                <a:effectLst/>
                <a:latin typeface="Times New Roman" panose="02020603050405020304" pitchFamily="18" charset="0"/>
                <a:ea typeface="MS Mincho" panose="02020609040205080304" pitchFamily="49" charset="-128"/>
                <a:cs typeface="Times New Roman" panose="02020603050405020304" pitchFamily="18" charset="0"/>
              </a:rPr>
              <a:t>	Sharma (C, N, TOC, Biomarkers)		33% </a:t>
            </a:r>
            <a:endParaRPr lang="en-US" sz="1200" dirty="0" smtClean="0">
              <a:effectLst/>
              <a:latin typeface="Cambria" panose="02040503050406030204" pitchFamily="18" charset="0"/>
              <a:ea typeface="MS Mincho" panose="02020609040205080304" pitchFamily="49" charset="-128"/>
              <a:cs typeface="Times New Roman" panose="02020603050405020304" pitchFamily="18" charset="0"/>
            </a:endParaRPr>
          </a:p>
          <a:p>
            <a:pPr defTabSz="403225">
              <a:spcAft>
                <a:spcPts val="1200"/>
              </a:spcAft>
            </a:pPr>
            <a:r>
              <a:rPr lang="en-US" sz="1200" dirty="0" smtClean="0">
                <a:effectLst/>
                <a:latin typeface="Times New Roman" panose="02020603050405020304" pitchFamily="18" charset="0"/>
                <a:ea typeface="MS Mincho" panose="02020609040205080304" pitchFamily="49" charset="-128"/>
                <a:cs typeface="Times New Roman" panose="02020603050405020304" pitchFamily="18" charset="0"/>
              </a:rPr>
              <a:t>	Wrighton (DNA, single-cell genomics)		33% </a:t>
            </a:r>
            <a:endParaRPr lang="en-US" sz="1200" dirty="0" smtClean="0">
              <a:effectLst/>
              <a:latin typeface="Cambria" panose="02040503050406030204" pitchFamily="18" charset="0"/>
              <a:ea typeface="MS Mincho" panose="02020609040205080304" pitchFamily="49" charset="-128"/>
              <a:cs typeface="Times New Roman" panose="02020603050405020304" pitchFamily="18" charset="0"/>
            </a:endParaRPr>
          </a:p>
          <a:p>
            <a:pPr defTabSz="403225">
              <a:spcAft>
                <a:spcPts val="1200"/>
              </a:spcAft>
            </a:pPr>
            <a:r>
              <a:rPr lang="en-US" sz="1200" dirty="0" smtClean="0">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200" dirty="0" smtClean="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1200"/>
              </a:spcAft>
            </a:pPr>
            <a:r>
              <a:rPr lang="en-US" sz="1200" b="1" u="sng" dirty="0" smtClean="0">
                <a:effectLst/>
                <a:latin typeface="Times New Roman" panose="02020603050405020304" pitchFamily="18" charset="0"/>
                <a:ea typeface="MS Mincho" panose="02020609040205080304" pitchFamily="49" charset="-128"/>
                <a:cs typeface="Times New Roman" panose="02020603050405020304" pitchFamily="18" charset="0"/>
              </a:rPr>
              <a:t>Cole, Wilkins &amp; Darrah, 1 of 4 cores</a:t>
            </a:r>
            <a:endParaRPr lang="en-US" sz="1200" b="1" dirty="0" smtClean="0">
              <a:effectLst/>
              <a:latin typeface="Cambria" panose="02040503050406030204" pitchFamily="18" charset="0"/>
              <a:ea typeface="MS Mincho" panose="02020609040205080304" pitchFamily="49" charset="-128"/>
              <a:cs typeface="Times New Roman" panose="02020603050405020304" pitchFamily="18" charset="0"/>
            </a:endParaRPr>
          </a:p>
          <a:p>
            <a:pPr defTabSz="403225">
              <a:spcAft>
                <a:spcPts val="1200"/>
              </a:spcAft>
            </a:pPr>
            <a:r>
              <a:rPr lang="en-US" sz="1200" dirty="0" smtClean="0">
                <a:effectLst/>
                <a:latin typeface="Times New Roman" panose="02020603050405020304" pitchFamily="18" charset="0"/>
                <a:ea typeface="MS Mincho" panose="02020609040205080304" pitchFamily="49" charset="-128"/>
                <a:cs typeface="Times New Roman" panose="02020603050405020304" pitchFamily="18" charset="0"/>
              </a:rPr>
              <a:t>	Cole (pore structure, mineralogy etc.)		33%  </a:t>
            </a:r>
            <a:endParaRPr lang="en-US" sz="1200" dirty="0" smtClean="0">
              <a:effectLst/>
              <a:latin typeface="Cambria" panose="02040503050406030204" pitchFamily="18" charset="0"/>
              <a:ea typeface="MS Mincho" panose="02020609040205080304" pitchFamily="49" charset="-128"/>
              <a:cs typeface="Times New Roman" panose="02020603050405020304" pitchFamily="18" charset="0"/>
            </a:endParaRPr>
          </a:p>
          <a:p>
            <a:pPr defTabSz="403225">
              <a:spcAft>
                <a:spcPts val="1200"/>
              </a:spcAft>
            </a:pPr>
            <a:r>
              <a:rPr lang="en-US" sz="1200" dirty="0" smtClean="0">
                <a:effectLst/>
                <a:latin typeface="Times New Roman" panose="02020603050405020304" pitchFamily="18" charset="0"/>
                <a:ea typeface="MS Mincho" panose="02020609040205080304" pitchFamily="49" charset="-128"/>
                <a:cs typeface="Times New Roman" panose="02020603050405020304" pitchFamily="18" charset="0"/>
              </a:rPr>
              <a:t>	Wilkins (high pressure/temp enrichments)	33% </a:t>
            </a:r>
            <a:endParaRPr lang="en-US" sz="1200" dirty="0" smtClean="0">
              <a:effectLst/>
              <a:latin typeface="Cambria" panose="02040503050406030204" pitchFamily="18" charset="0"/>
              <a:ea typeface="MS Mincho" panose="02020609040205080304" pitchFamily="49" charset="-128"/>
              <a:cs typeface="Times New Roman" panose="02020603050405020304" pitchFamily="18" charset="0"/>
            </a:endParaRPr>
          </a:p>
          <a:p>
            <a:pPr defTabSz="403225">
              <a:spcAft>
                <a:spcPts val="1200"/>
              </a:spcAft>
            </a:pPr>
            <a:r>
              <a:rPr lang="en-US" sz="1200" dirty="0" smtClean="0">
                <a:effectLst/>
                <a:latin typeface="Times New Roman" panose="02020603050405020304" pitchFamily="18" charset="0"/>
                <a:ea typeface="MS Mincho" panose="02020609040205080304" pitchFamily="49" charset="-128"/>
                <a:cs typeface="Times New Roman" panose="02020603050405020304" pitchFamily="18" charset="0"/>
              </a:rPr>
              <a:t>	Darrah (noble gas, </a:t>
            </a:r>
            <a:r>
              <a:rPr lang="en-US" sz="1200" dirty="0" err="1" smtClean="0">
                <a:effectLst/>
                <a:latin typeface="Times New Roman" panose="02020603050405020304" pitchFamily="18" charset="0"/>
                <a:ea typeface="MS Mincho" panose="02020609040205080304" pitchFamily="49" charset="-128"/>
                <a:cs typeface="Times New Roman" panose="02020603050405020304" pitchFamily="18" charset="0"/>
              </a:rPr>
              <a:t>cryo</a:t>
            </a:r>
            <a:r>
              <a:rPr lang="en-US" sz="1200" dirty="0" smtClean="0">
                <a:effectLst/>
                <a:latin typeface="Times New Roman" panose="02020603050405020304" pitchFamily="18" charset="0"/>
                <a:ea typeface="MS Mincho" panose="02020609040205080304" pitchFamily="49" charset="-128"/>
                <a:cs typeface="Times New Roman" panose="02020603050405020304" pitchFamily="18" charset="0"/>
              </a:rPr>
              <a:t>-laser ablation)		33%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11</a:t>
            </a:r>
            <a:endParaRPr lang="en-US" dirty="0"/>
          </a:p>
        </p:txBody>
      </p:sp>
    </p:spTree>
    <p:extLst>
      <p:ext uri="{BB962C8B-B14F-4D97-AF65-F5344CB8AC3E}">
        <p14:creationId xmlns:p14="http://schemas.microsoft.com/office/powerpoint/2010/main" val="2866631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6" y="0"/>
            <a:ext cx="7772400" cy="769495"/>
          </a:xfrm>
        </p:spPr>
        <p:txBody>
          <a:bodyPr/>
          <a:lstStyle/>
          <a:p>
            <a:pPr algn="ctr"/>
            <a:r>
              <a:rPr lang="en-US" sz="4400" b="1" dirty="0" smtClean="0">
                <a:effectLst>
                  <a:outerShdw blurRad="38100" dist="38100" dir="2700000" algn="tl">
                    <a:srgbClr val="000000">
                      <a:alpha val="43137"/>
                    </a:srgbClr>
                  </a:outerShdw>
                </a:effectLst>
              </a:rPr>
              <a:t>MSEEL Task 1.6</a:t>
            </a:r>
            <a:endParaRPr lang="en-US" sz="44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508376"/>
            <a:ext cx="609600" cy="349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42</a:t>
            </a:r>
            <a:endParaRPr lang="en-US" dirty="0"/>
          </a:p>
        </p:txBody>
      </p:sp>
      <p:sp>
        <p:nvSpPr>
          <p:cNvPr id="10" name="Rectangle 6"/>
          <p:cNvSpPr>
            <a:spLocks noChangeArrowheads="1"/>
          </p:cNvSpPr>
          <p:nvPr/>
        </p:nvSpPr>
        <p:spPr bwMode="auto">
          <a:xfrm>
            <a:off x="565623" y="769495"/>
            <a:ext cx="8103476" cy="4172607"/>
          </a:xfrm>
          <a:prstGeom prst="rect">
            <a:avLst/>
          </a:prstGeom>
          <a:noFill/>
          <a:ln w="9525">
            <a:noFill/>
            <a:miter lim="800000"/>
            <a:headEnd/>
            <a:tailEnd/>
          </a:ln>
        </p:spPr>
        <p:txBody>
          <a:bodyPr lIns="92075" tIns="46038" rIns="92075" bIns="46038"/>
          <a:lstStyle/>
          <a:p>
            <a:pPr marL="342900" indent="-342900" eaLnBrk="0" hangingPunct="0">
              <a:buClr>
                <a:srgbClr val="000000"/>
              </a:buClr>
              <a:buSzPct val="120000"/>
              <a:buFont typeface="Wingdings" pitchFamily="2" charset="2"/>
              <a:buChar char="S"/>
              <a:defRPr/>
            </a:pPr>
            <a:r>
              <a:rPr lang="en-US" sz="2800" dirty="0" smtClean="0"/>
              <a:t>Subtask 1.6.1 </a:t>
            </a:r>
            <a:r>
              <a:rPr lang="en-US" sz="2800" dirty="0"/>
              <a:t>– Geophysical Logging of </a:t>
            </a:r>
            <a:r>
              <a:rPr lang="en-US" sz="2800" dirty="0" smtClean="0"/>
              <a:t>3H </a:t>
            </a:r>
            <a:r>
              <a:rPr lang="en-US" sz="2800" dirty="0"/>
              <a:t>and </a:t>
            </a:r>
            <a:r>
              <a:rPr lang="en-US" sz="2800" dirty="0" smtClean="0"/>
              <a:t>5H</a:t>
            </a:r>
          </a:p>
          <a:p>
            <a:pPr marL="914400" lvl="1" indent="-457200" eaLnBrk="0" hangingPunct="0">
              <a:buClr>
                <a:srgbClr val="FF0000"/>
              </a:buClr>
              <a:buSzPct val="120000"/>
              <a:buFont typeface="Wingdings" panose="05000000000000000000" pitchFamily="2" charset="2"/>
              <a:buChar char="®"/>
              <a:defRPr/>
            </a:pPr>
            <a:r>
              <a:rPr lang="en-US" sz="2400" dirty="0" smtClean="0"/>
              <a:t>Complete Suite in Vertical Leg of 3H</a:t>
            </a:r>
          </a:p>
          <a:p>
            <a:pPr marL="914400" lvl="1" indent="-457200" eaLnBrk="0" hangingPunct="0">
              <a:buClr>
                <a:srgbClr val="FF0000"/>
              </a:buClr>
              <a:buSzPct val="120000"/>
              <a:buFont typeface="Wingdings" panose="05000000000000000000" pitchFamily="2" charset="2"/>
              <a:buChar char="®"/>
              <a:defRPr/>
            </a:pPr>
            <a:r>
              <a:rPr lang="en-US" sz="2400" dirty="0" smtClean="0"/>
              <a:t>Coring and Sidewall Sampling in 3H Vertical Leg of 3H</a:t>
            </a:r>
          </a:p>
          <a:p>
            <a:pPr marL="914400" lvl="1" indent="-457200" eaLnBrk="0" hangingPunct="0">
              <a:buClr>
                <a:srgbClr val="FF0000"/>
              </a:buClr>
              <a:buSzPct val="120000"/>
              <a:buFont typeface="Wingdings" panose="05000000000000000000" pitchFamily="2" charset="2"/>
              <a:buChar char="®"/>
              <a:defRPr/>
            </a:pPr>
            <a:r>
              <a:rPr lang="en-US" sz="2400" dirty="0" smtClean="0"/>
              <a:t>Logging of Lateral 3H</a:t>
            </a:r>
          </a:p>
          <a:p>
            <a:pPr marL="914400" lvl="1" indent="-457200" eaLnBrk="0" hangingPunct="0">
              <a:buClr>
                <a:srgbClr val="FF0000"/>
              </a:buClr>
              <a:buSzPct val="120000"/>
              <a:buFont typeface="Wingdings" panose="05000000000000000000" pitchFamily="2" charset="2"/>
              <a:buChar char="®"/>
              <a:defRPr/>
            </a:pPr>
            <a:r>
              <a:rPr lang="en-US" sz="2400" dirty="0" smtClean="0"/>
              <a:t>Traditional Logs in 5H</a:t>
            </a:r>
          </a:p>
          <a:p>
            <a:pPr marL="342900" indent="-342900" eaLnBrk="0" hangingPunct="0">
              <a:buClr>
                <a:srgbClr val="000000"/>
              </a:buClr>
              <a:buSzPct val="120000"/>
              <a:buFont typeface="Wingdings" pitchFamily="2" charset="2"/>
              <a:buChar char="S"/>
              <a:defRPr/>
            </a:pPr>
            <a:r>
              <a:rPr lang="en-US" sz="2800" dirty="0"/>
              <a:t>Subtask </a:t>
            </a:r>
            <a:r>
              <a:rPr lang="en-US" sz="2800" dirty="0" smtClean="0"/>
              <a:t>1.6.2 </a:t>
            </a:r>
            <a:r>
              <a:rPr lang="en-US" sz="2400" dirty="0"/>
              <a:t>– </a:t>
            </a:r>
            <a:r>
              <a:rPr lang="en-US" sz="2800" dirty="0"/>
              <a:t>Drilling Fluid and Cuttings Sampling</a:t>
            </a:r>
            <a:endParaRPr lang="en-US" sz="2800" dirty="0" smtClean="0"/>
          </a:p>
          <a:p>
            <a:pPr marL="342900" indent="-342900" eaLnBrk="0" hangingPunct="0">
              <a:buClr>
                <a:srgbClr val="000000"/>
              </a:buClr>
              <a:buSzPct val="120000"/>
              <a:buFont typeface="Wingdings" pitchFamily="2" charset="2"/>
              <a:buChar char="S"/>
              <a:defRPr/>
            </a:pPr>
            <a:r>
              <a:rPr kumimoji="1" lang="en-US" sz="2800" dirty="0" smtClean="0">
                <a:cs typeface="Times New Roman" pitchFamily="18" charset="0"/>
              </a:rPr>
              <a:t>Subtask 1.6.3 </a:t>
            </a:r>
            <a:r>
              <a:rPr lang="en-US" sz="2800" dirty="0" smtClean="0"/>
              <a:t>– </a:t>
            </a:r>
            <a:r>
              <a:rPr lang="en-US" sz="2800" dirty="0"/>
              <a:t>Drilling </a:t>
            </a:r>
            <a:r>
              <a:rPr lang="en-US" sz="2800" dirty="0" smtClean="0"/>
              <a:t>&amp; </a:t>
            </a:r>
            <a:r>
              <a:rPr lang="en-US" sz="2800" dirty="0"/>
              <a:t>Well Construction </a:t>
            </a:r>
            <a:r>
              <a:rPr lang="en-US" sz="2800" dirty="0" smtClean="0"/>
              <a:t>Data</a:t>
            </a:r>
          </a:p>
          <a:p>
            <a:pPr marL="342900" indent="-342900" eaLnBrk="0" hangingPunct="0">
              <a:buClr>
                <a:srgbClr val="000000"/>
              </a:buClr>
              <a:buSzPct val="120000"/>
              <a:buFont typeface="Wingdings" pitchFamily="2" charset="2"/>
              <a:buChar char="S"/>
              <a:defRPr/>
            </a:pPr>
            <a:r>
              <a:rPr kumimoji="1" lang="en-US" sz="2800" dirty="0" smtClean="0">
                <a:cs typeface="Times New Roman" pitchFamily="18" charset="0"/>
              </a:rPr>
              <a:t>Subtask 1.6.4 </a:t>
            </a:r>
            <a:r>
              <a:rPr lang="en-US" sz="2800" dirty="0" smtClean="0"/>
              <a:t>– Fiber Optic Monitoring</a:t>
            </a:r>
          </a:p>
          <a:p>
            <a:pPr marL="914400" lvl="1" indent="-457200" eaLnBrk="0" hangingPunct="0">
              <a:buClr>
                <a:srgbClr val="FF0000"/>
              </a:buClr>
              <a:buSzPct val="120000"/>
              <a:buFont typeface="Wingdings" panose="05000000000000000000" pitchFamily="2" charset="2"/>
              <a:buChar char="®"/>
              <a:defRPr/>
            </a:pPr>
            <a:r>
              <a:rPr lang="en-US" sz="2400" dirty="0" smtClean="0"/>
              <a:t>Temperature and Acoustic Monitoring</a:t>
            </a:r>
          </a:p>
          <a:p>
            <a:pPr marL="342900" indent="-342900" eaLnBrk="0" hangingPunct="0">
              <a:buClr>
                <a:srgbClr val="000000"/>
              </a:buClr>
              <a:buSzPct val="120000"/>
              <a:buFont typeface="Wingdings" pitchFamily="2" charset="2"/>
              <a:buChar char="S"/>
              <a:defRPr/>
            </a:pPr>
            <a:r>
              <a:rPr kumimoji="1" lang="en-US" sz="2800" dirty="0" smtClean="0">
                <a:cs typeface="Times New Roman" pitchFamily="18" charset="0"/>
              </a:rPr>
              <a:t>Subtask 1.6.5 </a:t>
            </a:r>
            <a:r>
              <a:rPr lang="en-US" sz="2800" dirty="0" smtClean="0"/>
              <a:t>– </a:t>
            </a:r>
            <a:r>
              <a:rPr lang="en-US" sz="2800" dirty="0"/>
              <a:t>Microseismic Monitoring</a:t>
            </a:r>
            <a:endParaRPr lang="en-US" sz="2800" dirty="0" smtClean="0"/>
          </a:p>
          <a:p>
            <a:pPr marL="342900" indent="-342900" eaLnBrk="0" hangingPunct="0">
              <a:buClr>
                <a:srgbClr val="000000"/>
              </a:buClr>
              <a:buSzPct val="120000"/>
              <a:buFont typeface="Wingdings" pitchFamily="2" charset="2"/>
              <a:buChar char="S"/>
              <a:defRPr/>
            </a:pPr>
            <a:r>
              <a:rPr kumimoji="1" lang="en-US" sz="2800" dirty="0" smtClean="0">
                <a:cs typeface="Times New Roman" pitchFamily="18" charset="0"/>
              </a:rPr>
              <a:t>Subtask 1.6.6 </a:t>
            </a:r>
            <a:r>
              <a:rPr lang="en-US" sz="2800" dirty="0" smtClean="0"/>
              <a:t>– </a:t>
            </a:r>
            <a:r>
              <a:rPr lang="en-US" sz="2800" dirty="0"/>
              <a:t>Fluid and Gas Sampling</a:t>
            </a:r>
            <a:endParaRPr lang="en-US" sz="2800" dirty="0" smtClean="0"/>
          </a:p>
          <a:p>
            <a:pPr marL="342900" indent="-342900" eaLnBrk="0" hangingPunct="0">
              <a:buClr>
                <a:srgbClr val="000000"/>
              </a:buClr>
              <a:buSzPct val="120000"/>
              <a:buFont typeface="Wingdings" pitchFamily="2" charset="2"/>
              <a:buChar char="S"/>
              <a:defRPr/>
            </a:pPr>
            <a:r>
              <a:rPr kumimoji="1" lang="en-US" sz="2800" dirty="0" smtClean="0">
                <a:cs typeface="Times New Roman" pitchFamily="18" charset="0"/>
              </a:rPr>
              <a:t>Subtask 1.6.7 </a:t>
            </a:r>
            <a:r>
              <a:rPr lang="en-US" sz="2800" dirty="0" smtClean="0"/>
              <a:t>– </a:t>
            </a:r>
            <a:r>
              <a:rPr lang="en-US" sz="2800" dirty="0"/>
              <a:t>Environmental Monitoring</a:t>
            </a:r>
            <a:endParaRPr lang="en-US" sz="2800" dirty="0" smtClean="0"/>
          </a:p>
          <a:p>
            <a:pPr marL="342900" indent="-342900" eaLnBrk="0" hangingPunct="0">
              <a:buClr>
                <a:srgbClr val="000000"/>
              </a:buClr>
              <a:buSzPct val="120000"/>
              <a:buFont typeface="Wingdings" pitchFamily="2" charset="2"/>
              <a:buChar char="S"/>
              <a:defRPr/>
            </a:pPr>
            <a:endParaRPr kumimoji="1" lang="en-US" sz="2800" dirty="0">
              <a:cs typeface="Times New Roman" pitchFamily="18" charset="0"/>
            </a:endParaRPr>
          </a:p>
          <a:p>
            <a:pPr marL="342900" indent="-342900" eaLnBrk="0" hangingPunct="0">
              <a:buClr>
                <a:srgbClr val="000000"/>
              </a:buClr>
              <a:buSzPct val="120000"/>
              <a:buFont typeface="Wingdings" pitchFamily="2" charset="2"/>
              <a:buChar char="S"/>
              <a:defRPr/>
            </a:pPr>
            <a:endParaRPr kumimoji="1" lang="en-US" sz="2800" dirty="0">
              <a:cs typeface="Times New Roman" pitchFamily="18" charset="0"/>
            </a:endParaRPr>
          </a:p>
          <a:p>
            <a:pPr marL="342900" indent="-342900" eaLnBrk="0" hangingPunct="0">
              <a:buClr>
                <a:srgbClr val="000000"/>
              </a:buClr>
              <a:buSzPct val="120000"/>
              <a:buFont typeface="Wingdings" pitchFamily="2" charset="2"/>
              <a:buChar char="S"/>
              <a:defRPr/>
            </a:pPr>
            <a:endParaRPr kumimoji="1" lang="en-US" sz="2800" dirty="0">
              <a:cs typeface="Times New Roman" pitchFamily="18" charset="0"/>
            </a:endParaRPr>
          </a:p>
          <a:p>
            <a:pPr marL="342900" indent="-342900" eaLnBrk="0" hangingPunct="0">
              <a:buClr>
                <a:srgbClr val="000000"/>
              </a:buClr>
              <a:buSzPct val="120000"/>
              <a:buFont typeface="Wingdings" pitchFamily="2" charset="2"/>
              <a:buChar char="S"/>
              <a:defRPr/>
            </a:pPr>
            <a:endParaRPr kumimoji="1" lang="en-US" sz="2800" dirty="0">
              <a:cs typeface="Times New Roman" pitchFamily="18" charset="0"/>
            </a:endParaRPr>
          </a:p>
          <a:p>
            <a:pPr marL="342900" indent="-342900" eaLnBrk="0" hangingPunct="0">
              <a:buClr>
                <a:srgbClr val="000000"/>
              </a:buClr>
              <a:buSzPct val="120000"/>
              <a:buFont typeface="Wingdings" pitchFamily="2" charset="2"/>
              <a:buChar char="S"/>
              <a:defRPr/>
            </a:pPr>
            <a:endParaRPr kumimoji="1" lang="en-US" sz="2800" dirty="0">
              <a:cs typeface="Times New Roman" pitchFamily="18" charset="0"/>
            </a:endParaRPr>
          </a:p>
          <a:p>
            <a:pPr eaLnBrk="0" hangingPunct="0">
              <a:buClr>
                <a:srgbClr val="000000"/>
              </a:buClr>
              <a:buSzPct val="120000"/>
              <a:defRPr/>
            </a:pPr>
            <a:endParaRPr kumimoji="1" lang="en-US" dirty="0">
              <a:solidFill>
                <a:srgbClr val="FF0000"/>
              </a:solidFill>
              <a:cs typeface="Times New Roman" pitchFamily="18" charset="0"/>
            </a:endParaRPr>
          </a:p>
        </p:txBody>
      </p:sp>
    </p:spTree>
    <p:extLst>
      <p:ext uri="{BB962C8B-B14F-4D97-AF65-F5344CB8AC3E}">
        <p14:creationId xmlns:p14="http://schemas.microsoft.com/office/powerpoint/2010/main" val="119167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effectLst>
                  <a:outerShdw blurRad="38100" dist="38100" dir="2700000" algn="tl">
                    <a:srgbClr val="000000">
                      <a:alpha val="43137"/>
                    </a:srgbClr>
                  </a:outerShdw>
                </a:effectLst>
              </a:rPr>
              <a:t>Logging Vertical Well</a:t>
            </a:r>
            <a:endParaRPr lang="en-US" sz="4000" b="1" dirty="0">
              <a:effectLst>
                <a:outerShdw blurRad="38100" dist="38100" dir="2700000" algn="tl">
                  <a:srgbClr val="000000">
                    <a:alpha val="43137"/>
                  </a:srgbClr>
                </a:outerShdw>
              </a:effectLst>
            </a:endParaRPr>
          </a:p>
        </p:txBody>
      </p:sp>
      <p:sp>
        <p:nvSpPr>
          <p:cNvPr id="5" name="Content Placeholder 2"/>
          <p:cNvSpPr>
            <a:spLocks noGrp="1"/>
          </p:cNvSpPr>
          <p:nvPr>
            <p:ph sz="quarter" idx="4294967295"/>
          </p:nvPr>
        </p:nvSpPr>
        <p:spPr>
          <a:xfrm>
            <a:off x="338608" y="1507522"/>
            <a:ext cx="4038600" cy="4114800"/>
          </a:xfrm>
          <a:prstGeom prst="rect">
            <a:avLst/>
          </a:prstGeom>
        </p:spPr>
        <p:txBody>
          <a:bodyPr/>
          <a:lstStyle/>
          <a:p>
            <a:r>
              <a:rPr lang="en-US" sz="2400" dirty="0" smtClean="0"/>
              <a:t>Full-bore Micro Imager </a:t>
            </a:r>
            <a:r>
              <a:rPr lang="en-US" sz="2400" baseline="30000" dirty="0" err="1" smtClean="0"/>
              <a:t>sw</a:t>
            </a:r>
            <a:endParaRPr lang="en-US" sz="2400" baseline="30000" dirty="0" smtClean="0"/>
          </a:p>
          <a:p>
            <a:r>
              <a:rPr lang="en-US" sz="2400" dirty="0" smtClean="0"/>
              <a:t>MDT stress </a:t>
            </a:r>
            <a:r>
              <a:rPr lang="en-US" sz="2400" baseline="30000" dirty="0" err="1" smtClean="0"/>
              <a:t>sw</a:t>
            </a:r>
            <a:endParaRPr lang="en-US" sz="2400" dirty="0" smtClean="0"/>
          </a:p>
          <a:p>
            <a:r>
              <a:rPr lang="en-US" sz="2400" dirty="0" smtClean="0"/>
              <a:t>Dielectric Permittivity </a:t>
            </a:r>
            <a:r>
              <a:rPr lang="en-US" sz="2400" baseline="30000" dirty="0" err="1" smtClean="0"/>
              <a:t>sw</a:t>
            </a:r>
            <a:endParaRPr lang="en-US" sz="2400" dirty="0" smtClean="0"/>
          </a:p>
          <a:p>
            <a:r>
              <a:rPr lang="en-US" sz="2400" dirty="0" smtClean="0"/>
              <a:t>Magnetic Resonance </a:t>
            </a:r>
            <a:r>
              <a:rPr lang="en-US" sz="2400" baseline="30000" dirty="0" err="1" smtClean="0"/>
              <a:t>sw</a:t>
            </a:r>
            <a:endParaRPr lang="en-US" sz="2400" dirty="0" smtClean="0"/>
          </a:p>
          <a:p>
            <a:r>
              <a:rPr lang="en-US" sz="2400" dirty="0" smtClean="0"/>
              <a:t>Reservoir Saturation Tool </a:t>
            </a:r>
            <a:r>
              <a:rPr lang="en-US" sz="2400" baseline="30000" dirty="0" err="1" smtClean="0"/>
              <a:t>sw</a:t>
            </a:r>
            <a:endParaRPr lang="en-US" sz="2400" dirty="0" smtClean="0"/>
          </a:p>
          <a:p>
            <a:r>
              <a:rPr lang="en-US" sz="2400" dirty="0" smtClean="0"/>
              <a:t>Quanta-Geo Imaging</a:t>
            </a:r>
          </a:p>
          <a:p>
            <a:r>
              <a:rPr lang="en-US" sz="2400" dirty="0" err="1" smtClean="0"/>
              <a:t>Litho</a:t>
            </a:r>
            <a:r>
              <a:rPr lang="en-US" sz="2400" dirty="0" smtClean="0"/>
              <a:t> Scanner</a:t>
            </a:r>
          </a:p>
          <a:p>
            <a:endParaRPr lang="en-US" sz="2400" dirty="0" smtClean="0"/>
          </a:p>
          <a:p>
            <a:endParaRPr lang="en-US" sz="2400" dirty="0" smtClean="0"/>
          </a:p>
          <a:p>
            <a:endParaRPr lang="en-US" sz="2400" dirty="0"/>
          </a:p>
        </p:txBody>
      </p:sp>
      <p:pic>
        <p:nvPicPr>
          <p:cNvPr id="7"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a:ext>
            </a:extLst>
          </a:blip>
          <a:srcRect/>
          <a:stretch>
            <a:fillRect/>
          </a:stretch>
        </p:blipFill>
        <p:spPr bwMode="auto">
          <a:xfrm>
            <a:off x="5048955" y="1285012"/>
            <a:ext cx="2706935"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298582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114300" y="15607"/>
            <a:ext cx="9144000" cy="1368350"/>
          </a:xfrm>
          <a:prstGeom prst="rect">
            <a:avLst/>
          </a:prstGeom>
        </p:spPr>
        <p:txBody>
          <a:bodyPr vert="horz" lIns="91440" tIns="45720" rIns="91440" bIns="4572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Logging Lateral</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58</a:t>
            </a:fld>
            <a:endParaRPr lang="en-US" dirty="0"/>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66734" y="97252"/>
            <a:ext cx="4472466" cy="53721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906985" y="5446292"/>
            <a:ext cx="1475725" cy="369332"/>
          </a:xfrm>
          <a:prstGeom prst="rect">
            <a:avLst/>
          </a:prstGeom>
          <a:noFill/>
        </p:spPr>
        <p:txBody>
          <a:bodyPr wrap="none" rtlCol="0">
            <a:spAutoFit/>
          </a:bodyPr>
          <a:lstStyle/>
          <a:p>
            <a:r>
              <a:rPr lang="en-US" dirty="0" smtClean="0"/>
              <a:t>Schlumberger</a:t>
            </a:r>
            <a:endParaRPr lang="en-US" dirty="0"/>
          </a:p>
        </p:txBody>
      </p:sp>
      <p:pic>
        <p:nvPicPr>
          <p:cNvPr id="6"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9679" t="2756" r="5077" b="35443"/>
          <a:stretch/>
        </p:blipFill>
        <p:spPr bwMode="auto">
          <a:xfrm>
            <a:off x="920665" y="1383957"/>
            <a:ext cx="2888391" cy="256910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146" name="Picture 2" descr="The 3D interpretation to the right of the images from a 15-ft sand interval shows the repeated, abrupt high-angle changes in dip that resulted from disruption of the sand by slump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17111" y="4202208"/>
            <a:ext cx="2095500" cy="142875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7840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hewitt\Desktop\NNE\Frac\MIP\phot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892" y="1"/>
            <a:ext cx="9162892" cy="6843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119" y="35258"/>
            <a:ext cx="8229600" cy="914400"/>
          </a:xfrm>
        </p:spPr>
        <p:txBody>
          <a:bodyPr/>
          <a:lstStyle/>
          <a:p>
            <a:r>
              <a:rPr lang="en-US" sz="4000" b="1" dirty="0" smtClean="0">
                <a:solidFill>
                  <a:schemeClr val="tx1"/>
                </a:solidFill>
              </a:rPr>
              <a:t>Completions</a:t>
            </a:r>
            <a:endParaRPr lang="en-US" sz="4000" b="1" dirty="0">
              <a:solidFill>
                <a:schemeClr val="tx1"/>
              </a:solidFill>
            </a:endParaRPr>
          </a:p>
        </p:txBody>
      </p:sp>
    </p:spTree>
    <p:extLst>
      <p:ext uri="{BB962C8B-B14F-4D97-AF65-F5344CB8AC3E}">
        <p14:creationId xmlns:p14="http://schemas.microsoft.com/office/powerpoint/2010/main" val="367883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84" y="23922"/>
            <a:ext cx="9067800" cy="1143000"/>
          </a:xfrm>
        </p:spPr>
        <p:txBody>
          <a:bodyPr>
            <a:noAutofit/>
          </a:bodyPr>
          <a:lstStyle/>
          <a:p>
            <a:pPr algn="ctr"/>
            <a:r>
              <a:rPr lang="en-US" sz="3600" b="1" dirty="0" smtClean="0">
                <a:effectLst>
                  <a:outerShdw blurRad="38100" dist="38100" dir="2700000" algn="tl">
                    <a:srgbClr val="000000">
                      <a:alpha val="43137"/>
                    </a:srgbClr>
                  </a:outerShdw>
                </a:effectLst>
              </a:rPr>
              <a:t>Marcellus Shale Energy And Environment Laboratory - MSEEL</a:t>
            </a:r>
            <a:endParaRPr lang="en-US" sz="3600" b="1" dirty="0">
              <a:effectLst>
                <a:outerShdw blurRad="38100" dist="38100" dir="2700000" algn="tl">
                  <a:srgbClr val="000000">
                    <a:alpha val="43137"/>
                  </a:srgbClr>
                </a:outerShdw>
              </a:effectLst>
            </a:endParaRPr>
          </a:p>
        </p:txBody>
      </p:sp>
      <p:sp>
        <p:nvSpPr>
          <p:cNvPr id="17"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6</a:t>
            </a:fld>
            <a:endParaRPr lang="en-US" dirty="0"/>
          </a:p>
        </p:txBody>
      </p:sp>
      <p:sp>
        <p:nvSpPr>
          <p:cNvPr id="4" name="TextBox 3"/>
          <p:cNvSpPr txBox="1"/>
          <p:nvPr/>
        </p:nvSpPr>
        <p:spPr>
          <a:xfrm>
            <a:off x="6986380" y="2337311"/>
            <a:ext cx="1657826" cy="1446550"/>
          </a:xfrm>
          <a:prstGeom prst="rect">
            <a:avLst/>
          </a:prstGeom>
          <a:noFill/>
        </p:spPr>
        <p:txBody>
          <a:bodyPr wrap="none" rtlCol="0">
            <a:spAutoFit/>
          </a:bodyPr>
          <a:lstStyle/>
          <a:p>
            <a:pPr algn="ctr"/>
            <a:r>
              <a:rPr lang="en-US" sz="4400" b="1" dirty="0" smtClean="0">
                <a:solidFill>
                  <a:schemeClr val="tx2"/>
                </a:solidFill>
                <a:latin typeface="+mj-lt"/>
              </a:rPr>
              <a:t>The</a:t>
            </a:r>
          </a:p>
          <a:p>
            <a:pPr algn="ctr"/>
            <a:r>
              <a:rPr lang="en-US" sz="4400" b="1" dirty="0" smtClean="0">
                <a:solidFill>
                  <a:schemeClr val="tx2"/>
                </a:solidFill>
                <a:latin typeface="+mj-lt"/>
              </a:rPr>
              <a:t>Good</a:t>
            </a:r>
            <a:endParaRPr lang="en-US" sz="4400" b="1" dirty="0">
              <a:solidFill>
                <a:schemeClr val="tx2"/>
              </a:solidFill>
              <a:latin typeface="+mj-lt"/>
            </a:endParaRPr>
          </a:p>
        </p:txBody>
      </p:sp>
      <p:pic>
        <p:nvPicPr>
          <p:cNvPr id="2050" name="Picture 2" descr="G:\MSEEL Notes\Rig Pictures\DJI0011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416" y="1391444"/>
            <a:ext cx="6669964" cy="3751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76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43000"/>
          </a:xfrm>
        </p:spPr>
        <p:txBody>
          <a:bodyPr/>
          <a:lstStyle/>
          <a:p>
            <a:pPr algn="ctr"/>
            <a:r>
              <a:rPr lang="en-US" sz="3600" b="1" dirty="0" smtClean="0">
                <a:effectLst>
                  <a:outerShdw blurRad="38100" dist="38100" dir="2700000" algn="tl">
                    <a:srgbClr val="000000">
                      <a:alpha val="43137"/>
                    </a:srgbClr>
                  </a:outerShdw>
                </a:effectLst>
              </a:rPr>
              <a:t>Complete and Monitor Laterals</a:t>
            </a:r>
            <a:endParaRPr lang="en-US" sz="3600" b="1" dirty="0">
              <a:effectLst>
                <a:outerShdw blurRad="38100" dist="38100" dir="2700000" algn="tl">
                  <a:srgbClr val="000000">
                    <a:alpha val="43137"/>
                  </a:srgbClr>
                </a:outerShdw>
              </a:effectLst>
            </a:endParaRPr>
          </a:p>
        </p:txBody>
      </p:sp>
      <p:sp>
        <p:nvSpPr>
          <p:cNvPr id="4" name="AutoShape 4" descr="Inline image 1"/>
          <p:cNvSpPr>
            <a:spLocks noChangeAspect="1" noChangeArrowheads="1"/>
          </p:cNvSpPr>
          <p:nvPr/>
        </p:nvSpPr>
        <p:spPr bwMode="auto">
          <a:xfrm>
            <a:off x="402021" y="24681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1736582" y="1907177"/>
            <a:ext cx="5954189" cy="2066326"/>
          </a:xfrm>
          <a:prstGeom prst="rect">
            <a:avLst/>
          </a:prstGeom>
        </p:spPr>
      </p:pic>
      <p:sp>
        <p:nvSpPr>
          <p:cNvPr id="8"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44</a:t>
            </a:r>
            <a:endParaRPr lang="en-US" dirty="0"/>
          </a:p>
        </p:txBody>
      </p:sp>
    </p:spTree>
    <p:extLst>
      <p:ext uri="{BB962C8B-B14F-4D97-AF65-F5344CB8AC3E}">
        <p14:creationId xmlns:p14="http://schemas.microsoft.com/office/powerpoint/2010/main" val="136321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4" y="0"/>
            <a:ext cx="8229600" cy="914400"/>
          </a:xfrm>
        </p:spPr>
        <p:txBody>
          <a:bodyPr>
            <a:normAutofit/>
          </a:bodyPr>
          <a:lstStyle/>
          <a:p>
            <a:pPr algn="ctr"/>
            <a:r>
              <a:rPr lang="en-US" sz="4000" b="1" dirty="0" smtClean="0">
                <a:effectLst>
                  <a:outerShdw blurRad="38100" dist="38100" dir="2700000" algn="tl">
                    <a:srgbClr val="000000">
                      <a:alpha val="43137"/>
                    </a:srgbClr>
                  </a:outerShdw>
                </a:effectLst>
              </a:rPr>
              <a:t>Micro Seismic</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sz="quarter" idx="4294967295"/>
          </p:nvPr>
        </p:nvSpPr>
        <p:spPr>
          <a:xfrm>
            <a:off x="457200" y="1981200"/>
            <a:ext cx="4038600" cy="4114800"/>
          </a:xfrm>
          <a:prstGeom prst="rect">
            <a:avLst/>
          </a:prstGeom>
        </p:spPr>
        <p:txBody>
          <a:bodyPr/>
          <a:lstStyle/>
          <a:p>
            <a:endParaRPr lang="en-US" dirty="0" smtClean="0"/>
          </a:p>
          <a:p>
            <a:endParaRPr lang="en-US" dirty="0" smtClean="0"/>
          </a:p>
          <a:p>
            <a:endParaRPr lang="en-US" dirty="0"/>
          </a:p>
        </p:txBody>
      </p:sp>
      <p:pic>
        <p:nvPicPr>
          <p:cNvPr id="205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a:ext>
            </a:extLst>
          </a:blip>
          <a:srcRect/>
          <a:stretch>
            <a:fillRect/>
          </a:stretch>
        </p:blipFill>
        <p:spPr bwMode="auto">
          <a:xfrm>
            <a:off x="1089454" y="939594"/>
            <a:ext cx="6967151" cy="458870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61</a:t>
            </a:fld>
            <a:endParaRPr lang="en-US" dirty="0"/>
          </a:p>
        </p:txBody>
      </p:sp>
    </p:spTree>
    <p:extLst>
      <p:ext uri="{BB962C8B-B14F-4D97-AF65-F5344CB8AC3E}">
        <p14:creationId xmlns:p14="http://schemas.microsoft.com/office/powerpoint/2010/main" val="3806264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84663" y="1093788"/>
            <a:ext cx="3440112"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143000"/>
            <a:ext cx="3276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1447800" y="5583238"/>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a:solidFill>
                  <a:schemeClr val="bg1"/>
                </a:solidFill>
                <a:latin typeface="Calibri" pitchFamily="34" charset="0"/>
                <a:cs typeface="Times New Roman" pitchFamily="18" charset="0"/>
              </a:rPr>
              <a:t>Starting model </a:t>
            </a:r>
          </a:p>
        </p:txBody>
      </p:sp>
      <p:sp>
        <p:nvSpPr>
          <p:cNvPr id="17413" name="Title 3"/>
          <p:cNvSpPr>
            <a:spLocks noGrp="1"/>
          </p:cNvSpPr>
          <p:nvPr>
            <p:ph type="title"/>
          </p:nvPr>
        </p:nvSpPr>
        <p:spPr bwMode="auto">
          <a:xfrm>
            <a:off x="0" y="84216"/>
            <a:ext cx="9144000" cy="50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b="1" dirty="0" smtClean="0">
                <a:effectLst>
                  <a:outerShdw blurRad="38100" dist="38100" dir="2700000" algn="tl">
                    <a:srgbClr val="000000">
                      <a:alpha val="43137"/>
                    </a:srgbClr>
                  </a:outerShdw>
                </a:effectLst>
              </a:rPr>
              <a:t>Some microseismic perspectives for the Morgantown MSEEL site</a:t>
            </a:r>
          </a:p>
        </p:txBody>
      </p:sp>
      <p:pic>
        <p:nvPicPr>
          <p:cNvPr id="17414"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60550" y="3475038"/>
            <a:ext cx="3167063"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40350" y="3228975"/>
            <a:ext cx="3429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984250" y="6510338"/>
            <a:ext cx="1752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1000" i="1" dirty="0" smtClean="0">
                <a:solidFill>
                  <a:schemeClr val="tx2"/>
                </a:solidFill>
                <a:latin typeface="Times New Roman" panose="02020603050405020304" pitchFamily="18" charset="0"/>
                <a:cs typeface="Times New Roman" panose="02020603050405020304" pitchFamily="18" charset="0"/>
              </a:rPr>
              <a:t>Tom Wilson, WVU Geophysics</a:t>
            </a: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62</a:t>
            </a:fld>
            <a:endParaRPr lang="en-US" dirty="0"/>
          </a:p>
        </p:txBody>
      </p:sp>
    </p:spTree>
    <p:extLst>
      <p:ext uri="{BB962C8B-B14F-4D97-AF65-F5344CB8AC3E}">
        <p14:creationId xmlns:p14="http://schemas.microsoft.com/office/powerpoint/2010/main" val="32517048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Fiber Optic Fracture and Production Monitoring</a:t>
            </a:r>
            <a:endParaRPr lang="en-US" sz="4000" b="1"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4194" y="1667850"/>
            <a:ext cx="3568251" cy="282795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0719" y="2146299"/>
            <a:ext cx="5052601" cy="3429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63</a:t>
            </a:fld>
            <a:endParaRPr lang="en-US" dirty="0"/>
          </a:p>
        </p:txBody>
      </p:sp>
    </p:spTree>
    <p:extLst>
      <p:ext uri="{BB962C8B-B14F-4D97-AF65-F5344CB8AC3E}">
        <p14:creationId xmlns:p14="http://schemas.microsoft.com/office/powerpoint/2010/main" val="40501801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12756"/>
          </a:xfrm>
        </p:spPr>
        <p:txBody>
          <a:bodyPr/>
          <a:lstStyle/>
          <a:p>
            <a:pPr algn="ctr"/>
            <a:r>
              <a:rPr lang="en-US" sz="4000" b="1" dirty="0" smtClean="0">
                <a:effectLst>
                  <a:outerShdw blurRad="38100" dist="38100" dir="2700000" algn="tl">
                    <a:srgbClr val="000000">
                      <a:alpha val="43137"/>
                    </a:srgbClr>
                  </a:outerShdw>
                </a:effectLst>
              </a:rPr>
              <a:t>Fiber-Optics</a:t>
            </a:r>
            <a:endParaRPr lang="en-US" sz="4000" b="1" dirty="0">
              <a:effectLst>
                <a:outerShdw blurRad="38100" dist="38100" dir="2700000" algn="tl">
                  <a:srgbClr val="000000">
                    <a:alpha val="43137"/>
                  </a:srgbClr>
                </a:outerShdw>
              </a:effectLst>
            </a:endParaRPr>
          </a:p>
        </p:txBody>
      </p:sp>
      <p:pic>
        <p:nvPicPr>
          <p:cNvPr id="3074"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a:ext>
            </a:extLst>
          </a:blip>
          <a:srcRect/>
          <a:stretch>
            <a:fillRect/>
          </a:stretch>
        </p:blipFill>
        <p:spPr bwMode="auto">
          <a:xfrm>
            <a:off x="222421" y="1556951"/>
            <a:ext cx="4224046" cy="3200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64</a:t>
            </a:fld>
            <a:endParaRPr lang="en-US"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4498" y="1556951"/>
            <a:ext cx="4234702" cy="3200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03034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358"/>
            <a:ext cx="9144000" cy="1143000"/>
          </a:xfrm>
        </p:spPr>
        <p:txBody>
          <a:bodyPr/>
          <a:lstStyle/>
          <a:p>
            <a:pPr algn="ctr"/>
            <a:r>
              <a:rPr lang="en-US" sz="3600" b="1" dirty="0" smtClean="0">
                <a:effectLst>
                  <a:outerShdw blurRad="38100" dist="38100" dir="2700000" algn="tl">
                    <a:srgbClr val="000000">
                      <a:alpha val="43137"/>
                    </a:srgbClr>
                  </a:outerShdw>
                </a:effectLst>
              </a:rPr>
              <a:t>Fiber-Optics</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Distributed Temperature Sensing</a:t>
            </a:r>
            <a:endParaRPr lang="en-US" sz="3600" b="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16588" y="1169430"/>
            <a:ext cx="8737600" cy="455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1192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41676"/>
            <a:ext cx="9144000" cy="1405481"/>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Microseismic and Fiber Optics</a:t>
            </a:r>
            <a:endParaRPr kumimoji="0" lang="en-US" sz="28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4"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A9595F-BEDD-4262-A5A2-4726D45A502C}" type="slidenum">
              <a:rPr lang="en-US" smtClean="0"/>
              <a:pPr/>
              <a:t>66</a:t>
            </a:fld>
            <a:endParaRPr lang="en-US"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454" y="1909722"/>
            <a:ext cx="7588446" cy="3431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64145" y="5367502"/>
            <a:ext cx="979755" cy="369332"/>
          </a:xfrm>
          <a:prstGeom prst="rect">
            <a:avLst/>
          </a:prstGeom>
          <a:noFill/>
        </p:spPr>
        <p:txBody>
          <a:bodyPr wrap="none" rtlCol="0">
            <a:spAutoFit/>
          </a:bodyPr>
          <a:lstStyle/>
          <a:p>
            <a:r>
              <a:rPr lang="en-US" dirty="0" smtClean="0"/>
              <a:t>Pinnacle</a:t>
            </a:r>
            <a:endParaRPr lang="en-US" dirty="0"/>
          </a:p>
        </p:txBody>
      </p:sp>
    </p:spTree>
    <p:extLst>
      <p:ext uri="{BB962C8B-B14F-4D97-AF65-F5344CB8AC3E}">
        <p14:creationId xmlns:p14="http://schemas.microsoft.com/office/powerpoint/2010/main" val="16108458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5003"/>
          </a:xfrm>
        </p:spPr>
        <p:txBody>
          <a:bodyPr/>
          <a:lstStyle/>
          <a:p>
            <a:pPr algn="ctr"/>
            <a:r>
              <a:rPr lang="en-US" sz="3600" b="1" dirty="0" smtClean="0"/>
              <a:t>FLUID </a:t>
            </a:r>
            <a:r>
              <a:rPr lang="en-US" sz="3600" b="1" dirty="0"/>
              <a:t>SAMPLING PLAN </a:t>
            </a:r>
            <a:r>
              <a:rPr lang="en-US" sz="3600" b="1" dirty="0" smtClean="0"/>
              <a:t>- Separator</a:t>
            </a:r>
            <a:endParaRPr lang="en-US" sz="36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12665" y="765003"/>
            <a:ext cx="4910649" cy="4865308"/>
          </a:xfrm>
          <a:prstGeom prst="rect">
            <a:avLst/>
          </a:prstGeom>
          <a:ln>
            <a:solidFill>
              <a:schemeClr val="tx1"/>
            </a:solidFill>
          </a:ln>
          <a:effectLst>
            <a:outerShdw blurRad="292100" dist="139700" dir="2700000" algn="tl" rotWithShape="0">
              <a:srgbClr val="333333">
                <a:alpha val="65000"/>
              </a:srgbClr>
            </a:outerShdw>
          </a:effectLst>
        </p:spPr>
      </p:pic>
      <p:sp>
        <p:nvSpPr>
          <p:cNvPr id="6"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14</a:t>
            </a:r>
            <a:endParaRPr lang="en-US" dirty="0"/>
          </a:p>
        </p:txBody>
      </p:sp>
    </p:spTree>
    <p:extLst>
      <p:ext uri="{BB962C8B-B14F-4D97-AF65-F5344CB8AC3E}">
        <p14:creationId xmlns:p14="http://schemas.microsoft.com/office/powerpoint/2010/main" val="21108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sz="4000" dirty="0" smtClean="0"/>
              <a:t>Drilling Services</a:t>
            </a:r>
            <a:endParaRPr lang="en-US" sz="4000" dirty="0"/>
          </a:p>
        </p:txBody>
      </p:sp>
      <p:sp>
        <p:nvSpPr>
          <p:cNvPr id="3" name="Content Placeholder 2"/>
          <p:cNvSpPr>
            <a:spLocks noGrp="1"/>
          </p:cNvSpPr>
          <p:nvPr>
            <p:ph sz="quarter" idx="4294967295"/>
          </p:nvPr>
        </p:nvSpPr>
        <p:spPr>
          <a:xfrm>
            <a:off x="0" y="1981200"/>
            <a:ext cx="4038600" cy="4114800"/>
          </a:xfrm>
          <a:prstGeom prst="rect">
            <a:avLst/>
          </a:prstGeom>
        </p:spPr>
        <p:txBody>
          <a:bodyPr/>
          <a:lstStyle/>
          <a:p>
            <a:endParaRPr lang="en-US" dirty="0" smtClean="0"/>
          </a:p>
          <a:p>
            <a:endParaRPr lang="en-US" dirty="0" smtClean="0"/>
          </a:p>
          <a:p>
            <a:endParaRPr lang="en-US" dirty="0"/>
          </a:p>
        </p:txBody>
      </p:sp>
      <p:sp>
        <p:nvSpPr>
          <p:cNvPr id="4" name="Content Placeholder 3"/>
          <p:cNvSpPr>
            <a:spLocks noGrp="1"/>
          </p:cNvSpPr>
          <p:nvPr>
            <p:ph sz="quarter" idx="4294967295"/>
          </p:nvPr>
        </p:nvSpPr>
        <p:spPr>
          <a:xfrm>
            <a:off x="0" y="1092200"/>
            <a:ext cx="4724400" cy="4114800"/>
          </a:xfrm>
          <a:prstGeom prst="rect">
            <a:avLst/>
          </a:prstGeom>
        </p:spPr>
        <p:txBody>
          <a:bodyPr/>
          <a:lstStyle/>
          <a:p>
            <a:r>
              <a:rPr lang="en-US" sz="3200" dirty="0" smtClean="0"/>
              <a:t>Patterson 254 </a:t>
            </a:r>
          </a:p>
          <a:p>
            <a:r>
              <a:rPr lang="en-US" sz="3200" dirty="0" smtClean="0"/>
              <a:t>Rotary Steerable (Archer)</a:t>
            </a:r>
          </a:p>
          <a:p>
            <a:r>
              <a:rPr lang="en-US" sz="3200" dirty="0" smtClean="0"/>
              <a:t>Synthetic Based Mud (</a:t>
            </a:r>
            <a:r>
              <a:rPr lang="en-US" sz="3200" dirty="0" err="1" smtClean="0"/>
              <a:t>Megadril</a:t>
            </a:r>
            <a:r>
              <a:rPr lang="en-US" sz="3200" dirty="0" smtClean="0"/>
              <a:t>/Warp)</a:t>
            </a:r>
          </a:p>
          <a:p>
            <a:r>
              <a:rPr lang="en-US" sz="3200" dirty="0" smtClean="0"/>
              <a:t>PDC  MDSi613</a:t>
            </a:r>
          </a:p>
          <a:p>
            <a:r>
              <a:rPr lang="en-US" sz="3200" dirty="0" smtClean="0"/>
              <a:t>Solids control (Reuse)</a:t>
            </a:r>
            <a:endParaRPr lang="en-US" sz="3200" dirty="0"/>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715"/>
          <a:stretch/>
        </p:blipFill>
        <p:spPr bwMode="auto">
          <a:xfrm>
            <a:off x="5339644" y="536222"/>
            <a:ext cx="3320845" cy="506306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Slide Number Placeholder 2"/>
          <p:cNvSpPr txBox="1">
            <a:spLocks/>
          </p:cNvSpPr>
          <p:nvPr/>
        </p:nvSpPr>
        <p:spPr>
          <a:xfrm>
            <a:off x="8686800" y="6500179"/>
            <a:ext cx="457200" cy="3578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45</a:t>
            </a:r>
            <a:endParaRPr lang="en-US" dirty="0"/>
          </a:p>
        </p:txBody>
      </p:sp>
    </p:spTree>
    <p:extLst>
      <p:ext uri="{BB962C8B-B14F-4D97-AF65-F5344CB8AC3E}">
        <p14:creationId xmlns:p14="http://schemas.microsoft.com/office/powerpoint/2010/main" val="18245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63977" y="152094"/>
            <a:ext cx="8610599" cy="775369"/>
          </a:xfrm>
        </p:spPr>
        <p:txBody>
          <a:bodyPr>
            <a:noAutofit/>
          </a:bodyPr>
          <a:lstStyle/>
          <a:p>
            <a:pPr algn="ctr"/>
            <a:r>
              <a:rPr lang="en-US" sz="3600" b="1" dirty="0">
                <a:effectLst>
                  <a:outerShdw blurRad="38100" dist="38100" dir="2700000" algn="tl">
                    <a:srgbClr val="000000">
                      <a:alpha val="43137"/>
                    </a:srgbClr>
                  </a:outerShdw>
                </a:effectLst>
              </a:rPr>
              <a:t>Northeast Natural </a:t>
            </a:r>
            <a:r>
              <a:rPr lang="en-US" sz="3600" b="1" dirty="0" smtClean="0">
                <a:effectLst>
                  <a:outerShdw blurRad="38100" dist="38100" dir="2700000" algn="tl">
                    <a:srgbClr val="000000">
                      <a:alpha val="43137"/>
                    </a:srgbClr>
                  </a:outerShdw>
                </a:effectLst>
              </a:rPr>
              <a:t>Energy</a:t>
            </a:r>
            <a:br>
              <a:rPr lang="en-US" sz="3600" b="1" dirty="0" smtClean="0">
                <a:effectLst>
                  <a:outerShdw blurRad="38100" dist="38100" dir="2700000" algn="tl">
                    <a:srgbClr val="000000">
                      <a:alpha val="43137"/>
                    </a:srgbClr>
                  </a:outerShdw>
                </a:effectLst>
              </a:rPr>
            </a:br>
            <a:r>
              <a:rPr lang="en-US" sz="3600" b="1" dirty="0" err="1" smtClean="0">
                <a:effectLst>
                  <a:outerShdw blurRad="38100" dist="38100" dir="2700000" algn="tl">
                    <a:srgbClr val="000000">
                      <a:alpha val="43137"/>
                    </a:srgbClr>
                  </a:outerShdw>
                </a:effectLst>
              </a:rPr>
              <a:t>SandBox</a:t>
            </a:r>
            <a:r>
              <a:rPr lang="en-US" sz="3600" b="1" dirty="0" smtClean="0">
                <a:effectLst>
                  <a:outerShdw blurRad="38100" dist="38100" dir="2700000" algn="tl">
                    <a:srgbClr val="000000">
                      <a:alpha val="43137"/>
                    </a:srgbClr>
                  </a:outerShdw>
                </a:effectLst>
              </a:rPr>
              <a:t> Logistics &amp; </a:t>
            </a:r>
            <a:r>
              <a:rPr lang="en-US" sz="3600" b="1" dirty="0" err="1" smtClean="0">
                <a:effectLst>
                  <a:outerShdw blurRad="38100" dist="38100" dir="2700000" algn="tl">
                    <a:srgbClr val="000000">
                      <a:alpha val="43137"/>
                    </a:srgbClr>
                  </a:outerShdw>
                </a:effectLst>
              </a:rPr>
              <a:t>DustPro</a:t>
            </a:r>
            <a:endParaRPr lang="en-US" sz="3600" b="1" dirty="0">
              <a:effectLst>
                <a:outerShdw blurRad="38100" dist="38100" dir="2700000" algn="tl">
                  <a:srgbClr val="000000">
                    <a:alpha val="43137"/>
                  </a:srgbClr>
                </a:outerShdw>
              </a:effectLst>
            </a:endParaRPr>
          </a:p>
        </p:txBody>
      </p:sp>
      <p:sp>
        <p:nvSpPr>
          <p:cNvPr id="4" name="Slide Number Placeholder 3"/>
          <p:cNvSpPr txBox="1">
            <a:spLocks/>
          </p:cNvSpPr>
          <p:nvPr/>
        </p:nvSpPr>
        <p:spPr>
          <a:xfrm>
            <a:off x="8534400" y="6521824"/>
            <a:ext cx="609600" cy="33617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69</a:t>
            </a:fld>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568" y="1201784"/>
            <a:ext cx="4351852" cy="4351852"/>
          </a:xfrm>
          <a:prstGeom prst="rect">
            <a:avLst/>
          </a:prstGeom>
          <a:ln>
            <a:solidFill>
              <a:schemeClr val="tx1"/>
            </a:solidFill>
          </a:ln>
          <a:effectLst>
            <a:outerShdw blurRad="292100" dist="139700" dir="2700000" algn="tl" rotWithShape="0">
              <a:srgbClr val="333333">
                <a:alpha val="65000"/>
              </a:srgbClr>
            </a:outerShdw>
          </a:effectLst>
        </p:spPr>
      </p:pic>
      <p:sp>
        <p:nvSpPr>
          <p:cNvPr id="2" name="Rectangle 1"/>
          <p:cNvSpPr/>
          <p:nvPr/>
        </p:nvSpPr>
        <p:spPr>
          <a:xfrm>
            <a:off x="5084518" y="1391869"/>
            <a:ext cx="3856118" cy="923330"/>
          </a:xfrm>
          <a:prstGeom prst="rect">
            <a:avLst/>
          </a:prstGeom>
        </p:spPr>
        <p:txBody>
          <a:bodyPr wrap="square">
            <a:spAutoFit/>
          </a:bodyPr>
          <a:lstStyle/>
          <a:p>
            <a:pPr>
              <a:buFont typeface="Arial" panose="020B0604020202020204" pitchFamily="34" charset="0"/>
              <a:buChar char="•"/>
            </a:pPr>
            <a:r>
              <a:rPr lang="en-US" b="1" dirty="0" smtClean="0">
                <a:solidFill>
                  <a:srgbClr val="333333"/>
                </a:solidFill>
                <a:latin typeface="Ubuntu"/>
              </a:rPr>
              <a:t> Reduced </a:t>
            </a:r>
            <a:r>
              <a:rPr lang="en-US" b="1" dirty="0">
                <a:solidFill>
                  <a:srgbClr val="333333"/>
                </a:solidFill>
                <a:latin typeface="Ubuntu"/>
              </a:rPr>
              <a:t>road traffic</a:t>
            </a:r>
          </a:p>
          <a:p>
            <a:pPr>
              <a:buFont typeface="Arial" panose="020B0604020202020204" pitchFamily="34" charset="0"/>
              <a:buChar char="•"/>
            </a:pPr>
            <a:r>
              <a:rPr lang="en-US" b="1" dirty="0" smtClean="0">
                <a:solidFill>
                  <a:srgbClr val="333333"/>
                </a:solidFill>
                <a:latin typeface="Ubuntu"/>
              </a:rPr>
              <a:t> Reduced </a:t>
            </a:r>
            <a:r>
              <a:rPr lang="en-US" b="1" dirty="0">
                <a:solidFill>
                  <a:srgbClr val="333333"/>
                </a:solidFill>
                <a:latin typeface="Ubuntu"/>
              </a:rPr>
              <a:t>personnel on </a:t>
            </a:r>
            <a:r>
              <a:rPr lang="en-US" b="1" dirty="0" err="1">
                <a:solidFill>
                  <a:srgbClr val="333333"/>
                </a:solidFill>
                <a:latin typeface="Ubuntu"/>
              </a:rPr>
              <a:t>frac</a:t>
            </a:r>
            <a:r>
              <a:rPr lang="en-US" b="1" dirty="0">
                <a:solidFill>
                  <a:srgbClr val="333333"/>
                </a:solidFill>
                <a:latin typeface="Ubuntu"/>
              </a:rPr>
              <a:t> site</a:t>
            </a:r>
          </a:p>
          <a:p>
            <a:pPr>
              <a:buFont typeface="Arial" panose="020B0604020202020204" pitchFamily="34" charset="0"/>
              <a:buChar char="•"/>
            </a:pPr>
            <a:r>
              <a:rPr lang="en-US" b="1" dirty="0" smtClean="0">
                <a:solidFill>
                  <a:srgbClr val="333333"/>
                </a:solidFill>
                <a:latin typeface="Ubuntu"/>
              </a:rPr>
              <a:t> Eliminate </a:t>
            </a:r>
            <a:r>
              <a:rPr lang="en-US" b="1" dirty="0">
                <a:solidFill>
                  <a:srgbClr val="333333"/>
                </a:solidFill>
                <a:latin typeface="Ubuntu"/>
              </a:rPr>
              <a:t>silica dust particles</a:t>
            </a:r>
            <a:endParaRPr lang="en-US" b="1" i="0" dirty="0">
              <a:solidFill>
                <a:srgbClr val="333333"/>
              </a:solidFill>
              <a:effectLst/>
              <a:latin typeface="Ubuntu"/>
            </a:endParaRPr>
          </a:p>
        </p:txBody>
      </p:sp>
      <p:pic>
        <p:nvPicPr>
          <p:cNvPr id="3074" name="Picture 2" descr="http://www.sandboxlogistics.com/assets/images/DSC00073_deliver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0755" y="2509990"/>
            <a:ext cx="3043645" cy="304364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373879" y="5916947"/>
            <a:ext cx="4367349" cy="369332"/>
          </a:xfrm>
          <a:prstGeom prst="rect">
            <a:avLst/>
          </a:prstGeom>
        </p:spPr>
        <p:txBody>
          <a:bodyPr wrap="none">
            <a:spAutoFit/>
          </a:bodyPr>
          <a:lstStyle/>
          <a:p>
            <a:r>
              <a:rPr lang="en-US" dirty="0"/>
              <a:t>http://www.sandboxlogistics.com/gallery.php</a:t>
            </a:r>
          </a:p>
        </p:txBody>
      </p:sp>
    </p:spTree>
    <p:extLst>
      <p:ext uri="{BB962C8B-B14F-4D97-AF65-F5344CB8AC3E}">
        <p14:creationId xmlns:p14="http://schemas.microsoft.com/office/powerpoint/2010/main" val="385828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241" y="51295"/>
            <a:ext cx="8229600" cy="1143000"/>
          </a:xfrm>
        </p:spPr>
        <p:txBody>
          <a:bodyPr/>
          <a:lstStyle/>
          <a:p>
            <a:pPr algn="ctr"/>
            <a:r>
              <a:rPr lang="en-US" sz="3600" b="1" dirty="0" smtClean="0">
                <a:effectLst>
                  <a:outerShdw blurRad="38100" dist="38100" dir="2700000" algn="tl">
                    <a:srgbClr val="000000">
                      <a:alpha val="43137"/>
                    </a:srgbClr>
                  </a:outerShdw>
                </a:effectLst>
              </a:rPr>
              <a:t>Record Precipitation in the Eastern United States</a:t>
            </a:r>
            <a:endParaRPr lang="en-US" sz="3600" b="1" dirty="0">
              <a:effectLst>
                <a:outerShdw blurRad="38100" dist="38100" dir="2700000" algn="tl">
                  <a:srgbClr val="000000">
                    <a:alpha val="43137"/>
                  </a:srgbClr>
                </a:outerShdw>
              </a:effectLst>
            </a:endParaRPr>
          </a:p>
        </p:txBody>
      </p:sp>
      <p:pic>
        <p:nvPicPr>
          <p:cNvPr id="1026" name="Picture 2" descr="A tale of two extremes: rainfall across the 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8644" y="1430403"/>
            <a:ext cx="6883676" cy="381183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641835" y="5859545"/>
            <a:ext cx="5502165" cy="369332"/>
          </a:xfrm>
          <a:prstGeom prst="rect">
            <a:avLst/>
          </a:prstGeom>
        </p:spPr>
        <p:txBody>
          <a:bodyPr wrap="square">
            <a:spAutoFit/>
          </a:bodyPr>
          <a:lstStyle/>
          <a:p>
            <a:r>
              <a:rPr lang="en-US" dirty="0"/>
              <a:t>http://phys.org/news/2015-07-tale-extremes-rainfall.html</a:t>
            </a:r>
          </a:p>
        </p:txBody>
      </p:sp>
      <p:sp>
        <p:nvSpPr>
          <p:cNvPr id="5" name="TextBox 4"/>
          <p:cNvSpPr txBox="1"/>
          <p:nvPr/>
        </p:nvSpPr>
        <p:spPr>
          <a:xfrm>
            <a:off x="7542660" y="2389562"/>
            <a:ext cx="1250663" cy="1446550"/>
          </a:xfrm>
          <a:prstGeom prst="rect">
            <a:avLst/>
          </a:prstGeom>
          <a:noFill/>
        </p:spPr>
        <p:txBody>
          <a:bodyPr wrap="none" rtlCol="0">
            <a:spAutoFit/>
          </a:bodyPr>
          <a:lstStyle/>
          <a:p>
            <a:pPr algn="ctr"/>
            <a:r>
              <a:rPr lang="en-US" sz="4400" b="1" dirty="0" smtClean="0">
                <a:solidFill>
                  <a:schemeClr val="tx2"/>
                </a:solidFill>
                <a:latin typeface="+mj-lt"/>
              </a:rPr>
              <a:t>The</a:t>
            </a:r>
          </a:p>
          <a:p>
            <a:pPr algn="ctr"/>
            <a:r>
              <a:rPr lang="en-US" sz="4400" b="1" dirty="0" smtClean="0">
                <a:solidFill>
                  <a:schemeClr val="tx2"/>
                </a:solidFill>
                <a:latin typeface="+mj-lt"/>
              </a:rPr>
              <a:t>Bad</a:t>
            </a:r>
            <a:endParaRPr lang="en-US" sz="4400" b="1" dirty="0">
              <a:solidFill>
                <a:schemeClr val="tx2"/>
              </a:solidFill>
              <a:latin typeface="+mj-lt"/>
            </a:endParaRPr>
          </a:p>
        </p:txBody>
      </p:sp>
      <p:sp>
        <p:nvSpPr>
          <p:cNvPr id="6"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6</a:t>
            </a:r>
            <a:endParaRPr lang="en-US" dirty="0"/>
          </a:p>
        </p:txBody>
      </p:sp>
      <p:sp>
        <p:nvSpPr>
          <p:cNvPr id="4" name="TextBox 3"/>
          <p:cNvSpPr txBox="1"/>
          <p:nvPr/>
        </p:nvSpPr>
        <p:spPr>
          <a:xfrm>
            <a:off x="248644" y="5366226"/>
            <a:ext cx="8066247" cy="369332"/>
          </a:xfrm>
          <a:prstGeom prst="rect">
            <a:avLst/>
          </a:prstGeom>
          <a:noFill/>
        </p:spPr>
        <p:txBody>
          <a:bodyPr wrap="none" rtlCol="0">
            <a:spAutoFit/>
          </a:bodyPr>
          <a:lstStyle/>
          <a:p>
            <a:r>
              <a:rPr lang="en-US" dirty="0" smtClean="0"/>
              <a:t>Morgantown in June - Twenty Days of Precipitation – 6.15 inches, 49% above normal</a:t>
            </a:r>
            <a:endParaRPr lang="en-US" dirty="0"/>
          </a:p>
        </p:txBody>
      </p:sp>
    </p:spTree>
    <p:extLst>
      <p:ext uri="{BB962C8B-B14F-4D97-AF65-F5344CB8AC3E}">
        <p14:creationId xmlns:p14="http://schemas.microsoft.com/office/powerpoint/2010/main" val="288110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63910" y="196277"/>
            <a:ext cx="8610599" cy="775369"/>
          </a:xfrm>
        </p:spPr>
        <p:txBody>
          <a:bodyPr>
            <a:noAutofit/>
          </a:bodyPr>
          <a:lstStyle/>
          <a:p>
            <a:pPr algn="ctr"/>
            <a:r>
              <a:rPr lang="en-US" sz="3600" b="1" dirty="0">
                <a:effectLst>
                  <a:outerShdw blurRad="38100" dist="38100" dir="2700000" algn="tl">
                    <a:srgbClr val="000000">
                      <a:alpha val="43137"/>
                    </a:srgbClr>
                  </a:outerShdw>
                </a:effectLst>
              </a:rPr>
              <a:t>Northeast Natural </a:t>
            </a:r>
            <a:r>
              <a:rPr lang="en-US" sz="3600" b="1" dirty="0" smtClean="0">
                <a:effectLst>
                  <a:outerShdw blurRad="38100" dist="38100" dir="2700000" algn="tl">
                    <a:srgbClr val="000000">
                      <a:alpha val="43137"/>
                    </a:srgbClr>
                  </a:outerShdw>
                </a:effectLst>
              </a:rPr>
              <a:t>Energy</a:t>
            </a:r>
            <a:br>
              <a:rPr lang="en-US" sz="3600" b="1" dirty="0" smtClean="0">
                <a:effectLst>
                  <a:outerShdw blurRad="38100" dist="38100" dir="2700000" algn="tl">
                    <a:srgbClr val="000000">
                      <a:alpha val="43137"/>
                    </a:srgbClr>
                  </a:outerShdw>
                </a:effectLst>
              </a:rPr>
            </a:br>
            <a:r>
              <a:rPr lang="en-US" sz="3600" b="1" dirty="0" err="1" smtClean="0">
                <a:effectLst>
                  <a:outerShdw blurRad="38100" dist="38100" dir="2700000" algn="tl">
                    <a:srgbClr val="000000">
                      <a:alpha val="43137"/>
                    </a:srgbClr>
                  </a:outerShdw>
                </a:effectLst>
              </a:rPr>
              <a:t>SandBox</a:t>
            </a:r>
            <a:r>
              <a:rPr lang="en-US" sz="3600" b="1" dirty="0" smtClean="0">
                <a:effectLst>
                  <a:outerShdw blurRad="38100" dist="38100" dir="2700000" algn="tl">
                    <a:srgbClr val="000000">
                      <a:alpha val="43137"/>
                    </a:srgbClr>
                  </a:outerShdw>
                </a:effectLst>
              </a:rPr>
              <a:t> Logistics &amp; </a:t>
            </a:r>
            <a:r>
              <a:rPr lang="en-US" sz="3600" b="1" dirty="0" err="1" smtClean="0">
                <a:effectLst>
                  <a:outerShdw blurRad="38100" dist="38100" dir="2700000" algn="tl">
                    <a:srgbClr val="000000">
                      <a:alpha val="43137"/>
                    </a:srgbClr>
                  </a:outerShdw>
                </a:effectLst>
              </a:rPr>
              <a:t>DustPro</a:t>
            </a:r>
            <a:endParaRPr lang="en-US" sz="3600" b="1" dirty="0">
              <a:effectLst>
                <a:outerShdw blurRad="38100" dist="38100" dir="2700000" algn="tl">
                  <a:srgbClr val="000000">
                    <a:alpha val="43137"/>
                  </a:srgbClr>
                </a:outerShdw>
              </a:effectLst>
            </a:endParaRPr>
          </a:p>
        </p:txBody>
      </p:sp>
      <p:sp>
        <p:nvSpPr>
          <p:cNvPr id="4" name="Slide Number Placeholder 3"/>
          <p:cNvSpPr txBox="1">
            <a:spLocks/>
          </p:cNvSpPr>
          <p:nvPr/>
        </p:nvSpPr>
        <p:spPr>
          <a:xfrm>
            <a:off x="8534400" y="6508376"/>
            <a:ext cx="609600" cy="349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70</a:t>
            </a:fld>
            <a:endParaRPr lang="en-US" dirty="0"/>
          </a:p>
        </p:txBody>
      </p:sp>
      <p:pic>
        <p:nvPicPr>
          <p:cNvPr id="6" name="Picture 5"/>
          <p:cNvPicPr>
            <a:picLocks noChangeAspect="1"/>
          </p:cNvPicPr>
          <p:nvPr/>
        </p:nvPicPr>
        <p:blipFill>
          <a:blip r:embed="rId2"/>
          <a:stretch>
            <a:fillRect/>
          </a:stretch>
        </p:blipFill>
        <p:spPr>
          <a:xfrm>
            <a:off x="299221" y="1221448"/>
            <a:ext cx="8539979" cy="4365617"/>
          </a:xfrm>
          <a:prstGeom prst="rect">
            <a:avLst/>
          </a:prstGeom>
          <a:ln>
            <a:solidFill>
              <a:schemeClr val="tx1"/>
            </a:solidFill>
          </a:ln>
          <a:effectLst>
            <a:outerShdw blurRad="292100" dist="139700" dir="2700000" algn="tl" rotWithShape="0">
              <a:srgbClr val="333333">
                <a:alpha val="65000"/>
              </a:srgbClr>
            </a:outerShdw>
          </a:effectLst>
        </p:spPr>
      </p:pic>
      <p:sp>
        <p:nvSpPr>
          <p:cNvPr id="2" name="Rectangle 1"/>
          <p:cNvSpPr/>
          <p:nvPr/>
        </p:nvSpPr>
        <p:spPr>
          <a:xfrm>
            <a:off x="5643068" y="5715137"/>
            <a:ext cx="3196131" cy="369332"/>
          </a:xfrm>
          <a:prstGeom prst="rect">
            <a:avLst/>
          </a:prstGeom>
        </p:spPr>
        <p:txBody>
          <a:bodyPr wrap="none">
            <a:spAutoFit/>
          </a:bodyPr>
          <a:lstStyle/>
          <a:p>
            <a:r>
              <a:rPr lang="en-US" dirty="0"/>
              <a:t>http://www.dustpro.com/system/</a:t>
            </a:r>
          </a:p>
        </p:txBody>
      </p:sp>
    </p:spTree>
    <p:extLst>
      <p:ext uri="{BB962C8B-B14F-4D97-AF65-F5344CB8AC3E}">
        <p14:creationId xmlns:p14="http://schemas.microsoft.com/office/powerpoint/2010/main" val="162120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hewitt\Desktop\IMG_008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77000" y="2433935"/>
            <a:ext cx="901209"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schemeClr val="bg1"/>
                </a:solidFill>
                <a:latin typeface="Calibri"/>
                <a:cs typeface="+mn-cs"/>
              </a:rPr>
              <a:t>NGOs</a:t>
            </a:r>
            <a:endParaRPr lang="en-US" sz="2400" dirty="0">
              <a:solidFill>
                <a:schemeClr val="bg1"/>
              </a:solidFill>
              <a:latin typeface="Calibri"/>
              <a:cs typeface="+mn-cs"/>
            </a:endParaRPr>
          </a:p>
        </p:txBody>
      </p:sp>
      <p:sp>
        <p:nvSpPr>
          <p:cNvPr id="6" name="TextBox 5"/>
          <p:cNvSpPr txBox="1"/>
          <p:nvPr/>
        </p:nvSpPr>
        <p:spPr>
          <a:xfrm>
            <a:off x="1517016" y="3810000"/>
            <a:ext cx="1759584"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Government</a:t>
            </a:r>
            <a:endParaRPr lang="en-US" sz="2400" dirty="0">
              <a:solidFill>
                <a:prstClr val="black"/>
              </a:solidFill>
              <a:latin typeface="Calibri"/>
              <a:cs typeface="+mn-cs"/>
            </a:endParaRPr>
          </a:p>
        </p:txBody>
      </p:sp>
      <p:sp>
        <p:nvSpPr>
          <p:cNvPr id="7" name="TextBox 6"/>
          <p:cNvSpPr txBox="1"/>
          <p:nvPr/>
        </p:nvSpPr>
        <p:spPr>
          <a:xfrm>
            <a:off x="5715000" y="3810000"/>
            <a:ext cx="1416413"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Academia</a:t>
            </a:r>
            <a:endParaRPr lang="en-US" sz="2400" dirty="0">
              <a:solidFill>
                <a:prstClr val="black"/>
              </a:solidFill>
              <a:latin typeface="Calibri"/>
              <a:cs typeface="+mn-cs"/>
            </a:endParaRPr>
          </a:p>
        </p:txBody>
      </p:sp>
      <p:sp>
        <p:nvSpPr>
          <p:cNvPr id="8" name="TextBox 7"/>
          <p:cNvSpPr txBox="1"/>
          <p:nvPr/>
        </p:nvSpPr>
        <p:spPr>
          <a:xfrm>
            <a:off x="0" y="76200"/>
            <a:ext cx="9143999" cy="492443"/>
          </a:xfrm>
          <a:prstGeom prst="rect">
            <a:avLst/>
          </a:prstGeom>
          <a:noFill/>
        </p:spPr>
        <p:txBody>
          <a:bodyPr wrap="square" rtlCol="0">
            <a:spAutoFit/>
          </a:bodyPr>
          <a:lstStyle/>
          <a:p>
            <a:pPr algn="ctr" eaLnBrk="1" fontAlgn="auto" hangingPunct="1">
              <a:spcBef>
                <a:spcPts val="0"/>
              </a:spcBef>
              <a:spcAft>
                <a:spcPts val="0"/>
              </a:spcAft>
            </a:pPr>
            <a:r>
              <a:rPr lang="en-US" sz="2600" dirty="0" smtClean="0">
                <a:solidFill>
                  <a:prstClr val="black"/>
                </a:solidFill>
                <a:latin typeface="+mj-lt"/>
                <a:cs typeface="+mn-cs"/>
              </a:rPr>
              <a:t>Building Partnerships for Research, Education, and Outreach</a:t>
            </a:r>
            <a:endParaRPr lang="en-US" sz="2600" dirty="0">
              <a:solidFill>
                <a:prstClr val="black"/>
              </a:solidFill>
              <a:latin typeface="+mj-lt"/>
              <a:cs typeface="+mn-cs"/>
            </a:endParaRPr>
          </a:p>
        </p:txBody>
      </p:sp>
      <p:sp>
        <p:nvSpPr>
          <p:cNvPr id="9" name="TextBox 8"/>
          <p:cNvSpPr txBox="1"/>
          <p:nvPr/>
        </p:nvSpPr>
        <p:spPr>
          <a:xfrm>
            <a:off x="953813" y="2438400"/>
            <a:ext cx="1636987"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schemeClr val="bg1"/>
                </a:solidFill>
                <a:latin typeface="Calibri"/>
                <a:cs typeface="+mn-cs"/>
              </a:rPr>
              <a:t>Community</a:t>
            </a:r>
            <a:endParaRPr lang="en-US" sz="2400" dirty="0">
              <a:solidFill>
                <a:schemeClr val="bg1"/>
              </a:solidFill>
              <a:latin typeface="Calibri"/>
              <a:cs typeface="+mn-cs"/>
            </a:endParaRPr>
          </a:p>
        </p:txBody>
      </p:sp>
      <p:sp>
        <p:nvSpPr>
          <p:cNvPr id="10" name="TextBox 9"/>
          <p:cNvSpPr txBox="1"/>
          <p:nvPr/>
        </p:nvSpPr>
        <p:spPr>
          <a:xfrm>
            <a:off x="3928487" y="833735"/>
            <a:ext cx="1215013"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cs typeface="+mn-cs"/>
              </a:rPr>
              <a:t>Industry</a:t>
            </a:r>
            <a:endParaRPr lang="en-US" sz="2400" dirty="0">
              <a:solidFill>
                <a:prstClr val="black"/>
              </a:solidFill>
              <a:latin typeface="Calibri"/>
              <a:cs typeface="+mn-cs"/>
            </a:endParaRPr>
          </a:p>
        </p:txBody>
      </p:sp>
      <p:grpSp>
        <p:nvGrpSpPr>
          <p:cNvPr id="14" name="Group 13"/>
          <p:cNvGrpSpPr/>
          <p:nvPr/>
        </p:nvGrpSpPr>
        <p:grpSpPr>
          <a:xfrm>
            <a:off x="4018374" y="2094851"/>
            <a:ext cx="1031051" cy="939804"/>
            <a:chOff x="4018374" y="2094851"/>
            <a:chExt cx="1031051" cy="939804"/>
          </a:xfrm>
        </p:grpSpPr>
        <p:pic>
          <p:nvPicPr>
            <p:cNvPr id="4" name="Picture 2" descr="http://www.wvubaltimorealumni.com/wp-content/uploads/2011/10/wvu_logo-wp.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75798" y="2577303"/>
              <a:ext cx="516202" cy="4573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18374" y="2094851"/>
              <a:ext cx="1031051"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chemeClr val="bg1"/>
                  </a:solidFill>
                  <a:latin typeface="Calibri"/>
                  <a:cs typeface="+mn-cs"/>
                </a:rPr>
                <a:t>MSEEL</a:t>
              </a:r>
              <a:endParaRPr lang="en-US" sz="2400" b="1" dirty="0">
                <a:solidFill>
                  <a:schemeClr val="bg1"/>
                </a:solidFill>
                <a:latin typeface="Calibri"/>
                <a:cs typeface="+mn-cs"/>
              </a:endParaRPr>
            </a:p>
          </p:txBody>
        </p:sp>
      </p:grpSp>
      <p:sp>
        <p:nvSpPr>
          <p:cNvPr id="12" name="Rectangle 11"/>
          <p:cNvSpPr/>
          <p:nvPr/>
        </p:nvSpPr>
        <p:spPr>
          <a:xfrm>
            <a:off x="3781770" y="2286001"/>
            <a:ext cx="1524000"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Oval 12"/>
          <p:cNvSpPr/>
          <p:nvPr/>
        </p:nvSpPr>
        <p:spPr>
          <a:xfrm>
            <a:off x="2667000" y="1295400"/>
            <a:ext cx="3733800" cy="28839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1413" y="5186065"/>
            <a:ext cx="1641630" cy="1468566"/>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a:spLocks noChangeArrowheads="1"/>
          </p:cNvSpPr>
          <p:nvPr/>
        </p:nvSpPr>
        <p:spPr bwMode="auto">
          <a:xfrm>
            <a:off x="220765" y="5734231"/>
            <a:ext cx="38390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2000" b="1" dirty="0">
                <a:solidFill>
                  <a:schemeClr val="bg1"/>
                </a:solidFill>
              </a:rPr>
              <a:t>Tim Carr</a:t>
            </a:r>
          </a:p>
          <a:p>
            <a:pPr eaLnBrk="1" hangingPunct="1"/>
            <a:r>
              <a:rPr lang="en-US" sz="2000" b="1" dirty="0">
                <a:solidFill>
                  <a:schemeClr val="bg1"/>
                </a:solidFill>
              </a:rPr>
              <a:t>Phone: 304.293.9660</a:t>
            </a:r>
          </a:p>
          <a:p>
            <a:pPr eaLnBrk="1" hangingPunct="1"/>
            <a:r>
              <a:rPr lang="en-US" sz="2000" b="1" dirty="0">
                <a:solidFill>
                  <a:schemeClr val="bg1"/>
                </a:solidFill>
              </a:rPr>
              <a:t>Email: tim.carr@mail.wvu.edu</a:t>
            </a:r>
          </a:p>
        </p:txBody>
      </p:sp>
    </p:spTree>
    <p:extLst>
      <p:ext uri="{BB962C8B-B14F-4D97-AF65-F5344CB8AC3E}">
        <p14:creationId xmlns:p14="http://schemas.microsoft.com/office/powerpoint/2010/main" val="158800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50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7500"/>
                            </p:stCondLst>
                            <p:childTnLst>
                              <p:par>
                                <p:cTn id="17" presetID="10"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10000"/>
                            </p:stCondLst>
                            <p:childTnLst>
                              <p:par>
                                <p:cTn id="21" presetID="10" presetClass="entr" presetSubtype="0" fill="hold" grpId="0"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par>
                          <p:cTn id="24" fill="hold">
                            <p:stCondLst>
                              <p:cond delay="12500"/>
                            </p:stCondLst>
                            <p:childTnLst>
                              <p:par>
                                <p:cTn id="25" presetID="10" presetClass="entr" presetSubtype="0"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9086"/>
          </a:xfrm>
        </p:spPr>
        <p:txBody>
          <a:bodyPr/>
          <a:lstStyle/>
          <a:p>
            <a:pPr algn="ctr"/>
            <a:r>
              <a:rPr lang="en-US" sz="3600" b="1" dirty="0" smtClean="0">
                <a:effectLst>
                  <a:outerShdw blurRad="38100" dist="38100" dir="2700000" algn="tl">
                    <a:srgbClr val="000000">
                      <a:alpha val="43137"/>
                    </a:srgbClr>
                  </a:outerShdw>
                </a:effectLst>
              </a:rPr>
              <a:t>Science Well Site Mitigation</a:t>
            </a:r>
            <a:endParaRPr lang="en-US" sz="3600" b="1"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2827" t="3057" r="3535" b="5003"/>
          <a:stretch/>
        </p:blipFill>
        <p:spPr>
          <a:xfrm>
            <a:off x="280253" y="968923"/>
            <a:ext cx="3737113" cy="277500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3447" t="3223" r="4160" b="5296"/>
          <a:stretch/>
        </p:blipFill>
        <p:spPr>
          <a:xfrm>
            <a:off x="4318695" y="2576791"/>
            <a:ext cx="4094922" cy="3069204"/>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6366156" y="926347"/>
            <a:ext cx="2505814" cy="1446550"/>
          </a:xfrm>
          <a:prstGeom prst="rect">
            <a:avLst/>
          </a:prstGeom>
          <a:noFill/>
        </p:spPr>
        <p:txBody>
          <a:bodyPr wrap="none" rtlCol="0">
            <a:spAutoFit/>
          </a:bodyPr>
          <a:lstStyle/>
          <a:p>
            <a:pPr algn="ctr"/>
            <a:r>
              <a:rPr lang="en-US" sz="4400" b="1" dirty="0" smtClean="0">
                <a:solidFill>
                  <a:schemeClr val="tx2"/>
                </a:solidFill>
                <a:latin typeface="+mj-lt"/>
              </a:rPr>
              <a:t> and The</a:t>
            </a:r>
          </a:p>
          <a:p>
            <a:pPr algn="ctr"/>
            <a:r>
              <a:rPr lang="en-US" sz="4400" b="1" dirty="0" smtClean="0">
                <a:solidFill>
                  <a:schemeClr val="tx2"/>
                </a:solidFill>
                <a:latin typeface="+mj-lt"/>
              </a:rPr>
              <a:t>Ugly</a:t>
            </a:r>
            <a:endParaRPr lang="en-US" sz="4400" b="1" dirty="0">
              <a:solidFill>
                <a:schemeClr val="tx2"/>
              </a:solidFill>
              <a:latin typeface="+mj-lt"/>
            </a:endParaRPr>
          </a:p>
        </p:txBody>
      </p:sp>
      <p:sp>
        <p:nvSpPr>
          <p:cNvPr id="7" name="Rectangle 6"/>
          <p:cNvSpPr/>
          <p:nvPr/>
        </p:nvSpPr>
        <p:spPr>
          <a:xfrm>
            <a:off x="3641835" y="5859545"/>
            <a:ext cx="5502165" cy="369332"/>
          </a:xfrm>
          <a:prstGeom prst="rect">
            <a:avLst/>
          </a:prstGeom>
        </p:spPr>
        <p:txBody>
          <a:bodyPr wrap="square">
            <a:spAutoFit/>
          </a:bodyPr>
          <a:lstStyle/>
          <a:p>
            <a:pPr algn="r"/>
            <a:r>
              <a:rPr lang="en-US" dirty="0" smtClean="0"/>
              <a:t>GSI, Peter </a:t>
            </a:r>
            <a:r>
              <a:rPr lang="en-US" dirty="0" err="1" smtClean="0"/>
              <a:t>MacKenzie</a:t>
            </a:r>
            <a:endParaRPr lang="en-US" dirty="0"/>
          </a:p>
        </p:txBody>
      </p:sp>
      <p:sp>
        <p:nvSpPr>
          <p:cNvPr id="8"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7</a:t>
            </a:r>
            <a:endParaRPr lang="en-US" dirty="0"/>
          </a:p>
        </p:txBody>
      </p:sp>
    </p:spTree>
    <p:extLst>
      <p:ext uri="{BB962C8B-B14F-4D97-AF65-F5344CB8AC3E}">
        <p14:creationId xmlns:p14="http://schemas.microsoft.com/office/powerpoint/2010/main" val="351182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7660"/>
          </a:xfrm>
        </p:spPr>
        <p:txBody>
          <a:bodyPr/>
          <a:lstStyle/>
          <a:p>
            <a:pPr algn="ctr"/>
            <a:r>
              <a:rPr lang="en-US" sz="4000" b="1" dirty="0" smtClean="0">
                <a:effectLst>
                  <a:outerShdw blurRad="38100" dist="38100" dir="2700000" algn="tl">
                    <a:srgbClr val="000000">
                      <a:alpha val="43137"/>
                    </a:srgbClr>
                  </a:outerShdw>
                </a:effectLst>
              </a:rPr>
              <a:t>MSEEL Major Activities  Year 1</a:t>
            </a:r>
            <a:endParaRPr lang="en-US" sz="4000" b="1" dirty="0">
              <a:effectLst>
                <a:outerShdw blurRad="38100" dist="38100" dir="2700000" algn="tl">
                  <a:srgbClr val="000000">
                    <a:alpha val="43137"/>
                  </a:srgbClr>
                </a:outerShdw>
              </a:effectLst>
            </a:endParaRPr>
          </a:p>
        </p:txBody>
      </p:sp>
      <p:sp>
        <p:nvSpPr>
          <p:cNvPr id="9" name="Slide Number Placeholder 3"/>
          <p:cNvSpPr txBox="1">
            <a:spLocks/>
          </p:cNvSpPr>
          <p:nvPr/>
        </p:nvSpPr>
        <p:spPr>
          <a:xfrm>
            <a:off x="8534400" y="6400800"/>
            <a:ext cx="609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A9595F-BEDD-4262-A5A2-4726D45A502C}" type="slidenum">
              <a:rPr lang="en-US" smtClean="0"/>
              <a:pPr algn="r"/>
              <a:t>9</a:t>
            </a:fld>
            <a:endParaRPr lang="en-US" dirty="0"/>
          </a:p>
        </p:txBody>
      </p:sp>
      <p:sp>
        <p:nvSpPr>
          <p:cNvPr id="10" name="Rectangle 6"/>
          <p:cNvSpPr>
            <a:spLocks noChangeArrowheads="1"/>
          </p:cNvSpPr>
          <p:nvPr/>
        </p:nvSpPr>
        <p:spPr bwMode="auto">
          <a:xfrm>
            <a:off x="698258" y="792517"/>
            <a:ext cx="7836142" cy="4790478"/>
          </a:xfrm>
          <a:prstGeom prst="rect">
            <a:avLst/>
          </a:prstGeom>
          <a:noFill/>
          <a:ln w="9525">
            <a:noFill/>
            <a:miter lim="800000"/>
            <a:headEnd/>
            <a:tailEnd/>
          </a:ln>
        </p:spPr>
        <p:txBody>
          <a:bodyPr lIns="92075" tIns="46038" rIns="92075" bIns="46038"/>
          <a:lstStyle/>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Budgets and Contracts</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Developed PMP December, 2014</a:t>
            </a:r>
            <a:endParaRPr kumimoji="1" lang="en-US" sz="2800" dirty="0">
              <a:cs typeface="Times New Roman" pitchFamily="18" charset="0"/>
            </a:endParaRP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Revised July, 2015</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Develop Safety Protocols – Training May, 2015</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Locate Service Companies</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Database/Website Development</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Baseline Geology, Engineering &amp; Environment</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External Requests</a:t>
            </a:r>
          </a:p>
          <a:p>
            <a:pPr marL="342900" indent="-342900" eaLnBrk="0" hangingPunct="0">
              <a:spcBef>
                <a:spcPts val="0"/>
              </a:spcBef>
              <a:buClr>
                <a:srgbClr val="000000"/>
              </a:buClr>
              <a:buSzPct val="120000"/>
              <a:buFont typeface="Wingdings" pitchFamily="2" charset="2"/>
              <a:buChar char="S"/>
              <a:defRPr/>
            </a:pPr>
            <a:r>
              <a:rPr kumimoji="1" lang="en-US" sz="2800" dirty="0" smtClean="0">
                <a:cs typeface="Times New Roman" pitchFamily="18" charset="0"/>
              </a:rPr>
              <a:t>Drilling and Completion Plan</a:t>
            </a:r>
          </a:p>
          <a:p>
            <a:pPr marL="1139825" lvl="1" indent="-285750" eaLnBrk="0" hangingPunct="0">
              <a:spcBef>
                <a:spcPts val="0"/>
              </a:spcBef>
              <a:buClr>
                <a:srgbClr val="FF3300"/>
              </a:buClr>
              <a:buSzPct val="120000"/>
              <a:buFont typeface="Wingdings 2" pitchFamily="18" charset="2"/>
              <a:buChar char="ð"/>
              <a:defRPr/>
            </a:pPr>
            <a:r>
              <a:rPr kumimoji="1" lang="en-US" dirty="0" smtClean="0">
                <a:cs typeface="Times New Roman" pitchFamily="18" charset="0"/>
              </a:rPr>
              <a:t>Present Technical Plan to Advisory Committee, </a:t>
            </a:r>
            <a:r>
              <a:rPr kumimoji="1" lang="en-US" dirty="0" smtClean="0">
                <a:solidFill>
                  <a:srgbClr val="FF0000"/>
                </a:solidFill>
                <a:cs typeface="Times New Roman" pitchFamily="18" charset="0"/>
              </a:rPr>
              <a:t>May 18</a:t>
            </a:r>
          </a:p>
          <a:p>
            <a:pPr marL="1139825" lvl="1" indent="-285750" eaLnBrk="0" hangingPunct="0">
              <a:spcBef>
                <a:spcPts val="0"/>
              </a:spcBef>
              <a:buClr>
                <a:srgbClr val="FF3300"/>
              </a:buClr>
              <a:buSzPct val="120000"/>
              <a:buFont typeface="Wingdings 2" pitchFamily="18" charset="2"/>
              <a:buChar char="ð"/>
              <a:defRPr/>
            </a:pPr>
            <a:r>
              <a:rPr kumimoji="1" lang="en-US" dirty="0" smtClean="0">
                <a:cs typeface="Times New Roman" pitchFamily="18" charset="0"/>
              </a:rPr>
              <a:t>Revised July, 2015</a:t>
            </a:r>
          </a:p>
          <a:p>
            <a:pPr marL="1139825" lvl="1" indent="-285750" eaLnBrk="0" hangingPunct="0">
              <a:spcBef>
                <a:spcPts val="0"/>
              </a:spcBef>
              <a:buClr>
                <a:srgbClr val="FF3300"/>
              </a:buClr>
              <a:buSzPct val="120000"/>
              <a:buFont typeface="Wingdings 2" pitchFamily="18" charset="2"/>
              <a:buChar char="ð"/>
              <a:defRPr/>
            </a:pPr>
            <a:r>
              <a:rPr kumimoji="1" lang="en-US" dirty="0" smtClean="0">
                <a:cs typeface="Times New Roman" pitchFamily="18" charset="0"/>
              </a:rPr>
              <a:t>Drilled </a:t>
            </a:r>
            <a:r>
              <a:rPr kumimoji="1" lang="en-US" dirty="0" err="1" smtClean="0">
                <a:cs typeface="Times New Roman" pitchFamily="18" charset="0"/>
              </a:rPr>
              <a:t>Topholes</a:t>
            </a:r>
            <a:r>
              <a:rPr kumimoji="1" lang="en-US" dirty="0" smtClean="0">
                <a:cs typeface="Times New Roman" pitchFamily="18" charset="0"/>
              </a:rPr>
              <a:t> 3H and 5H</a:t>
            </a:r>
          </a:p>
          <a:p>
            <a:pPr marL="1139825" lvl="1" indent="-285750" eaLnBrk="0" hangingPunct="0">
              <a:spcBef>
                <a:spcPts val="0"/>
              </a:spcBef>
              <a:buClr>
                <a:srgbClr val="FF3300"/>
              </a:buClr>
              <a:buSzPct val="120000"/>
              <a:buFont typeface="Wingdings 2" pitchFamily="18" charset="2"/>
              <a:buChar char="ð"/>
              <a:defRPr/>
            </a:pPr>
            <a:r>
              <a:rPr kumimoji="1" lang="en-US" dirty="0" smtClean="0">
                <a:cs typeface="Times New Roman" pitchFamily="18" charset="0"/>
              </a:rPr>
              <a:t>Drilling Science Pilot Hole</a:t>
            </a:r>
            <a:endParaRPr kumimoji="1" lang="en-US" dirty="0">
              <a:cs typeface="Times New Roman" pitchFamily="18" charset="0"/>
            </a:endParaRPr>
          </a:p>
        </p:txBody>
      </p:sp>
    </p:spTree>
    <p:extLst>
      <p:ext uri="{BB962C8B-B14F-4D97-AF65-F5344CB8AC3E}">
        <p14:creationId xmlns:p14="http://schemas.microsoft.com/office/powerpoint/2010/main" val="40240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WVUBrand_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WVUBrand_16x9</Template>
  <TotalTime>6753</TotalTime>
  <Words>2231</Words>
  <Application>Microsoft Office PowerPoint</Application>
  <PresentationFormat>On-screen Show (4:3)</PresentationFormat>
  <Paragraphs>446</Paragraphs>
  <Slides>71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Arial</vt:lpstr>
      <vt:lpstr>Calibri</vt:lpstr>
      <vt:lpstr>Cambria</vt:lpstr>
      <vt:lpstr>MS Mincho</vt:lpstr>
      <vt:lpstr>ＭＳ Ｐゴシック</vt:lpstr>
      <vt:lpstr>Tahoma</vt:lpstr>
      <vt:lpstr>Times New Roman</vt:lpstr>
      <vt:lpstr>Ubuntu</vt:lpstr>
      <vt:lpstr>Wingdings</vt:lpstr>
      <vt:lpstr>Wingdings 2</vt:lpstr>
      <vt:lpstr>WVUBrand_16x9</vt:lpstr>
      <vt:lpstr>PowerPoint Presentation</vt:lpstr>
      <vt:lpstr>PowerPoint Presentation</vt:lpstr>
      <vt:lpstr>MSEEL Vision </vt:lpstr>
      <vt:lpstr>Marcellus Shale Energy And Environment Laboratory - MSEEL</vt:lpstr>
      <vt:lpstr>Marcellus Shale Energy And Environment Laboratory - MSEEL</vt:lpstr>
      <vt:lpstr>Marcellus Shale Energy And Environment Laboratory - MSEEL</vt:lpstr>
      <vt:lpstr>Record Precipitation in the Eastern United States</vt:lpstr>
      <vt:lpstr>Science Well Site Mitigation</vt:lpstr>
      <vt:lpstr>MSEEL Major Activities  Year 1</vt:lpstr>
      <vt:lpstr>MSEEL Task 1.1</vt:lpstr>
      <vt:lpstr>MSEEL PROJECT ORGANIZATION</vt:lpstr>
      <vt:lpstr>MSEEL Task 1.2</vt:lpstr>
      <vt:lpstr>PowerPoint Presentation</vt:lpstr>
      <vt:lpstr>MSEEL.ORG</vt:lpstr>
      <vt:lpstr>MSEEL.ORG</vt:lpstr>
      <vt:lpstr>MSEEL Data Portal</vt:lpstr>
      <vt:lpstr>PowerPoint Presentation</vt:lpstr>
      <vt:lpstr>PUBLIC VS. PRIVATE</vt:lpstr>
      <vt:lpstr>MSEEL Data Portal</vt:lpstr>
      <vt:lpstr>MSEEL Task 1.3</vt:lpstr>
      <vt:lpstr>Gas Production </vt:lpstr>
      <vt:lpstr>Gas Production </vt:lpstr>
      <vt:lpstr>Liquids Production </vt:lpstr>
      <vt:lpstr>Liquids Production </vt:lpstr>
      <vt:lpstr>MSEEL Task 1.4</vt:lpstr>
      <vt:lpstr>MSEEL Task 1.4</vt:lpstr>
      <vt:lpstr>PowerPoint Presentation</vt:lpstr>
      <vt:lpstr>Baseline Surface Water Monitoring Stations</vt:lpstr>
      <vt:lpstr>Aqueous Analytical Parameters</vt:lpstr>
      <vt:lpstr>PowerPoint Presentation</vt:lpstr>
      <vt:lpstr>PowerPoint Presentation</vt:lpstr>
      <vt:lpstr>Baseline Air Monitoring</vt:lpstr>
      <vt:lpstr>Baseline Air Monitoring</vt:lpstr>
      <vt:lpstr>MSEEL Task 1.5</vt:lpstr>
      <vt:lpstr>PowerPoint Presentation</vt:lpstr>
      <vt:lpstr>Local Setting</vt:lpstr>
      <vt:lpstr>NNE MIP 4H Rhomaa-umaa Model</vt:lpstr>
      <vt:lpstr>NNE MIP 4H Statmin Model</vt:lpstr>
      <vt:lpstr>NNE MIP 4H GeoMechanical Model</vt:lpstr>
      <vt:lpstr>NNE MIP 4H GeoMechanical Model</vt:lpstr>
      <vt:lpstr>Drilled Vertical Top-holes</vt:lpstr>
      <vt:lpstr>Drilled Pilot Hole</vt:lpstr>
      <vt:lpstr>NNE MIP 3H Initial Log Analysis</vt:lpstr>
      <vt:lpstr>Drill SW and Laterals</vt:lpstr>
      <vt:lpstr>Well Site Operations</vt:lpstr>
      <vt:lpstr>Core Analysis- Key Research Questions</vt:lpstr>
      <vt:lpstr>Cores Vertical Well</vt:lpstr>
      <vt:lpstr>Whole Core</vt:lpstr>
      <vt:lpstr>Multi-Sensor Core Logger</vt:lpstr>
      <vt:lpstr>Whole Core Sampling Plan</vt:lpstr>
      <vt:lpstr>PowerPoint Presentation</vt:lpstr>
      <vt:lpstr>PowerPoint Presentation</vt:lpstr>
      <vt:lpstr>Cuttings Sampling Plan</vt:lpstr>
      <vt:lpstr>SIDE WALL SAMPLING</vt:lpstr>
      <vt:lpstr>SIDE WALL CORE DISTRIBUTION &amp; ANALYSIS</vt:lpstr>
      <vt:lpstr>MSEEL Task 1.6</vt:lpstr>
      <vt:lpstr>Logging Vertical Well</vt:lpstr>
      <vt:lpstr>PowerPoint Presentation</vt:lpstr>
      <vt:lpstr>Completions</vt:lpstr>
      <vt:lpstr>Complete and Monitor Laterals</vt:lpstr>
      <vt:lpstr>Micro Seismic</vt:lpstr>
      <vt:lpstr>Some microseismic perspectives for the Morgantown MSEEL site</vt:lpstr>
      <vt:lpstr>Fiber Optic Fracture and Production Monitoring</vt:lpstr>
      <vt:lpstr>Fiber-Optics</vt:lpstr>
      <vt:lpstr>Fiber-Optics Distributed Temperature Sensing</vt:lpstr>
      <vt:lpstr>PowerPoint Presentation</vt:lpstr>
      <vt:lpstr>FLUID SAMPLING PLAN - Separator</vt:lpstr>
      <vt:lpstr>Drilling Services</vt:lpstr>
      <vt:lpstr>Northeast Natural Energy SandBox Logistics &amp; DustPro</vt:lpstr>
      <vt:lpstr>Northeast Natural Energy SandBox Logistics &amp; DustPro</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volumes of complex data must be</dc:title>
  <dc:creator>Shawn Grushecky</dc:creator>
  <cp:lastModifiedBy>Tim Carr</cp:lastModifiedBy>
  <cp:revision>216</cp:revision>
  <cp:lastPrinted>2015-05-18T12:00:07Z</cp:lastPrinted>
  <dcterms:created xsi:type="dcterms:W3CDTF">2014-03-09T23:08:33Z</dcterms:created>
  <dcterms:modified xsi:type="dcterms:W3CDTF">2015-10-02T14:56:26Z</dcterms:modified>
</cp:coreProperties>
</file>